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10160000" cy="19202400"/>
  <p:notesSz cx="6858000" cy="9144000"/>
  <p:embeddedFontLst>
    <p:embeddedFont>
      <p:font typeface="Calibri" panose="020F0502020204030204" pitchFamily="34"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965194"/>
            <a:ext cx="8636000" cy="4116070"/>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10881360"/>
            <a:ext cx="7112000" cy="49072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AF437B5-8021-4FDA-AE00-788C65A12D47}" type="datetimeFigureOut">
              <a:rPr lang="en-GB" smtClean="0"/>
              <a:t>06/01/2017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399288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437B5-8021-4FDA-AE00-788C65A12D47}" type="datetimeFigureOut">
              <a:rPr lang="en-GB" smtClean="0"/>
              <a:t>06/01/2017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8197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768991"/>
            <a:ext cx="2286000" cy="1638427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768991"/>
            <a:ext cx="6688667" cy="163842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437B5-8021-4FDA-AE00-788C65A12D47}" type="datetimeFigureOut">
              <a:rPr lang="en-GB" smtClean="0"/>
              <a:t>06/01/2017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240849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AF437B5-8021-4FDA-AE00-788C65A12D47}" type="datetimeFigureOut">
              <a:rPr lang="en-GB" smtClean="0"/>
              <a:t>06/01/2017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295578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12339324"/>
            <a:ext cx="8636000" cy="381381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8138798"/>
            <a:ext cx="8636000" cy="420052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437B5-8021-4FDA-AE00-788C65A12D47}" type="datetimeFigureOut">
              <a:rPr lang="en-GB" smtClean="0"/>
              <a:t>06/01/2017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334826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4480564"/>
            <a:ext cx="4487333" cy="126726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7" y="4480564"/>
            <a:ext cx="4487333" cy="126726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AF437B5-8021-4FDA-AE00-788C65A12D47}" type="datetimeFigureOut">
              <a:rPr lang="en-GB" smtClean="0"/>
              <a:t>06/01/2017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274407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4298316"/>
            <a:ext cx="4489098" cy="1791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6089650"/>
            <a:ext cx="4489098" cy="110636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4298316"/>
            <a:ext cx="4490861" cy="17913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6089650"/>
            <a:ext cx="4490861" cy="110636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AF437B5-8021-4FDA-AE00-788C65A12D47}" type="datetimeFigureOut">
              <a:rPr lang="en-GB" smtClean="0"/>
              <a:t>06/01/2017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44892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AF437B5-8021-4FDA-AE00-788C65A12D47}" type="datetimeFigureOut">
              <a:rPr lang="en-GB" smtClean="0"/>
              <a:t>06/01/2017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280895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437B5-8021-4FDA-AE00-788C65A12D47}" type="datetimeFigureOut">
              <a:rPr lang="en-GB" smtClean="0"/>
              <a:t>06/01/2017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199858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764540"/>
            <a:ext cx="3342570" cy="325374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972278" y="764544"/>
            <a:ext cx="5679722" cy="163887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1" y="4018284"/>
            <a:ext cx="3342570" cy="13134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437B5-8021-4FDA-AE00-788C65A12D47}" type="datetimeFigureOut">
              <a:rPr lang="en-GB" smtClean="0"/>
              <a:t>06/01/2017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183998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13441680"/>
            <a:ext cx="6096000" cy="1586866"/>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91431" y="1715770"/>
            <a:ext cx="6096000" cy="11521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91431" y="15028546"/>
            <a:ext cx="6096000" cy="22536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437B5-8021-4FDA-AE00-788C65A12D47}" type="datetimeFigureOut">
              <a:rPr lang="en-GB" smtClean="0"/>
              <a:t>06/01/2017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E18AD6-DA96-40E3-A036-AC7AC2761833}" type="slidenum">
              <a:rPr lang="en-GB" smtClean="0"/>
              <a:t>‹#›</a:t>
            </a:fld>
            <a:endParaRPr lang="en-GB"/>
          </a:p>
        </p:txBody>
      </p:sp>
    </p:spTree>
    <p:extLst>
      <p:ext uri="{BB962C8B-B14F-4D97-AF65-F5344CB8AC3E}">
        <p14:creationId xmlns:p14="http://schemas.microsoft.com/office/powerpoint/2010/main" val="97554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768986"/>
            <a:ext cx="9144000" cy="32004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4480564"/>
            <a:ext cx="9144000" cy="12672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17797784"/>
            <a:ext cx="2370667" cy="1022350"/>
          </a:xfrm>
          <a:prstGeom prst="rect">
            <a:avLst/>
          </a:prstGeom>
        </p:spPr>
        <p:txBody>
          <a:bodyPr vert="horz" lIns="91440" tIns="45720" rIns="91440" bIns="45720" rtlCol="0" anchor="ctr"/>
          <a:lstStyle>
            <a:lvl1pPr algn="l">
              <a:defRPr sz="1200">
                <a:solidFill>
                  <a:schemeClr val="tx1">
                    <a:tint val="75000"/>
                  </a:schemeClr>
                </a:solidFill>
              </a:defRPr>
            </a:lvl1pPr>
          </a:lstStyle>
          <a:p>
            <a:fld id="{1AF437B5-8021-4FDA-AE00-788C65A12D47}" type="datetimeFigureOut">
              <a:rPr lang="en-GB" smtClean="0"/>
              <a:t>06/01/2017</a:t>
            </a:fld>
            <a:endParaRPr lang="en-GB"/>
          </a:p>
        </p:txBody>
      </p:sp>
      <p:sp>
        <p:nvSpPr>
          <p:cNvPr id="5" name="Footer Placeholder 4"/>
          <p:cNvSpPr>
            <a:spLocks noGrp="1"/>
          </p:cNvSpPr>
          <p:nvPr>
            <p:ph type="ftr" sz="quarter" idx="3"/>
          </p:nvPr>
        </p:nvSpPr>
        <p:spPr>
          <a:xfrm>
            <a:off x="3471335" y="17797784"/>
            <a:ext cx="3217333" cy="10223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281334" y="17797784"/>
            <a:ext cx="2370667" cy="1022350"/>
          </a:xfrm>
          <a:prstGeom prst="rect">
            <a:avLst/>
          </a:prstGeom>
        </p:spPr>
        <p:txBody>
          <a:bodyPr vert="horz" lIns="91440" tIns="45720" rIns="91440" bIns="45720" rtlCol="0" anchor="ctr"/>
          <a:lstStyle>
            <a:lvl1pPr algn="r">
              <a:defRPr sz="1200">
                <a:solidFill>
                  <a:schemeClr val="tx1">
                    <a:tint val="75000"/>
                  </a:schemeClr>
                </a:solidFill>
              </a:defRPr>
            </a:lvl1pPr>
          </a:lstStyle>
          <a:p>
            <a:fld id="{C2E18AD6-DA96-40E3-A036-AC7AC2761833}" type="slidenum">
              <a:rPr lang="en-GB" smtClean="0"/>
              <a:t>‹#›</a:t>
            </a:fld>
            <a:endParaRPr lang="en-GB"/>
          </a:p>
        </p:txBody>
      </p:sp>
    </p:spTree>
    <p:extLst>
      <p:ext uri="{BB962C8B-B14F-4D97-AF65-F5344CB8AC3E}">
        <p14:creationId xmlns:p14="http://schemas.microsoft.com/office/powerpoint/2010/main" val="43734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xG-meaGqg-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Freeform 1"/>
          <p:cNvSpPr/>
          <p:nvPr/>
        </p:nvSpPr>
        <p:spPr>
          <a:xfrm>
            <a:off x="431800" y="130810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16300" y="215900"/>
            <a:ext cx="3200400" cy="353943"/>
          </a:xfrm>
          <a:prstGeom prst="rect">
            <a:avLst/>
          </a:prstGeom>
          <a:noFill/>
        </p:spPr>
        <p:txBody>
          <a:bodyPr vert="horz" rtlCol="0">
            <a:spAutoFit/>
          </a:bodyPr>
          <a:lstStyle/>
          <a:p>
            <a:r>
              <a:rPr lang="en-GB" sz="1700" b="1" u="sng" smtClean="0">
                <a:solidFill>
                  <a:srgbClr val="000000"/>
                </a:solidFill>
                <a:latin typeface="Arial - 23"/>
              </a:rPr>
              <a:t>Descriptive Writing</a:t>
            </a:r>
            <a:endParaRPr lang="en-GB" sz="1700" b="1" u="sng">
              <a:solidFill>
                <a:srgbClr val="000000"/>
              </a:solidFill>
              <a:latin typeface="Arial - 23"/>
            </a:endParaRPr>
          </a:p>
        </p:txBody>
      </p:sp>
      <p:sp>
        <p:nvSpPr>
          <p:cNvPr id="4" name="TextBox 3"/>
          <p:cNvSpPr txBox="1"/>
          <p:nvPr/>
        </p:nvSpPr>
        <p:spPr>
          <a:xfrm>
            <a:off x="482600" y="13970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sp>
        <p:nvSpPr>
          <p:cNvPr id="5" name="TextBox 4"/>
          <p:cNvSpPr txBox="1"/>
          <p:nvPr/>
        </p:nvSpPr>
        <p:spPr>
          <a:xfrm>
            <a:off x="1701800" y="2832100"/>
            <a:ext cx="6375400" cy="369332"/>
          </a:xfrm>
          <a:prstGeom prst="rect">
            <a:avLst/>
          </a:prstGeom>
          <a:noFill/>
        </p:spPr>
        <p:txBody>
          <a:bodyPr vert="horz" rtlCol="0">
            <a:spAutoFit/>
          </a:bodyPr>
          <a:lstStyle/>
          <a:p>
            <a:r>
              <a:rPr lang="en-GB" smtClean="0">
                <a:solidFill>
                  <a:srgbClr val="000000"/>
                </a:solidFill>
                <a:latin typeface="Arial - 25"/>
              </a:rPr>
              <a:t>How is description different from narrative?</a:t>
            </a:r>
            <a:endParaRPr lang="en-GB">
              <a:solidFill>
                <a:srgbClr val="000000"/>
              </a:solidFill>
              <a:latin typeface="Arial - 25"/>
            </a:endParaRPr>
          </a:p>
        </p:txBody>
      </p:sp>
      <p:sp>
        <p:nvSpPr>
          <p:cNvPr id="6" name="TextBox 5"/>
          <p:cNvSpPr txBox="1"/>
          <p:nvPr/>
        </p:nvSpPr>
        <p:spPr>
          <a:xfrm>
            <a:off x="190500" y="4483100"/>
            <a:ext cx="10287000" cy="1754326"/>
          </a:xfrm>
          <a:prstGeom prst="rect">
            <a:avLst/>
          </a:prstGeom>
          <a:noFill/>
        </p:spPr>
        <p:txBody>
          <a:bodyPr vert="horz" rtlCol="0">
            <a:spAutoFit/>
          </a:bodyPr>
          <a:lstStyle/>
          <a:p>
            <a:r>
              <a:rPr lang="en-GB" b="1" smtClean="0">
                <a:solidFill>
                  <a:srgbClr val="FF0000"/>
                </a:solidFill>
                <a:latin typeface="Comic Sans MS - 24"/>
              </a:rPr>
              <a:t> Description=</a:t>
            </a:r>
            <a:r>
              <a:rPr lang="en-GB" smtClean="0">
                <a:solidFill>
                  <a:srgbClr val="FF0000"/>
                </a:solidFill>
                <a:latin typeface="Comic Sans MS - 24"/>
              </a:rPr>
              <a:t> painting a picture in the reader's head of a particular scene using both varied vocab and descriptive techniques. 3rd person.  </a:t>
            </a:r>
            <a:r>
              <a:rPr lang="en-GB" u="sng" smtClean="0">
                <a:solidFill>
                  <a:srgbClr val="FF0000"/>
                </a:solidFill>
                <a:latin typeface="Comic Sans MS - 24"/>
              </a:rPr>
              <a:t>Requires both a general overview and zoom-ins describing specific  details.</a:t>
            </a:r>
          </a:p>
          <a:p>
            <a:endParaRPr lang="en-GB" u="sng" smtClean="0">
              <a:solidFill>
                <a:srgbClr val="FF0000"/>
              </a:solidFill>
              <a:latin typeface="Comic Sans MS - 24"/>
            </a:endParaRPr>
          </a:p>
          <a:p>
            <a:r>
              <a:rPr lang="en-GB" u="sng" smtClean="0">
                <a:solidFill>
                  <a:srgbClr val="FF0000"/>
                </a:solidFill>
                <a:latin typeface="Comic Sans MS - 24"/>
              </a:rPr>
              <a:t>Na</a:t>
            </a:r>
            <a:r>
              <a:rPr lang="en-GB" b="1" smtClean="0">
                <a:solidFill>
                  <a:srgbClr val="800080"/>
                </a:solidFill>
                <a:latin typeface="Comic Sans MS - 24"/>
              </a:rPr>
              <a:t>rrative= </a:t>
            </a:r>
            <a:r>
              <a:rPr lang="en-GB" smtClean="0">
                <a:solidFill>
                  <a:srgbClr val="800080"/>
                </a:solidFill>
                <a:latin typeface="Comic Sans MS - 24"/>
              </a:rPr>
              <a:t>a story: has a plot and characters. May contain some description but is focused on events and emotions felt by the  characters. 1st or 3rd person.</a:t>
            </a:r>
            <a:endParaRPr lang="en-GB">
              <a:solidFill>
                <a:srgbClr val="800080"/>
              </a:solidFill>
              <a:latin typeface="Comic Sans MS - 24"/>
            </a:endParaRPr>
          </a:p>
        </p:txBody>
      </p:sp>
    </p:spTree>
    <p:extLst>
      <p:ext uri="{BB962C8B-B14F-4D97-AF65-F5344CB8AC3E}">
        <p14:creationId xmlns:p14="http://schemas.microsoft.com/office/powerpoint/2010/main" val="356151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25450" y="279400"/>
            <a:ext cx="2559050" cy="889001"/>
            <a:chOff x="425450" y="279400"/>
            <a:chExt cx="2559050" cy="889001"/>
          </a:xfrm>
        </p:grpSpPr>
        <p:sp>
          <p:nvSpPr>
            <p:cNvPr id="2" name="Freeform 1"/>
            <p:cNvSpPr/>
            <p:nvPr/>
          </p:nvSpPr>
          <p:spPr>
            <a:xfrm>
              <a:off x="425450" y="2794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0700" y="3937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1930400" y="4165600"/>
            <a:ext cx="6426200" cy="2139047"/>
          </a:xfrm>
          <a:prstGeom prst="rect">
            <a:avLst/>
          </a:prstGeom>
          <a:noFill/>
        </p:spPr>
        <p:txBody>
          <a:bodyPr vert="horz" rtlCol="0">
            <a:spAutoFit/>
          </a:bodyPr>
          <a:lstStyle/>
          <a:p>
            <a:r>
              <a:rPr lang="en-GB" sz="1900" b="1" smtClean="0">
                <a:solidFill>
                  <a:srgbClr val="8B0000"/>
                </a:solidFill>
                <a:latin typeface="Times New Roman - 25"/>
              </a:rPr>
              <a:t>SPECIFIC</a:t>
            </a:r>
            <a:r>
              <a:rPr lang="en-GB" sz="1900" smtClean="0">
                <a:solidFill>
                  <a:srgbClr val="8B0000"/>
                </a:solidFill>
                <a:latin typeface="Times New Roman - 25"/>
              </a:rPr>
              <a:t>: A specific detail focuses on one particular thing, as though looked at through a  zoom lens.</a:t>
            </a:r>
          </a:p>
          <a:p>
            <a:endParaRPr lang="en-GB" sz="1900" smtClean="0">
              <a:solidFill>
                <a:srgbClr val="8B0000"/>
              </a:solidFill>
              <a:latin typeface="Times New Roman - 25"/>
            </a:endParaRPr>
          </a:p>
          <a:p>
            <a:r>
              <a:rPr lang="en-GB" sz="1900" smtClean="0">
                <a:solidFill>
                  <a:srgbClr val="8B0000"/>
                </a:solidFill>
                <a:latin typeface="Times New Roman - 25"/>
              </a:rPr>
              <a:t>Ex</a:t>
            </a:r>
            <a:r>
              <a:rPr lang="en-GB" sz="1900" i="1" smtClean="0">
                <a:solidFill>
                  <a:srgbClr val="8B0000"/>
                </a:solidFill>
                <a:latin typeface="Times New Roman - 25"/>
              </a:rPr>
              <a:t>ample</a:t>
            </a:r>
            <a:r>
              <a:rPr lang="en-GB" sz="1900" smtClean="0">
                <a:solidFill>
                  <a:srgbClr val="8B0000"/>
                </a:solidFill>
                <a:latin typeface="Times New Roman - 25"/>
              </a:rPr>
              <a:t>: </a:t>
            </a:r>
            <a:r>
              <a:rPr lang="en-GB" sz="1900" i="1" smtClean="0">
                <a:solidFill>
                  <a:srgbClr val="8B0000"/>
                </a:solidFill>
                <a:latin typeface="Times New Roman - 25"/>
              </a:rPr>
              <a:t>An elderly man bumbled cautiously across the platform, clutching his suitcase  handle as if it contained his only possessions;  protecting them from the rabble that  surrounded him.</a:t>
            </a:r>
            <a:endParaRPr lang="en-GB" sz="1900" i="1">
              <a:solidFill>
                <a:srgbClr val="8B0000"/>
              </a:solidFill>
              <a:latin typeface="Times New Roman - 25"/>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273300" y="1092200"/>
            <a:ext cx="5080000" cy="2844800"/>
          </a:xfrm>
          <a:prstGeom prst="rect">
            <a:avLst/>
          </a:prstGeom>
          <a:solidFill>
            <a:scrgbClr r="0" g="0" b="0">
              <a:alpha val="0"/>
            </a:scrgbClr>
          </a:solidFill>
        </p:spPr>
      </p:pic>
    </p:spTree>
    <p:extLst>
      <p:ext uri="{BB962C8B-B14F-4D97-AF65-F5344CB8AC3E}">
        <p14:creationId xmlns:p14="http://schemas.microsoft.com/office/powerpoint/2010/main" val="143225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25450" y="508000"/>
            <a:ext cx="2559050" cy="889001"/>
            <a:chOff x="425450" y="508000"/>
            <a:chExt cx="2559050" cy="889001"/>
          </a:xfrm>
        </p:grpSpPr>
        <p:sp>
          <p:nvSpPr>
            <p:cNvPr id="2" name="Freeform 1"/>
            <p:cNvSpPr/>
            <p:nvPr/>
          </p:nvSpPr>
          <p:spPr>
            <a:xfrm>
              <a:off x="425450" y="5080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0700" y="6223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3746500" y="342900"/>
            <a:ext cx="6172200" cy="677108"/>
          </a:xfrm>
          <a:prstGeom prst="rect">
            <a:avLst/>
          </a:prstGeom>
          <a:noFill/>
        </p:spPr>
        <p:txBody>
          <a:bodyPr vert="horz" rtlCol="0">
            <a:spAutoFit/>
          </a:bodyPr>
          <a:lstStyle/>
          <a:p>
            <a:r>
              <a:rPr lang="en-GB" sz="1900" b="1" smtClean="0">
                <a:solidFill>
                  <a:srgbClr val="8B0000"/>
                </a:solidFill>
                <a:latin typeface="Times New Roman - 25"/>
              </a:rPr>
              <a:t>SPECIFIC</a:t>
            </a:r>
            <a:r>
              <a:rPr lang="en-GB" sz="1900" smtClean="0">
                <a:solidFill>
                  <a:srgbClr val="8B0000"/>
                </a:solidFill>
                <a:latin typeface="Times New Roman - 25"/>
              </a:rPr>
              <a:t>: A specific detail focuses on one particular thing, as though looked at through a  zoom lens.</a:t>
            </a:r>
            <a:endParaRPr lang="en-GB" sz="1900">
              <a:solidFill>
                <a:srgbClr val="8B0000"/>
              </a:solidFill>
              <a:latin typeface="Times New Roman - 25"/>
            </a:endParaRPr>
          </a:p>
        </p:txBody>
      </p:sp>
      <p:sp>
        <p:nvSpPr>
          <p:cNvPr id="6" name="TextBox 5"/>
          <p:cNvSpPr txBox="1"/>
          <p:nvPr/>
        </p:nvSpPr>
        <p:spPr>
          <a:xfrm>
            <a:off x="152400" y="4889500"/>
            <a:ext cx="10109200" cy="1600438"/>
          </a:xfrm>
          <a:prstGeom prst="rect">
            <a:avLst/>
          </a:prstGeom>
          <a:noFill/>
        </p:spPr>
        <p:txBody>
          <a:bodyPr vert="horz" rtlCol="0">
            <a:spAutoFit/>
          </a:bodyPr>
          <a:lstStyle/>
          <a:p>
            <a:r>
              <a:rPr lang="en-GB" sz="1400" smtClean="0">
                <a:solidFill>
                  <a:srgbClr val="0000FF"/>
                </a:solidFill>
                <a:latin typeface="Arial - 19"/>
              </a:rPr>
              <a:t>Look back at the general details you highlighted earlier.</a:t>
            </a:r>
          </a:p>
          <a:p>
            <a:endParaRPr lang="en-GB" sz="1400" smtClean="0">
              <a:solidFill>
                <a:srgbClr val="0000FF"/>
              </a:solidFill>
              <a:latin typeface="Arial - 19"/>
            </a:endParaRPr>
          </a:p>
          <a:p>
            <a:r>
              <a:rPr lang="en-GB" sz="1400" smtClean="0">
                <a:solidFill>
                  <a:srgbClr val="0000FF"/>
                </a:solidFill>
                <a:latin typeface="Arial - 19"/>
              </a:rPr>
              <a:t>Pick 3 general details and think of a specific detail you could link to each.</a:t>
            </a:r>
          </a:p>
          <a:p>
            <a:endParaRPr lang="en-GB" sz="1400" smtClean="0">
              <a:solidFill>
                <a:srgbClr val="0000FF"/>
              </a:solidFill>
              <a:latin typeface="Arial - 19"/>
            </a:endParaRPr>
          </a:p>
          <a:p>
            <a:r>
              <a:rPr lang="en-GB" sz="1400" smtClean="0">
                <a:solidFill>
                  <a:srgbClr val="0000FF"/>
                </a:solidFill>
                <a:latin typeface="Arial - 19"/>
              </a:rPr>
              <a:t>E.G.</a:t>
            </a:r>
          </a:p>
          <a:p>
            <a:endParaRPr lang="en-GB" sz="1400" smtClean="0">
              <a:solidFill>
                <a:srgbClr val="0000FF"/>
              </a:solidFill>
              <a:latin typeface="Arial - 19"/>
            </a:endParaRPr>
          </a:p>
          <a:p>
            <a:r>
              <a:rPr lang="en-GB" sz="1400" smtClean="0">
                <a:solidFill>
                  <a:srgbClr val="0000FF"/>
                </a:solidFill>
                <a:latin typeface="Arial - 19"/>
              </a:rPr>
              <a:t>Crowd of people queuing to get into the station - - - - - - Elderly man clutching his shopping  bags</a:t>
            </a:r>
            <a:endParaRPr lang="en-GB" sz="1400">
              <a:solidFill>
                <a:srgbClr val="0000FF"/>
              </a:solidFill>
              <a:latin typeface="Arial - 19"/>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2432050" y="1524000"/>
            <a:ext cx="4972685" cy="2971165"/>
          </a:xfrm>
          <a:prstGeom prst="rect">
            <a:avLst/>
          </a:prstGeom>
          <a:solidFill>
            <a:scrgbClr r="0" g="0" b="0">
              <a:alpha val="0"/>
            </a:scrgbClr>
          </a:solidFill>
        </p:spPr>
      </p:pic>
    </p:spTree>
    <p:extLst>
      <p:ext uri="{BB962C8B-B14F-4D97-AF65-F5344CB8AC3E}">
        <p14:creationId xmlns:p14="http://schemas.microsoft.com/office/powerpoint/2010/main" val="101238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77850" y="482600"/>
            <a:ext cx="2559050" cy="889001"/>
            <a:chOff x="577850" y="482600"/>
            <a:chExt cx="2559050" cy="889001"/>
          </a:xfrm>
        </p:grpSpPr>
        <p:sp>
          <p:nvSpPr>
            <p:cNvPr id="2" name="Freeform 1"/>
            <p:cNvSpPr/>
            <p:nvPr/>
          </p:nvSpPr>
          <p:spPr>
            <a:xfrm>
              <a:off x="577850" y="4826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73100" y="5969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558800" y="1689100"/>
            <a:ext cx="9347200" cy="492443"/>
          </a:xfrm>
          <a:prstGeom prst="rect">
            <a:avLst/>
          </a:prstGeom>
          <a:noFill/>
        </p:spPr>
        <p:txBody>
          <a:bodyPr vert="horz" rtlCol="0">
            <a:spAutoFit/>
          </a:bodyPr>
          <a:lstStyle/>
          <a:p>
            <a:r>
              <a:rPr lang="en-GB" sz="1300" smtClean="0">
                <a:solidFill>
                  <a:srgbClr val="800080"/>
                </a:solidFill>
                <a:latin typeface="Arial - 18"/>
              </a:rPr>
              <a:t>We are now going to link our general descriptions with a specific element of the scene.</a:t>
            </a:r>
          </a:p>
          <a:p>
            <a:endParaRPr lang="en-GB" sz="1300">
              <a:solidFill>
                <a:srgbClr val="800080"/>
              </a:solidFill>
              <a:latin typeface="Arial - 18"/>
            </a:endParaRPr>
          </a:p>
        </p:txBody>
      </p:sp>
      <p:sp>
        <p:nvSpPr>
          <p:cNvPr id="6" name="TextBox 5"/>
          <p:cNvSpPr txBox="1"/>
          <p:nvPr/>
        </p:nvSpPr>
        <p:spPr>
          <a:xfrm>
            <a:off x="1651000" y="2908300"/>
            <a:ext cx="6248400" cy="553998"/>
          </a:xfrm>
          <a:prstGeom prst="rect">
            <a:avLst/>
          </a:prstGeom>
          <a:noFill/>
        </p:spPr>
        <p:txBody>
          <a:bodyPr vert="horz" rtlCol="0">
            <a:spAutoFit/>
          </a:bodyPr>
          <a:lstStyle/>
          <a:p>
            <a:r>
              <a:rPr lang="en-GB" sz="1500" i="1" smtClean="0">
                <a:solidFill>
                  <a:srgbClr val="00008B"/>
                </a:solidFill>
                <a:latin typeface="Times New Roman - 20"/>
              </a:rPr>
              <a:t>The bustling station was swamped by herds of people, all  rushing and pushing to keep their appointments.</a:t>
            </a:r>
            <a:endParaRPr lang="en-GB" sz="1500" i="1">
              <a:solidFill>
                <a:srgbClr val="00008B"/>
              </a:solidFill>
              <a:latin typeface="Times New Roman - 20"/>
            </a:endParaRPr>
          </a:p>
        </p:txBody>
      </p:sp>
      <p:sp>
        <p:nvSpPr>
          <p:cNvPr id="7" name="TextBox 6"/>
          <p:cNvSpPr txBox="1"/>
          <p:nvPr/>
        </p:nvSpPr>
        <p:spPr>
          <a:xfrm>
            <a:off x="1790700" y="4318000"/>
            <a:ext cx="6070600" cy="1077218"/>
          </a:xfrm>
          <a:prstGeom prst="rect">
            <a:avLst/>
          </a:prstGeom>
          <a:noFill/>
        </p:spPr>
        <p:txBody>
          <a:bodyPr vert="horz" rtlCol="0">
            <a:spAutoFit/>
          </a:bodyPr>
          <a:lstStyle/>
          <a:p>
            <a:r>
              <a:rPr lang="en-GB" sz="1600" i="1" smtClean="0">
                <a:solidFill>
                  <a:srgbClr val="8B0000"/>
                </a:solidFill>
                <a:latin typeface="Times New Roman - 22"/>
              </a:rPr>
              <a:t>An elderly man bumbled cautiously across the  platform, clutching his shopping bags as if they  were his only possessions; protecting them from the  rabble that surrounded him.</a:t>
            </a:r>
            <a:endParaRPr lang="en-GB" sz="1600" i="1">
              <a:solidFill>
                <a:srgbClr val="8B0000"/>
              </a:solidFill>
              <a:latin typeface="Times New Roman - 22"/>
            </a:endParaRPr>
          </a:p>
        </p:txBody>
      </p:sp>
      <p:cxnSp>
        <p:nvCxnSpPr>
          <p:cNvPr id="8" name="Straight Connector 7"/>
          <p:cNvCxnSpPr/>
          <p:nvPr/>
        </p:nvCxnSpPr>
        <p:spPr>
          <a:xfrm>
            <a:off x="4419600" y="3606800"/>
            <a:ext cx="0" cy="546100"/>
          </a:xfrm>
          <a:prstGeom prst="line">
            <a:avLst/>
          </a:prstGeom>
          <a:ln w="38100" cap="flat" cmpd="sng" algn="ctr">
            <a:solidFill>
              <a:srgbClr val="000000"/>
            </a:solidFill>
            <a:prstDash val="dash"/>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6426200"/>
            <a:ext cx="8128000" cy="646331"/>
          </a:xfrm>
          <a:prstGeom prst="rect">
            <a:avLst/>
          </a:prstGeom>
          <a:noFill/>
        </p:spPr>
        <p:txBody>
          <a:bodyPr vert="horz" rtlCol="0">
            <a:spAutoFit/>
          </a:bodyPr>
          <a:lstStyle/>
          <a:p>
            <a:r>
              <a:rPr lang="en-GB" sz="1200" b="1" smtClean="0">
                <a:solidFill>
                  <a:srgbClr val="FF0000"/>
                </a:solidFill>
                <a:latin typeface="Arial - 16"/>
              </a:rPr>
              <a:t>Your turn</a:t>
            </a:r>
          </a:p>
          <a:p>
            <a:endParaRPr lang="en-GB" sz="1200" b="1" smtClean="0">
              <a:solidFill>
                <a:srgbClr val="FF0000"/>
              </a:solidFill>
              <a:latin typeface="Arial - 16"/>
            </a:endParaRPr>
          </a:p>
          <a:p>
            <a:r>
              <a:rPr lang="en-GB" sz="1200" b="1" smtClean="0">
                <a:solidFill>
                  <a:srgbClr val="FF0000"/>
                </a:solidFill>
                <a:latin typeface="Arial - 16"/>
              </a:rPr>
              <a:t>Use the general description you wrote earlier and add a more specific sentence  after it.</a:t>
            </a:r>
            <a:endParaRPr lang="en-GB" sz="1200" b="1">
              <a:solidFill>
                <a:srgbClr val="FF0000"/>
              </a:solidFill>
              <a:latin typeface="Arial - 16"/>
            </a:endParaRPr>
          </a:p>
        </p:txBody>
      </p:sp>
    </p:spTree>
    <p:extLst>
      <p:ext uri="{BB962C8B-B14F-4D97-AF65-F5344CB8AC3E}">
        <p14:creationId xmlns:p14="http://schemas.microsoft.com/office/powerpoint/2010/main" val="257239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8150" y="406400"/>
            <a:ext cx="2559050" cy="889001"/>
            <a:chOff x="438150" y="406400"/>
            <a:chExt cx="2559050" cy="889001"/>
          </a:xfrm>
        </p:grpSpPr>
        <p:sp>
          <p:nvSpPr>
            <p:cNvPr id="2" name="Freeform 1"/>
            <p:cNvSpPr/>
            <p:nvPr/>
          </p:nvSpPr>
          <p:spPr>
            <a:xfrm>
              <a:off x="438150" y="4064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3400" y="5207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762000" y="1828800"/>
            <a:ext cx="8636000" cy="1708160"/>
          </a:xfrm>
          <a:prstGeom prst="rect">
            <a:avLst/>
          </a:prstGeom>
          <a:noFill/>
        </p:spPr>
        <p:txBody>
          <a:bodyPr vert="horz" rtlCol="0">
            <a:spAutoFit/>
          </a:bodyPr>
          <a:lstStyle/>
          <a:p>
            <a:r>
              <a:rPr lang="en-GB" sz="1500" smtClean="0">
                <a:solidFill>
                  <a:srgbClr val="000000"/>
                </a:solidFill>
                <a:latin typeface="Arial - 20"/>
              </a:rPr>
              <a:t>Swap with a partner.</a:t>
            </a:r>
          </a:p>
          <a:p>
            <a:endParaRPr lang="en-GB" sz="1500" smtClean="0">
              <a:solidFill>
                <a:srgbClr val="000000"/>
              </a:solidFill>
              <a:latin typeface="Arial - 20"/>
            </a:endParaRPr>
          </a:p>
          <a:p>
            <a:r>
              <a:rPr lang="en-GB" sz="1500" smtClean="0">
                <a:solidFill>
                  <a:srgbClr val="000000"/>
                </a:solidFill>
                <a:latin typeface="Arial - 20"/>
              </a:rPr>
              <a:t>Has your partner:</a:t>
            </a:r>
          </a:p>
          <a:p>
            <a:r>
              <a:rPr lang="en-GB" sz="1500" smtClean="0">
                <a:solidFill>
                  <a:srgbClr val="000000"/>
                </a:solidFill>
                <a:latin typeface="Arial - 20"/>
              </a:rPr>
              <a:t>Used 3rd person throughout?</a:t>
            </a:r>
          </a:p>
          <a:p>
            <a:r>
              <a:rPr lang="en-GB" sz="1500" smtClean="0">
                <a:solidFill>
                  <a:srgbClr val="000000"/>
                </a:solidFill>
                <a:latin typeface="Arial - 20"/>
              </a:rPr>
              <a:t>Used more than 2 senses to describe the scene?</a:t>
            </a:r>
          </a:p>
          <a:p>
            <a:r>
              <a:rPr lang="en-GB" sz="1500" smtClean="0">
                <a:solidFill>
                  <a:srgbClr val="000000"/>
                </a:solidFill>
                <a:latin typeface="Arial - 20"/>
              </a:rPr>
              <a:t>Used interesting vocabulary throughout?</a:t>
            </a:r>
          </a:p>
          <a:p>
            <a:r>
              <a:rPr lang="en-GB" sz="1500" smtClean="0">
                <a:solidFill>
                  <a:srgbClr val="000000"/>
                </a:solidFill>
                <a:latin typeface="Arial - 20"/>
              </a:rPr>
              <a:t>Moved from the general to the specific - focussed in on something?</a:t>
            </a:r>
            <a:endParaRPr lang="en-GB" sz="1500">
              <a:solidFill>
                <a:srgbClr val="000000"/>
              </a:solidFill>
              <a:latin typeface="Arial - 20"/>
            </a:endParaRPr>
          </a:p>
        </p:txBody>
      </p:sp>
      <p:sp>
        <p:nvSpPr>
          <p:cNvPr id="6" name="TextBox 5"/>
          <p:cNvSpPr txBox="1"/>
          <p:nvPr/>
        </p:nvSpPr>
        <p:spPr>
          <a:xfrm>
            <a:off x="2540000" y="4711700"/>
            <a:ext cx="5156200" cy="338554"/>
          </a:xfrm>
          <a:prstGeom prst="rect">
            <a:avLst/>
          </a:prstGeom>
          <a:noFill/>
        </p:spPr>
        <p:txBody>
          <a:bodyPr vert="horz" rtlCol="0">
            <a:spAutoFit/>
          </a:bodyPr>
          <a:lstStyle/>
          <a:p>
            <a:r>
              <a:rPr lang="en-GB" sz="1600" smtClean="0">
                <a:solidFill>
                  <a:srgbClr val="FF0000"/>
                </a:solidFill>
                <a:latin typeface="Arial - 22"/>
              </a:rPr>
              <a:t>Highlight any words your partner needs  to improve</a:t>
            </a:r>
            <a:endParaRPr lang="en-GB" sz="1600">
              <a:solidFill>
                <a:srgbClr val="FF0000"/>
              </a:solidFill>
              <a:latin typeface="Arial - 22"/>
            </a:endParaRPr>
          </a:p>
        </p:txBody>
      </p:sp>
    </p:spTree>
    <p:extLst>
      <p:ext uri="{BB962C8B-B14F-4D97-AF65-F5344CB8AC3E}">
        <p14:creationId xmlns:p14="http://schemas.microsoft.com/office/powerpoint/2010/main" val="201171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222250" y="63500"/>
            <a:ext cx="2559050" cy="889001"/>
            <a:chOff x="222250" y="63500"/>
            <a:chExt cx="2559050" cy="889001"/>
          </a:xfrm>
        </p:grpSpPr>
        <p:sp>
          <p:nvSpPr>
            <p:cNvPr id="2" name="Freeform 1"/>
            <p:cNvSpPr/>
            <p:nvPr/>
          </p:nvSpPr>
          <p:spPr>
            <a:xfrm>
              <a:off x="222250" y="635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17500" y="1778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647700" y="3543300"/>
            <a:ext cx="8864600" cy="584775"/>
          </a:xfrm>
          <a:prstGeom prst="rect">
            <a:avLst/>
          </a:prstGeom>
          <a:noFill/>
        </p:spPr>
        <p:txBody>
          <a:bodyPr vert="horz" rtlCol="0">
            <a:spAutoFit/>
          </a:bodyPr>
          <a:lstStyle/>
          <a:p>
            <a:r>
              <a:rPr lang="en-GB" sz="1600" smtClean="0">
                <a:solidFill>
                  <a:srgbClr val="800080"/>
                </a:solidFill>
                <a:latin typeface="Arial - 22"/>
              </a:rPr>
              <a:t>Once you have made the changes your partner has suggested, write  another 2 paragraphs using the two remaining general and specific  details you chose earlier.</a:t>
            </a:r>
            <a:endParaRPr lang="en-GB" sz="1600">
              <a:solidFill>
                <a:srgbClr val="800080"/>
              </a:solidFill>
              <a:latin typeface="Arial - 22"/>
            </a:endParaRPr>
          </a:p>
        </p:txBody>
      </p:sp>
      <p:sp>
        <p:nvSpPr>
          <p:cNvPr id="6" name="TextBox 5"/>
          <p:cNvSpPr txBox="1"/>
          <p:nvPr/>
        </p:nvSpPr>
        <p:spPr>
          <a:xfrm>
            <a:off x="812800" y="4902200"/>
            <a:ext cx="8534400" cy="1092607"/>
          </a:xfrm>
          <a:prstGeom prst="rect">
            <a:avLst/>
          </a:prstGeom>
          <a:noFill/>
        </p:spPr>
        <p:txBody>
          <a:bodyPr vert="horz" rtlCol="0">
            <a:spAutoFit/>
          </a:bodyPr>
          <a:lstStyle/>
          <a:p>
            <a:r>
              <a:rPr lang="en-GB" sz="1300" smtClean="0">
                <a:solidFill>
                  <a:srgbClr val="FF0000"/>
                </a:solidFill>
                <a:latin typeface="Arial - 18"/>
              </a:rPr>
              <a:t>Challenge: when you have focussed on a specific detail, can you focus more  specifically on something?</a:t>
            </a:r>
          </a:p>
          <a:p>
            <a:endParaRPr lang="en-GB" sz="1300" smtClean="0">
              <a:solidFill>
                <a:srgbClr val="FF0000"/>
              </a:solidFill>
              <a:latin typeface="Arial - 18"/>
            </a:endParaRPr>
          </a:p>
          <a:p>
            <a:r>
              <a:rPr lang="en-GB" sz="1300" smtClean="0">
                <a:solidFill>
                  <a:srgbClr val="FF0000"/>
                </a:solidFill>
                <a:latin typeface="Arial - 18"/>
              </a:rPr>
              <a:t>E.G.</a:t>
            </a:r>
          </a:p>
          <a:p>
            <a:endParaRPr lang="en-GB" sz="1300" smtClean="0">
              <a:solidFill>
                <a:srgbClr val="FF0000"/>
              </a:solidFill>
              <a:latin typeface="Arial - 18"/>
            </a:endParaRPr>
          </a:p>
          <a:p>
            <a:r>
              <a:rPr lang="en-GB" sz="1300" smtClean="0">
                <a:solidFill>
                  <a:srgbClr val="FF0000"/>
                </a:solidFill>
                <a:latin typeface="Arial - 18"/>
              </a:rPr>
              <a:t>Crowd of people -----Elderly man ----------shopping bag -----------slightly torn handle</a:t>
            </a:r>
            <a:endParaRPr lang="en-GB" sz="1300">
              <a:solidFill>
                <a:srgbClr val="FF0000"/>
              </a:solidFill>
              <a:latin typeface="Arial - 18"/>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3232150" y="311150"/>
            <a:ext cx="4586605" cy="3033395"/>
          </a:xfrm>
          <a:prstGeom prst="rect">
            <a:avLst/>
          </a:prstGeom>
          <a:solidFill>
            <a:scrgbClr r="0" g="0" b="0">
              <a:alpha val="0"/>
            </a:scrgbClr>
          </a:solidFill>
        </p:spPr>
      </p:pic>
    </p:spTree>
    <p:extLst>
      <p:ext uri="{BB962C8B-B14F-4D97-AF65-F5344CB8AC3E}">
        <p14:creationId xmlns:p14="http://schemas.microsoft.com/office/powerpoint/2010/main" val="272970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1485900" y="3073400"/>
            <a:ext cx="6992875" cy="2963927"/>
            <a:chOff x="1485900" y="3073400"/>
            <a:chExt cx="6992875" cy="2963927"/>
          </a:xfrm>
        </p:grpSpPr>
        <p:sp>
          <p:nvSpPr>
            <p:cNvPr id="2" name="Freeform 1"/>
            <p:cNvSpPr/>
            <p:nvPr/>
          </p:nvSpPr>
          <p:spPr>
            <a:xfrm>
              <a:off x="1485900" y="3073400"/>
              <a:ext cx="6992875" cy="2963927"/>
            </a:xfrm>
            <a:custGeom>
              <a:avLst/>
              <a:gdLst/>
              <a:ahLst/>
              <a:cxnLst/>
              <a:rect l="0" t="0" r="0" b="0"/>
              <a:pathLst>
                <a:path w="6992875" h="2963927">
                  <a:moveTo>
                    <a:pt x="0" y="0"/>
                  </a:moveTo>
                  <a:lnTo>
                    <a:pt x="6992874" y="0"/>
                  </a:lnTo>
                  <a:lnTo>
                    <a:pt x="6992874" y="2963926"/>
                  </a:lnTo>
                  <a:lnTo>
                    <a:pt x="0" y="2963926"/>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574800" y="3149600"/>
              <a:ext cx="6654800" cy="1492716"/>
            </a:xfrm>
            <a:prstGeom prst="rect">
              <a:avLst/>
            </a:prstGeom>
            <a:noFill/>
          </p:spPr>
          <p:txBody>
            <a:bodyPr vert="horz" rtlCol="0">
              <a:spAutoFit/>
            </a:bodyPr>
            <a:lstStyle/>
            <a:p>
              <a:r>
                <a:rPr lang="en-GB" sz="1300" i="1" smtClean="0">
                  <a:solidFill>
                    <a:srgbClr val="0000FF"/>
                  </a:solidFill>
                  <a:latin typeface="Arial - 18"/>
                </a:rPr>
                <a:t>The platform was crowded with people. Annoyed and frustrated,  the commuters were growing increasingly infuriated at the  ridiculous amount of time they were having to wait for the  delayed train. Unbelievably, nobody  had voiced this frustration  and they all stood, lifeless, in a robotic like silence. Flowing  behind the crowd, was the never ending river of freight train  carriages. As the announcements urged the people not to leave  their luggage unattended, the silence was broken, leading to  the herd of commuters becoming even more frustrated about  their inconvenience.</a:t>
              </a:r>
              <a:endParaRPr lang="en-GB" sz="1300" i="1">
                <a:solidFill>
                  <a:srgbClr val="0000FF"/>
                </a:solidFill>
                <a:latin typeface="Arial - 18"/>
              </a:endParaRPr>
            </a:p>
          </p:txBody>
        </p:sp>
      </p:grpSp>
      <p:sp>
        <p:nvSpPr>
          <p:cNvPr id="5" name="Freeform 4"/>
          <p:cNvSpPr/>
          <p:nvPr/>
        </p:nvSpPr>
        <p:spPr>
          <a:xfrm>
            <a:off x="469900" y="342900"/>
            <a:ext cx="2209801" cy="825501"/>
          </a:xfrm>
          <a:custGeom>
            <a:avLst/>
            <a:gdLst/>
            <a:ahLst/>
            <a:cxnLst/>
            <a:rect l="0" t="0" r="0" b="0"/>
            <a:pathLst>
              <a:path w="2209801" h="825501">
                <a:moveTo>
                  <a:pt x="0" y="0"/>
                </a:moveTo>
                <a:lnTo>
                  <a:pt x="2209800" y="0"/>
                </a:lnTo>
                <a:lnTo>
                  <a:pt x="2209800" y="825500"/>
                </a:lnTo>
                <a:lnTo>
                  <a:pt x="0" y="8255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58800" y="4064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sp>
        <p:nvSpPr>
          <p:cNvPr id="7" name="TextBox 6"/>
          <p:cNvSpPr txBox="1"/>
          <p:nvPr/>
        </p:nvSpPr>
        <p:spPr>
          <a:xfrm>
            <a:off x="939800" y="1866900"/>
            <a:ext cx="8077200" cy="369332"/>
          </a:xfrm>
          <a:prstGeom prst="rect">
            <a:avLst/>
          </a:prstGeom>
          <a:noFill/>
        </p:spPr>
        <p:txBody>
          <a:bodyPr vert="horz" rtlCol="0">
            <a:spAutoFit/>
          </a:bodyPr>
          <a:lstStyle/>
          <a:p>
            <a:r>
              <a:rPr lang="en-GB" smtClean="0">
                <a:solidFill>
                  <a:srgbClr val="800080"/>
                </a:solidFill>
                <a:latin typeface="Times New Roman - 24"/>
              </a:rPr>
              <a:t>How many different kinds of sentence starter can you find in  this paragraph?</a:t>
            </a:r>
            <a:endParaRPr lang="en-GB">
              <a:solidFill>
                <a:srgbClr val="800080"/>
              </a:solidFill>
              <a:latin typeface="Times New Roman - 24"/>
            </a:endParaRPr>
          </a:p>
        </p:txBody>
      </p:sp>
    </p:spTree>
    <p:extLst>
      <p:ext uri="{BB962C8B-B14F-4D97-AF65-F5344CB8AC3E}">
        <p14:creationId xmlns:p14="http://schemas.microsoft.com/office/powerpoint/2010/main" val="212292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1800" y="317500"/>
            <a:ext cx="2171700" cy="800101"/>
            <a:chOff x="431800" y="317500"/>
            <a:chExt cx="2171700" cy="800101"/>
          </a:xfrm>
        </p:grpSpPr>
        <p:sp>
          <p:nvSpPr>
            <p:cNvPr id="2" name="Freeform 1"/>
            <p:cNvSpPr/>
            <p:nvPr/>
          </p:nvSpPr>
          <p:spPr>
            <a:xfrm>
              <a:off x="431800" y="31750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9900" y="3937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1739900" y="2336800"/>
            <a:ext cx="6019800" cy="369332"/>
          </a:xfrm>
          <a:prstGeom prst="rect">
            <a:avLst/>
          </a:prstGeom>
          <a:noFill/>
        </p:spPr>
        <p:txBody>
          <a:bodyPr vert="horz" rtlCol="0">
            <a:spAutoFit/>
          </a:bodyPr>
          <a:lstStyle/>
          <a:p>
            <a:r>
              <a:rPr lang="en-GB" i="1" smtClean="0">
                <a:solidFill>
                  <a:srgbClr val="0000FF"/>
                </a:solidFill>
                <a:latin typeface="Arial - 25"/>
              </a:rPr>
              <a:t>The platform was crowded with people.</a:t>
            </a:r>
            <a:endParaRPr lang="en-GB" i="1">
              <a:solidFill>
                <a:srgbClr val="0000FF"/>
              </a:solidFill>
              <a:latin typeface="Arial - 25"/>
            </a:endParaRPr>
          </a:p>
        </p:txBody>
      </p:sp>
      <p:cxnSp>
        <p:nvCxnSpPr>
          <p:cNvPr id="6" name="Straight Connector 5"/>
          <p:cNvCxnSpPr/>
          <p:nvPr/>
        </p:nvCxnSpPr>
        <p:spPr>
          <a:xfrm flipH="1" flipV="1">
            <a:off x="3162300" y="2743200"/>
            <a:ext cx="2438400" cy="10922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0900" y="3848100"/>
            <a:ext cx="8737600" cy="1015663"/>
          </a:xfrm>
          <a:prstGeom prst="rect">
            <a:avLst/>
          </a:prstGeom>
          <a:noFill/>
        </p:spPr>
        <p:txBody>
          <a:bodyPr vert="horz" rtlCol="0">
            <a:spAutoFit/>
          </a:bodyPr>
          <a:lstStyle/>
          <a:p>
            <a:r>
              <a:rPr lang="en-GB" sz="1500" smtClean="0">
                <a:solidFill>
                  <a:srgbClr val="800080"/>
                </a:solidFill>
                <a:latin typeface="Arial - 20"/>
              </a:rPr>
              <a:t>We can start a sentence beginning with a noun, but we mustn't use '</a:t>
            </a:r>
            <a:r>
              <a:rPr lang="en-GB" sz="1500" i="1" smtClean="0">
                <a:solidFill>
                  <a:srgbClr val="800080"/>
                </a:solidFill>
                <a:latin typeface="Arial - 20"/>
              </a:rPr>
              <a:t>The' </a:t>
            </a:r>
            <a:r>
              <a:rPr lang="en-GB" sz="1500" smtClean="0">
                <a:solidFill>
                  <a:srgbClr val="800080"/>
                </a:solidFill>
                <a:latin typeface="Arial - 20"/>
              </a:rPr>
              <a:t>all the time.</a:t>
            </a:r>
          </a:p>
          <a:p>
            <a:endParaRPr lang="en-GB" sz="1500" smtClean="0">
              <a:solidFill>
                <a:srgbClr val="800080"/>
              </a:solidFill>
              <a:latin typeface="Arial - 20"/>
            </a:endParaRPr>
          </a:p>
          <a:p>
            <a:endParaRPr lang="en-GB" sz="1500" smtClean="0">
              <a:solidFill>
                <a:srgbClr val="800080"/>
              </a:solidFill>
              <a:latin typeface="Arial - 20"/>
            </a:endParaRPr>
          </a:p>
          <a:p>
            <a:r>
              <a:rPr lang="en-GB" sz="1500" smtClean="0">
                <a:solidFill>
                  <a:srgbClr val="800080"/>
                </a:solidFill>
                <a:latin typeface="Arial - 20"/>
              </a:rPr>
              <a:t>Try writing your own sentence about the busy station, but try not to use  '</a:t>
            </a:r>
            <a:r>
              <a:rPr lang="en-GB" sz="1500" i="1" smtClean="0">
                <a:solidFill>
                  <a:srgbClr val="800080"/>
                </a:solidFill>
                <a:latin typeface="Arial - 20"/>
              </a:rPr>
              <a:t>The'.</a:t>
            </a:r>
            <a:endParaRPr lang="en-GB" sz="1500" i="1">
              <a:solidFill>
                <a:srgbClr val="800080"/>
              </a:solidFill>
              <a:latin typeface="Arial - 20"/>
            </a:endParaRPr>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6159500" y="25400"/>
            <a:ext cx="3735451" cy="2309749"/>
          </a:xfrm>
          <a:prstGeom prst="rect">
            <a:avLst/>
          </a:prstGeom>
          <a:solidFill>
            <a:scrgbClr r="0" g="0" b="0">
              <a:alpha val="0"/>
            </a:scrgbClr>
          </a:solidFill>
        </p:spPr>
      </p:pic>
    </p:spTree>
    <p:extLst>
      <p:ext uri="{BB962C8B-B14F-4D97-AF65-F5344CB8AC3E}">
        <p14:creationId xmlns:p14="http://schemas.microsoft.com/office/powerpoint/2010/main" val="4165089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65150" y="285750"/>
            <a:ext cx="2178050" cy="800101"/>
            <a:chOff x="565150" y="285750"/>
            <a:chExt cx="2178050" cy="800101"/>
          </a:xfrm>
        </p:grpSpPr>
        <p:sp>
          <p:nvSpPr>
            <p:cNvPr id="2" name="Freeform 1"/>
            <p:cNvSpPr/>
            <p:nvPr/>
          </p:nvSpPr>
          <p:spPr>
            <a:xfrm>
              <a:off x="565150" y="2857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09600" y="3683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1231900" y="2311400"/>
            <a:ext cx="7188200" cy="830997"/>
          </a:xfrm>
          <a:prstGeom prst="rect">
            <a:avLst/>
          </a:prstGeom>
          <a:noFill/>
        </p:spPr>
        <p:txBody>
          <a:bodyPr vert="horz" rtlCol="0">
            <a:spAutoFit/>
          </a:bodyPr>
          <a:lstStyle/>
          <a:p>
            <a:r>
              <a:rPr lang="en-GB" sz="1600" i="1" smtClean="0">
                <a:solidFill>
                  <a:srgbClr val="0000FF"/>
                </a:solidFill>
                <a:latin typeface="Arial - 22"/>
              </a:rPr>
              <a:t>Annoyed and frustrated, the commuters were growing  increasingly infuriated at the ridiculous amount of time  they were having to wait for their delayed train.</a:t>
            </a:r>
            <a:endParaRPr lang="en-GB" sz="1600" i="1">
              <a:solidFill>
                <a:srgbClr val="0000FF"/>
              </a:solidFill>
              <a:latin typeface="Arial - 22"/>
            </a:endParaRPr>
          </a:p>
        </p:txBody>
      </p:sp>
      <p:sp>
        <p:nvSpPr>
          <p:cNvPr id="6" name="TextBox 5"/>
          <p:cNvSpPr txBox="1"/>
          <p:nvPr/>
        </p:nvSpPr>
        <p:spPr>
          <a:xfrm>
            <a:off x="1181100" y="4254500"/>
            <a:ext cx="8661400" cy="1323439"/>
          </a:xfrm>
          <a:prstGeom prst="rect">
            <a:avLst/>
          </a:prstGeom>
          <a:noFill/>
        </p:spPr>
        <p:txBody>
          <a:bodyPr vert="horz" rtlCol="0">
            <a:spAutoFit/>
          </a:bodyPr>
          <a:lstStyle/>
          <a:p>
            <a:r>
              <a:rPr lang="en-GB" sz="1600" smtClean="0">
                <a:solidFill>
                  <a:srgbClr val="800080"/>
                </a:solidFill>
                <a:latin typeface="Arial - 22"/>
              </a:rPr>
              <a:t>We can also start with 2 adjectives to describe a scene.</a:t>
            </a:r>
          </a:p>
          <a:p>
            <a:endParaRPr lang="en-GB" sz="1600" smtClean="0">
              <a:solidFill>
                <a:srgbClr val="800080"/>
              </a:solidFill>
              <a:latin typeface="Arial - 22"/>
            </a:endParaRPr>
          </a:p>
          <a:p>
            <a:r>
              <a:rPr lang="en-GB" sz="1600" smtClean="0">
                <a:solidFill>
                  <a:srgbClr val="800080"/>
                </a:solidFill>
                <a:latin typeface="Arial - 22"/>
              </a:rPr>
              <a:t>Your turn. </a:t>
            </a:r>
          </a:p>
          <a:p>
            <a:endParaRPr lang="en-GB" sz="1600" smtClean="0">
              <a:solidFill>
                <a:srgbClr val="800080"/>
              </a:solidFill>
              <a:latin typeface="Arial - 22"/>
            </a:endParaRPr>
          </a:p>
          <a:p>
            <a:r>
              <a:rPr lang="en-GB" sz="1600" smtClean="0">
                <a:solidFill>
                  <a:srgbClr val="800080"/>
                </a:solidFill>
                <a:latin typeface="Arial - 22"/>
              </a:rPr>
              <a:t>Write a sentence to describe a busy station using 2 adjectives to start  your sentence.</a:t>
            </a:r>
            <a:endParaRPr lang="en-GB" sz="1600">
              <a:solidFill>
                <a:srgbClr val="800080"/>
              </a:solidFill>
              <a:latin typeface="Arial - 22"/>
            </a:endParaRPr>
          </a:p>
        </p:txBody>
      </p:sp>
      <p:cxnSp>
        <p:nvCxnSpPr>
          <p:cNvPr id="7" name="Straight Connector 6"/>
          <p:cNvCxnSpPr/>
          <p:nvPr/>
        </p:nvCxnSpPr>
        <p:spPr>
          <a:xfrm flipH="1" flipV="1">
            <a:off x="3429000" y="2667000"/>
            <a:ext cx="952500" cy="12446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6242050" y="-82550"/>
            <a:ext cx="3735451" cy="2309749"/>
          </a:xfrm>
          <a:prstGeom prst="rect">
            <a:avLst/>
          </a:prstGeom>
          <a:solidFill>
            <a:scrgbClr r="0" g="0" b="0">
              <a:alpha val="0"/>
            </a:scrgbClr>
          </a:solidFill>
        </p:spPr>
      </p:pic>
    </p:spTree>
    <p:extLst>
      <p:ext uri="{BB962C8B-B14F-4D97-AF65-F5344CB8AC3E}">
        <p14:creationId xmlns:p14="http://schemas.microsoft.com/office/powerpoint/2010/main" val="117815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8150" y="374650"/>
            <a:ext cx="2178050" cy="800101"/>
            <a:chOff x="438150" y="374650"/>
            <a:chExt cx="2178050" cy="800101"/>
          </a:xfrm>
        </p:grpSpPr>
        <p:sp>
          <p:nvSpPr>
            <p:cNvPr id="2" name="Freeform 1"/>
            <p:cNvSpPr/>
            <p:nvPr/>
          </p:nvSpPr>
          <p:spPr>
            <a:xfrm>
              <a:off x="438150" y="3746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4572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1384300" y="4914900"/>
            <a:ext cx="7213600" cy="830997"/>
          </a:xfrm>
          <a:prstGeom prst="rect">
            <a:avLst/>
          </a:prstGeom>
          <a:noFill/>
        </p:spPr>
        <p:txBody>
          <a:bodyPr vert="horz" rtlCol="0">
            <a:spAutoFit/>
          </a:bodyPr>
          <a:lstStyle/>
          <a:p>
            <a:r>
              <a:rPr lang="en-GB" sz="1600" smtClean="0">
                <a:solidFill>
                  <a:srgbClr val="800080"/>
                </a:solidFill>
                <a:latin typeface="Arial - 22"/>
              </a:rPr>
              <a:t>Use an adverb to describe </a:t>
            </a:r>
            <a:r>
              <a:rPr lang="en-GB" sz="1600" u="sng" smtClean="0">
                <a:solidFill>
                  <a:srgbClr val="800080"/>
                </a:solidFill>
                <a:latin typeface="Arial - 22"/>
              </a:rPr>
              <a:t>how</a:t>
            </a:r>
            <a:r>
              <a:rPr lang="en-GB" sz="1600" smtClean="0">
                <a:solidFill>
                  <a:srgbClr val="800080"/>
                </a:solidFill>
                <a:latin typeface="Arial - 22"/>
              </a:rPr>
              <a:t> something is happening.</a:t>
            </a:r>
          </a:p>
          <a:p>
            <a:endParaRPr lang="en-GB" sz="1600" smtClean="0">
              <a:solidFill>
                <a:srgbClr val="800080"/>
              </a:solidFill>
              <a:latin typeface="Arial - 22"/>
            </a:endParaRPr>
          </a:p>
          <a:p>
            <a:r>
              <a:rPr lang="en-GB" sz="1600" smtClean="0">
                <a:solidFill>
                  <a:srgbClr val="800080"/>
                </a:solidFill>
                <a:latin typeface="Arial - 22"/>
              </a:rPr>
              <a:t>Your turn.</a:t>
            </a:r>
            <a:endParaRPr lang="en-GB" sz="1600">
              <a:solidFill>
                <a:srgbClr val="800080"/>
              </a:solidFill>
              <a:latin typeface="Arial - 22"/>
            </a:endParaRPr>
          </a:p>
        </p:txBody>
      </p:sp>
      <p:sp>
        <p:nvSpPr>
          <p:cNvPr id="6" name="TextBox 5"/>
          <p:cNvSpPr txBox="1"/>
          <p:nvPr/>
        </p:nvSpPr>
        <p:spPr>
          <a:xfrm>
            <a:off x="1485900" y="3263900"/>
            <a:ext cx="7442200" cy="646331"/>
          </a:xfrm>
          <a:prstGeom prst="rect">
            <a:avLst/>
          </a:prstGeom>
          <a:noFill/>
        </p:spPr>
        <p:txBody>
          <a:bodyPr vert="horz" rtlCol="0">
            <a:spAutoFit/>
          </a:bodyPr>
          <a:lstStyle/>
          <a:p>
            <a:r>
              <a:rPr lang="en-GB" i="1" smtClean="0">
                <a:solidFill>
                  <a:srgbClr val="0000FF"/>
                </a:solidFill>
                <a:latin typeface="Arial - 24"/>
              </a:rPr>
              <a:t>Unbelievably, nobody  had voiced this frustration  and they all stood, lifeless, in a robotic like silence.</a:t>
            </a:r>
            <a:endParaRPr lang="en-GB" i="1">
              <a:solidFill>
                <a:srgbClr val="0000FF"/>
              </a:solidFill>
              <a:latin typeface="Arial - 24"/>
            </a:endParaRPr>
          </a:p>
        </p:txBody>
      </p:sp>
      <p:cxnSp>
        <p:nvCxnSpPr>
          <p:cNvPr id="7" name="Straight Connector 6"/>
          <p:cNvCxnSpPr/>
          <p:nvPr/>
        </p:nvCxnSpPr>
        <p:spPr>
          <a:xfrm flipH="1" flipV="1">
            <a:off x="2425700" y="3683000"/>
            <a:ext cx="139700" cy="1155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5499100" y="196850"/>
            <a:ext cx="3735451" cy="2309749"/>
          </a:xfrm>
          <a:prstGeom prst="rect">
            <a:avLst/>
          </a:prstGeom>
          <a:solidFill>
            <a:scrgbClr r="0" g="0" b="0">
              <a:alpha val="0"/>
            </a:scrgbClr>
          </a:solidFill>
        </p:spPr>
      </p:pic>
    </p:spTree>
    <p:extLst>
      <p:ext uri="{BB962C8B-B14F-4D97-AF65-F5344CB8AC3E}">
        <p14:creationId xmlns:p14="http://schemas.microsoft.com/office/powerpoint/2010/main" val="315313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8150" y="412750"/>
            <a:ext cx="2178050" cy="800101"/>
            <a:chOff x="438150" y="412750"/>
            <a:chExt cx="2178050" cy="800101"/>
          </a:xfrm>
        </p:grpSpPr>
        <p:sp>
          <p:nvSpPr>
            <p:cNvPr id="2" name="Freeform 1"/>
            <p:cNvSpPr/>
            <p:nvPr/>
          </p:nvSpPr>
          <p:spPr>
            <a:xfrm>
              <a:off x="438150" y="4127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4953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533400" y="2933700"/>
            <a:ext cx="9296400" cy="384721"/>
          </a:xfrm>
          <a:prstGeom prst="rect">
            <a:avLst/>
          </a:prstGeom>
          <a:noFill/>
        </p:spPr>
        <p:txBody>
          <a:bodyPr vert="horz" rtlCol="0">
            <a:spAutoFit/>
          </a:bodyPr>
          <a:lstStyle/>
          <a:p>
            <a:r>
              <a:rPr lang="en-GB" sz="1900" i="1" smtClean="0">
                <a:solidFill>
                  <a:srgbClr val="0000FF"/>
                </a:solidFill>
                <a:latin typeface="Arial - 25"/>
              </a:rPr>
              <a:t>Flowing behind the crowd, was the never ending river of freight  train carriages.</a:t>
            </a:r>
            <a:endParaRPr lang="en-GB" sz="1900" i="1">
              <a:solidFill>
                <a:srgbClr val="0000FF"/>
              </a:solidFill>
              <a:latin typeface="Arial - 25"/>
            </a:endParaRPr>
          </a:p>
        </p:txBody>
      </p:sp>
      <p:sp>
        <p:nvSpPr>
          <p:cNvPr id="6" name="TextBox 5"/>
          <p:cNvSpPr txBox="1"/>
          <p:nvPr/>
        </p:nvSpPr>
        <p:spPr>
          <a:xfrm>
            <a:off x="2489200" y="5219700"/>
            <a:ext cx="4851400" cy="338554"/>
          </a:xfrm>
          <a:prstGeom prst="rect">
            <a:avLst/>
          </a:prstGeom>
          <a:noFill/>
        </p:spPr>
        <p:txBody>
          <a:bodyPr vert="horz" rtlCol="0">
            <a:spAutoFit/>
          </a:bodyPr>
          <a:lstStyle/>
          <a:p>
            <a:r>
              <a:rPr lang="en-GB" sz="1600" smtClean="0">
                <a:solidFill>
                  <a:srgbClr val="800080"/>
                </a:solidFill>
                <a:latin typeface="Arial - 22"/>
              </a:rPr>
              <a:t>Try starting with a verb (doing word).</a:t>
            </a:r>
            <a:endParaRPr lang="en-GB" sz="1600">
              <a:solidFill>
                <a:srgbClr val="800080"/>
              </a:solidFill>
              <a:latin typeface="Arial - 22"/>
            </a:endParaRPr>
          </a:p>
        </p:txBody>
      </p:sp>
      <p:cxnSp>
        <p:nvCxnSpPr>
          <p:cNvPr id="7" name="Straight Connector 6"/>
          <p:cNvCxnSpPr/>
          <p:nvPr/>
        </p:nvCxnSpPr>
        <p:spPr>
          <a:xfrm flipH="1" flipV="1">
            <a:off x="2006600" y="3937000"/>
            <a:ext cx="914400" cy="8509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5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49250" y="292100"/>
            <a:ext cx="2787650" cy="1003301"/>
            <a:chOff x="349250" y="292100"/>
            <a:chExt cx="2787650" cy="1003301"/>
          </a:xfrm>
        </p:grpSpPr>
        <p:sp>
          <p:nvSpPr>
            <p:cNvPr id="2" name="Freeform 1"/>
            <p:cNvSpPr/>
            <p:nvPr/>
          </p:nvSpPr>
          <p:spPr>
            <a:xfrm>
              <a:off x="349250" y="29210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93700" y="3810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grpSp>
      <p:sp>
        <p:nvSpPr>
          <p:cNvPr id="5" name="TextBox 4"/>
          <p:cNvSpPr txBox="1"/>
          <p:nvPr/>
        </p:nvSpPr>
        <p:spPr>
          <a:xfrm>
            <a:off x="1092200" y="2362200"/>
            <a:ext cx="2921000" cy="523220"/>
          </a:xfrm>
          <a:prstGeom prst="rect">
            <a:avLst/>
          </a:prstGeom>
          <a:noFill/>
        </p:spPr>
        <p:txBody>
          <a:bodyPr vert="horz" rtlCol="0">
            <a:spAutoFit/>
          </a:bodyPr>
          <a:lstStyle/>
          <a:p>
            <a:r>
              <a:rPr lang="en-GB" sz="1400" smtClean="0">
                <a:solidFill>
                  <a:srgbClr val="000000"/>
                </a:solidFill>
                <a:latin typeface="Arial - 19"/>
              </a:rPr>
              <a:t>Watch the following clip.</a:t>
            </a:r>
          </a:p>
          <a:p>
            <a:endParaRPr lang="en-GB" sz="1400">
              <a:solidFill>
                <a:srgbClr val="000000"/>
              </a:solidFill>
              <a:latin typeface="Arial - 19"/>
            </a:endParaRPr>
          </a:p>
        </p:txBody>
      </p:sp>
      <p:sp>
        <p:nvSpPr>
          <p:cNvPr id="6" name="TextBox 5"/>
          <p:cNvSpPr txBox="1"/>
          <p:nvPr/>
        </p:nvSpPr>
        <p:spPr>
          <a:xfrm>
            <a:off x="901700" y="3162300"/>
            <a:ext cx="9194800" cy="1015663"/>
          </a:xfrm>
          <a:prstGeom prst="rect">
            <a:avLst/>
          </a:prstGeom>
          <a:noFill/>
        </p:spPr>
        <p:txBody>
          <a:bodyPr vert="horz" rtlCol="0">
            <a:spAutoFit/>
          </a:bodyPr>
          <a:lstStyle/>
          <a:p>
            <a:r>
              <a:rPr lang="en-GB" sz="1500" smtClean="0">
                <a:solidFill>
                  <a:srgbClr val="0000FF"/>
                </a:solidFill>
                <a:latin typeface="Arial - 20"/>
              </a:rPr>
              <a:t>Make a note of all the things you could describe from the scene.</a:t>
            </a:r>
          </a:p>
          <a:p>
            <a:endParaRPr lang="en-GB" sz="1500" smtClean="0">
              <a:solidFill>
                <a:srgbClr val="0000FF"/>
              </a:solidFill>
              <a:latin typeface="Arial - 20"/>
            </a:endParaRPr>
          </a:p>
          <a:p>
            <a:r>
              <a:rPr lang="en-GB" sz="1500" smtClean="0">
                <a:solidFill>
                  <a:srgbClr val="0000FF"/>
                </a:solidFill>
                <a:latin typeface="Arial - 20"/>
              </a:rPr>
              <a:t>What can be seen, heard, smelt, felt, tasted or how might people be feeling  there? Use the table to help organise your ideas.</a:t>
            </a:r>
            <a:endParaRPr lang="en-GB" sz="1500">
              <a:solidFill>
                <a:srgbClr val="0000FF"/>
              </a:solidFill>
              <a:latin typeface="Arial - 20"/>
            </a:endParaRPr>
          </a:p>
        </p:txBody>
      </p:sp>
      <p:grpSp>
        <p:nvGrpSpPr>
          <p:cNvPr id="16" name="Group 15"/>
          <p:cNvGrpSpPr/>
          <p:nvPr/>
        </p:nvGrpSpPr>
        <p:grpSpPr>
          <a:xfrm>
            <a:off x="2249043" y="4864100"/>
            <a:ext cx="5905119" cy="3032506"/>
            <a:chOff x="2249043" y="4864100"/>
            <a:chExt cx="5905119" cy="3032506"/>
          </a:xfrm>
        </p:grpSpPr>
        <p:cxnSp>
          <p:nvCxnSpPr>
            <p:cNvPr id="7" name="Straight Connector 6"/>
            <p:cNvCxnSpPr/>
            <p:nvPr/>
          </p:nvCxnSpPr>
          <p:spPr>
            <a:xfrm>
              <a:off x="4177411" y="5128641"/>
              <a:ext cx="0" cy="2767965"/>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42609" y="5165598"/>
              <a:ext cx="0" cy="272186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9043" y="6475730"/>
              <a:ext cx="59051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717800" y="4991100"/>
              <a:ext cx="533400" cy="230832"/>
            </a:xfrm>
            <a:prstGeom prst="rect">
              <a:avLst/>
            </a:prstGeom>
            <a:noFill/>
          </p:spPr>
          <p:txBody>
            <a:bodyPr vert="horz" rtlCol="0">
              <a:spAutoFit/>
            </a:bodyPr>
            <a:lstStyle/>
            <a:p>
              <a:r>
                <a:rPr lang="en-GB" sz="900" smtClean="0">
                  <a:solidFill>
                    <a:srgbClr val="000000"/>
                  </a:solidFill>
                  <a:latin typeface="Arial - 11"/>
                </a:rPr>
                <a:t>See</a:t>
              </a:r>
              <a:endParaRPr lang="en-GB" sz="900">
                <a:solidFill>
                  <a:srgbClr val="000000"/>
                </a:solidFill>
                <a:latin typeface="Arial - 11"/>
              </a:endParaRPr>
            </a:p>
          </p:txBody>
        </p:sp>
        <p:sp>
          <p:nvSpPr>
            <p:cNvPr id="11" name="TextBox 10"/>
            <p:cNvSpPr txBox="1"/>
            <p:nvPr/>
          </p:nvSpPr>
          <p:spPr>
            <a:xfrm>
              <a:off x="4914900" y="4927600"/>
              <a:ext cx="584200" cy="230832"/>
            </a:xfrm>
            <a:prstGeom prst="rect">
              <a:avLst/>
            </a:prstGeom>
            <a:noFill/>
          </p:spPr>
          <p:txBody>
            <a:bodyPr vert="horz" rtlCol="0">
              <a:spAutoFit/>
            </a:bodyPr>
            <a:lstStyle/>
            <a:p>
              <a:r>
                <a:rPr lang="en-GB" sz="900" smtClean="0">
                  <a:solidFill>
                    <a:srgbClr val="000000"/>
                  </a:solidFill>
                  <a:latin typeface="Arial - 11"/>
                </a:rPr>
                <a:t>Hear</a:t>
              </a:r>
              <a:endParaRPr lang="en-GB" sz="900">
                <a:solidFill>
                  <a:srgbClr val="000000"/>
                </a:solidFill>
                <a:latin typeface="Arial - 11"/>
              </a:endParaRPr>
            </a:p>
          </p:txBody>
        </p:sp>
        <p:sp>
          <p:nvSpPr>
            <p:cNvPr id="12" name="TextBox 11"/>
            <p:cNvSpPr txBox="1"/>
            <p:nvPr/>
          </p:nvSpPr>
          <p:spPr>
            <a:xfrm>
              <a:off x="7061200" y="4864100"/>
              <a:ext cx="635000" cy="230832"/>
            </a:xfrm>
            <a:prstGeom prst="rect">
              <a:avLst/>
            </a:prstGeom>
            <a:noFill/>
          </p:spPr>
          <p:txBody>
            <a:bodyPr vert="horz" rtlCol="0">
              <a:spAutoFit/>
            </a:bodyPr>
            <a:lstStyle/>
            <a:p>
              <a:r>
                <a:rPr lang="en-GB" sz="900" smtClean="0">
                  <a:solidFill>
                    <a:srgbClr val="000000"/>
                  </a:solidFill>
                  <a:latin typeface="Arial - 11"/>
                </a:rPr>
                <a:t>Smell</a:t>
              </a:r>
              <a:endParaRPr lang="en-GB" sz="900">
                <a:solidFill>
                  <a:srgbClr val="000000"/>
                </a:solidFill>
                <a:latin typeface="Arial - 11"/>
              </a:endParaRPr>
            </a:p>
          </p:txBody>
        </p:sp>
        <p:sp>
          <p:nvSpPr>
            <p:cNvPr id="13" name="TextBox 12"/>
            <p:cNvSpPr txBox="1"/>
            <p:nvPr/>
          </p:nvSpPr>
          <p:spPr>
            <a:xfrm>
              <a:off x="4838700" y="6553200"/>
              <a:ext cx="635000" cy="230832"/>
            </a:xfrm>
            <a:prstGeom prst="rect">
              <a:avLst/>
            </a:prstGeom>
            <a:noFill/>
          </p:spPr>
          <p:txBody>
            <a:bodyPr vert="horz" rtlCol="0">
              <a:spAutoFit/>
            </a:bodyPr>
            <a:lstStyle/>
            <a:p>
              <a:r>
                <a:rPr lang="en-GB" sz="900" smtClean="0">
                  <a:solidFill>
                    <a:srgbClr val="000000"/>
                  </a:solidFill>
                  <a:latin typeface="Arial - 11"/>
                </a:rPr>
                <a:t>Taste</a:t>
              </a:r>
              <a:endParaRPr lang="en-GB" sz="900">
                <a:solidFill>
                  <a:srgbClr val="000000"/>
                </a:solidFill>
                <a:latin typeface="Arial - 11"/>
              </a:endParaRPr>
            </a:p>
          </p:txBody>
        </p:sp>
        <p:sp>
          <p:nvSpPr>
            <p:cNvPr id="14" name="TextBox 13"/>
            <p:cNvSpPr txBox="1"/>
            <p:nvPr/>
          </p:nvSpPr>
          <p:spPr>
            <a:xfrm>
              <a:off x="2806700" y="6578600"/>
              <a:ext cx="558800" cy="230832"/>
            </a:xfrm>
            <a:prstGeom prst="rect">
              <a:avLst/>
            </a:prstGeom>
            <a:noFill/>
          </p:spPr>
          <p:txBody>
            <a:bodyPr vert="horz" rtlCol="0">
              <a:spAutoFit/>
            </a:bodyPr>
            <a:lstStyle/>
            <a:p>
              <a:r>
                <a:rPr lang="en-GB" sz="900" smtClean="0">
                  <a:solidFill>
                    <a:srgbClr val="000000"/>
                  </a:solidFill>
                  <a:latin typeface="Arial - 11"/>
                </a:rPr>
                <a:t>Feel</a:t>
              </a:r>
              <a:endParaRPr lang="en-GB" sz="900">
                <a:solidFill>
                  <a:srgbClr val="000000"/>
                </a:solidFill>
                <a:latin typeface="Arial - 11"/>
              </a:endParaRPr>
            </a:p>
          </p:txBody>
        </p:sp>
        <p:sp>
          <p:nvSpPr>
            <p:cNvPr id="15" name="TextBox 14"/>
            <p:cNvSpPr txBox="1"/>
            <p:nvPr/>
          </p:nvSpPr>
          <p:spPr>
            <a:xfrm>
              <a:off x="6959600" y="6591300"/>
              <a:ext cx="889000" cy="230832"/>
            </a:xfrm>
            <a:prstGeom prst="rect">
              <a:avLst/>
            </a:prstGeom>
            <a:noFill/>
          </p:spPr>
          <p:txBody>
            <a:bodyPr vert="horz" rtlCol="0">
              <a:spAutoFit/>
            </a:bodyPr>
            <a:lstStyle/>
            <a:p>
              <a:r>
                <a:rPr lang="en-GB" sz="900" smtClean="0">
                  <a:solidFill>
                    <a:srgbClr val="000000"/>
                  </a:solidFill>
                  <a:latin typeface="Arial - 11"/>
                </a:rPr>
                <a:t>Emotions</a:t>
              </a:r>
              <a:endParaRPr lang="en-GB" sz="900">
                <a:solidFill>
                  <a:srgbClr val="000000"/>
                </a:solidFill>
                <a:latin typeface="Arial - 11"/>
              </a:endParaRPr>
            </a:p>
          </p:txBody>
        </p:sp>
      </p:grpSp>
      <p:sp>
        <p:nvSpPr>
          <p:cNvPr id="17" name="TextBox 16">
            <a:hlinkClick r:id="rId2"/>
          </p:cNvPr>
          <p:cNvSpPr txBox="1"/>
          <p:nvPr/>
        </p:nvSpPr>
        <p:spPr>
          <a:xfrm>
            <a:off x="4000500" y="2247900"/>
            <a:ext cx="5994400" cy="323165"/>
          </a:xfrm>
          <a:prstGeom prst="rect">
            <a:avLst/>
          </a:prstGeom>
          <a:noFill/>
        </p:spPr>
        <p:txBody>
          <a:bodyPr vert="horz" rtlCol="0">
            <a:spAutoFit/>
          </a:bodyPr>
          <a:lstStyle/>
          <a:p>
            <a:r>
              <a:rPr lang="en-GB" sz="1500" smtClean="0">
                <a:solidFill>
                  <a:srgbClr val="000000"/>
                </a:solidFill>
                <a:latin typeface="Calibri - 21"/>
              </a:rPr>
              <a:t>https://www.youtube.com/watch?v=xG-meaGqg-M</a:t>
            </a:r>
            <a:endParaRPr lang="en-GB" sz="1500">
              <a:solidFill>
                <a:srgbClr val="000000"/>
              </a:solidFill>
              <a:latin typeface="Calibri - 21"/>
            </a:endParaRPr>
          </a:p>
        </p:txBody>
      </p:sp>
    </p:spTree>
    <p:extLst>
      <p:ext uri="{BB962C8B-B14F-4D97-AF65-F5344CB8AC3E}">
        <p14:creationId xmlns:p14="http://schemas.microsoft.com/office/powerpoint/2010/main" val="303500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8150" y="412750"/>
            <a:ext cx="2178050" cy="800101"/>
            <a:chOff x="438150" y="412750"/>
            <a:chExt cx="2178050" cy="800101"/>
          </a:xfrm>
        </p:grpSpPr>
        <p:sp>
          <p:nvSpPr>
            <p:cNvPr id="2" name="Freeform 1"/>
            <p:cNvSpPr/>
            <p:nvPr/>
          </p:nvSpPr>
          <p:spPr>
            <a:xfrm>
              <a:off x="438150" y="4127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4953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1206500" y="2959100"/>
            <a:ext cx="8102600" cy="923330"/>
          </a:xfrm>
          <a:prstGeom prst="rect">
            <a:avLst/>
          </a:prstGeom>
          <a:noFill/>
        </p:spPr>
        <p:txBody>
          <a:bodyPr vert="horz" rtlCol="0">
            <a:spAutoFit/>
          </a:bodyPr>
          <a:lstStyle/>
          <a:p>
            <a:r>
              <a:rPr lang="en-GB" i="1" smtClean="0">
                <a:solidFill>
                  <a:srgbClr val="0000FF"/>
                </a:solidFill>
                <a:latin typeface="Arial - 24"/>
              </a:rPr>
              <a:t>As the announcements urged the people not to leave  their luggage unattended, the silence was broken,  leading to the herd of commuters becoming even more  frustrated at their inconvenience.</a:t>
            </a:r>
            <a:endParaRPr lang="en-GB" i="1">
              <a:solidFill>
                <a:srgbClr val="0000FF"/>
              </a:solidFill>
              <a:latin typeface="Arial - 24"/>
            </a:endParaRPr>
          </a:p>
        </p:txBody>
      </p:sp>
      <p:sp>
        <p:nvSpPr>
          <p:cNvPr id="6" name="TextBox 5"/>
          <p:cNvSpPr txBox="1"/>
          <p:nvPr/>
        </p:nvSpPr>
        <p:spPr>
          <a:xfrm>
            <a:off x="1054100" y="5245100"/>
            <a:ext cx="8737600" cy="584775"/>
          </a:xfrm>
          <a:prstGeom prst="rect">
            <a:avLst/>
          </a:prstGeom>
          <a:noFill/>
        </p:spPr>
        <p:txBody>
          <a:bodyPr vert="horz" rtlCol="0">
            <a:spAutoFit/>
          </a:bodyPr>
          <a:lstStyle/>
          <a:p>
            <a:r>
              <a:rPr lang="en-GB" sz="1600" smtClean="0">
                <a:solidFill>
                  <a:srgbClr val="800080"/>
                </a:solidFill>
                <a:latin typeface="Arial - 22"/>
              </a:rPr>
              <a:t>This time, try using a preposition - this can say when something is  happening (above) or can be where something is E.G. </a:t>
            </a:r>
            <a:r>
              <a:rPr lang="en-GB" sz="1600" i="1" smtClean="0">
                <a:solidFill>
                  <a:srgbClr val="800080"/>
                </a:solidFill>
                <a:latin typeface="Arial - 22"/>
              </a:rPr>
              <a:t>By the side of the road,...</a:t>
            </a:r>
            <a:endParaRPr lang="en-GB" sz="1600" i="1">
              <a:solidFill>
                <a:srgbClr val="800080"/>
              </a:solidFill>
              <a:latin typeface="Arial - 22"/>
            </a:endParaRPr>
          </a:p>
        </p:txBody>
      </p:sp>
      <p:cxnSp>
        <p:nvCxnSpPr>
          <p:cNvPr id="7" name="Straight Connector 6"/>
          <p:cNvCxnSpPr/>
          <p:nvPr/>
        </p:nvCxnSpPr>
        <p:spPr>
          <a:xfrm flipH="1" flipV="1">
            <a:off x="3340100" y="3784600"/>
            <a:ext cx="889000" cy="12065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43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3365500" y="4254500"/>
            <a:ext cx="6502401" cy="355601"/>
          </a:xfrm>
          <a:custGeom>
            <a:avLst/>
            <a:gdLst/>
            <a:ahLst/>
            <a:cxnLst/>
            <a:rect l="0" t="0" r="0" b="0"/>
            <a:pathLst>
              <a:path w="6502401" h="355601">
                <a:moveTo>
                  <a:pt x="0" y="0"/>
                </a:moveTo>
                <a:lnTo>
                  <a:pt x="6502400" y="0"/>
                </a:lnTo>
                <a:lnTo>
                  <a:pt x="6502400" y="355600"/>
                </a:lnTo>
                <a:lnTo>
                  <a:pt x="0" y="355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438150" y="412750"/>
            <a:ext cx="2178050" cy="800101"/>
            <a:chOff x="438150" y="412750"/>
            <a:chExt cx="2178050" cy="800101"/>
          </a:xfrm>
        </p:grpSpPr>
        <p:sp>
          <p:nvSpPr>
            <p:cNvPr id="3" name="Freeform 2"/>
            <p:cNvSpPr/>
            <p:nvPr/>
          </p:nvSpPr>
          <p:spPr>
            <a:xfrm>
              <a:off x="438150" y="4127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82600" y="4953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6" name="TextBox 5"/>
          <p:cNvSpPr txBox="1"/>
          <p:nvPr/>
        </p:nvSpPr>
        <p:spPr>
          <a:xfrm>
            <a:off x="279400" y="1993900"/>
            <a:ext cx="6705600" cy="1477328"/>
          </a:xfrm>
          <a:prstGeom prst="rect">
            <a:avLst/>
          </a:prstGeom>
          <a:noFill/>
        </p:spPr>
        <p:txBody>
          <a:bodyPr vert="horz" rtlCol="0">
            <a:spAutoFit/>
          </a:bodyPr>
          <a:lstStyle/>
          <a:p>
            <a:r>
              <a:rPr lang="en-GB" smtClean="0">
                <a:solidFill>
                  <a:srgbClr val="0000FF"/>
                </a:solidFill>
                <a:latin typeface="Arial - 24"/>
              </a:rPr>
              <a:t>Write a paragraph about a busy station  containing as many different sentence types as  you can. It MUST link together- they can't just  be separate sentences!</a:t>
            </a:r>
          </a:p>
          <a:p>
            <a:endParaRPr lang="en-GB" smtClean="0">
              <a:solidFill>
                <a:srgbClr val="0000FF"/>
              </a:solidFill>
              <a:latin typeface="Arial - 24"/>
            </a:endParaRPr>
          </a:p>
          <a:p>
            <a:r>
              <a:rPr lang="en-GB" smtClean="0">
                <a:solidFill>
                  <a:srgbClr val="0000FF"/>
                </a:solidFill>
                <a:latin typeface="Arial - 24"/>
              </a:rPr>
              <a:t>noun phrase, adjective, verb, adverb and  preposition...</a:t>
            </a:r>
            <a:endParaRPr lang="en-GB">
              <a:solidFill>
                <a:srgbClr val="0000FF"/>
              </a:solidFill>
              <a:latin typeface="Arial - 24"/>
            </a:endParaRPr>
          </a:p>
        </p:txBody>
      </p:sp>
      <p:sp>
        <p:nvSpPr>
          <p:cNvPr id="7" name="TextBox 6"/>
          <p:cNvSpPr txBox="1"/>
          <p:nvPr/>
        </p:nvSpPr>
        <p:spPr>
          <a:xfrm rot="19140000">
            <a:off x="1143000" y="4610100"/>
            <a:ext cx="1117600" cy="276999"/>
          </a:xfrm>
          <a:prstGeom prst="rect">
            <a:avLst/>
          </a:prstGeom>
          <a:noFill/>
        </p:spPr>
        <p:txBody>
          <a:bodyPr vert="horz" rtlCol="0">
            <a:spAutoFit/>
          </a:bodyPr>
          <a:lstStyle/>
          <a:p>
            <a:r>
              <a:rPr lang="en-GB" sz="1200" smtClean="0">
                <a:solidFill>
                  <a:srgbClr val="FF0000"/>
                </a:solidFill>
                <a:latin typeface="Arial - 16"/>
              </a:rPr>
              <a:t>Example</a:t>
            </a:r>
            <a:endParaRPr lang="en-GB" sz="1200">
              <a:solidFill>
                <a:srgbClr val="FF0000"/>
              </a:solidFill>
              <a:latin typeface="Arial - 16"/>
            </a:endParaRPr>
          </a:p>
        </p:txBody>
      </p:sp>
      <p:sp>
        <p:nvSpPr>
          <p:cNvPr id="8" name="TextBox 7"/>
          <p:cNvSpPr txBox="1"/>
          <p:nvPr/>
        </p:nvSpPr>
        <p:spPr>
          <a:xfrm>
            <a:off x="3365500" y="4292600"/>
            <a:ext cx="6680200" cy="276999"/>
          </a:xfrm>
          <a:prstGeom prst="rect">
            <a:avLst/>
          </a:prstGeom>
          <a:noFill/>
        </p:spPr>
        <p:txBody>
          <a:bodyPr vert="horz" rtlCol="0">
            <a:spAutoFit/>
          </a:bodyPr>
          <a:lstStyle/>
          <a:p>
            <a:r>
              <a:rPr lang="en-GB" sz="1200" smtClean="0">
                <a:solidFill>
                  <a:srgbClr val="FF0000"/>
                </a:solidFill>
                <a:latin typeface="Arial - 16"/>
              </a:rPr>
              <a:t>Don't forget to use as many senses as you can and to write in 3rd person</a:t>
            </a:r>
            <a:endParaRPr lang="en-GB" sz="1200">
              <a:solidFill>
                <a:srgbClr val="FF0000"/>
              </a:solidFill>
              <a:latin typeface="Arial - 16"/>
            </a:endParaRPr>
          </a:p>
        </p:txBody>
      </p:sp>
      <p:grpSp>
        <p:nvGrpSpPr>
          <p:cNvPr id="11" name="Group 10"/>
          <p:cNvGrpSpPr/>
          <p:nvPr/>
        </p:nvGrpSpPr>
        <p:grpSpPr>
          <a:xfrm>
            <a:off x="1905127" y="4997577"/>
            <a:ext cx="6140705" cy="2602739"/>
            <a:chOff x="1905127" y="4997577"/>
            <a:chExt cx="6140705" cy="2602739"/>
          </a:xfrm>
        </p:grpSpPr>
        <p:sp>
          <p:nvSpPr>
            <p:cNvPr id="9" name="Freeform 8"/>
            <p:cNvSpPr/>
            <p:nvPr/>
          </p:nvSpPr>
          <p:spPr>
            <a:xfrm>
              <a:off x="1905127" y="4997577"/>
              <a:ext cx="6140705" cy="2602739"/>
            </a:xfrm>
            <a:custGeom>
              <a:avLst/>
              <a:gdLst/>
              <a:ahLst/>
              <a:cxnLst/>
              <a:rect l="0" t="0" r="0" b="0"/>
              <a:pathLst>
                <a:path w="6140705" h="2602739">
                  <a:moveTo>
                    <a:pt x="0" y="0"/>
                  </a:moveTo>
                  <a:lnTo>
                    <a:pt x="6140704" y="0"/>
                  </a:lnTo>
                  <a:lnTo>
                    <a:pt x="6140704" y="2602738"/>
                  </a:lnTo>
                  <a:lnTo>
                    <a:pt x="0" y="2602738"/>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981200" y="5067300"/>
              <a:ext cx="5867400" cy="1277273"/>
            </a:xfrm>
            <a:prstGeom prst="rect">
              <a:avLst/>
            </a:prstGeom>
            <a:noFill/>
          </p:spPr>
          <p:txBody>
            <a:bodyPr vert="horz" rtlCol="0">
              <a:spAutoFit/>
            </a:bodyPr>
            <a:lstStyle/>
            <a:p>
              <a:r>
                <a:rPr lang="en-GB" sz="1100" i="1" smtClean="0">
                  <a:solidFill>
                    <a:srgbClr val="0000FF"/>
                  </a:solidFill>
                  <a:latin typeface="Arial - 15"/>
                </a:rPr>
                <a:t>The platform was crowded with people. Annoyed and frustrated,  the commuters were growing increasingly infuriated at the  ridiculous amount of time they were having to wait for the  delayed train. Unbelievably, nobody  had voiced this frustration  and they all stood, lifeless, in a robotic like silence. Flowing  behind the crowd, was the never ending river of freight train  carriages. As the announcements urged the people not to leave  their luggage unattended, the silence was broken, leading to  the herd of commuters becoming even more frustrated about  their inconvenience.</a:t>
              </a:r>
              <a:endParaRPr lang="en-GB" sz="1100" i="1">
                <a:solidFill>
                  <a:srgbClr val="0000FF"/>
                </a:solidFill>
                <a:latin typeface="Arial - 15"/>
              </a:endParaRPr>
            </a:p>
          </p:txBody>
        </p:sp>
      </p:grpSp>
      <p:pic>
        <p:nvPicPr>
          <p:cNvPr id="12" name="Picture 11"/>
          <p:cNvPicPr>
            <a:picLocks/>
          </p:cNvPicPr>
          <p:nvPr/>
        </p:nvPicPr>
        <p:blipFill>
          <a:blip r:embed="rId2">
            <a:extLst>
              <a:ext uri="{28A0092B-C50C-407E-A947-70E740481C1C}">
                <a14:useLocalDpi xmlns:a14="http://schemas.microsoft.com/office/drawing/2010/main" val="0"/>
              </a:ext>
            </a:extLst>
          </a:blip>
          <a:stretch>
            <a:fillRect/>
          </a:stretch>
        </p:blipFill>
        <p:spPr>
          <a:xfrm>
            <a:off x="6870700" y="88900"/>
            <a:ext cx="3064383" cy="2295017"/>
          </a:xfrm>
          <a:prstGeom prst="rect">
            <a:avLst/>
          </a:prstGeom>
          <a:solidFill>
            <a:scrgbClr r="0" g="0" b="0">
              <a:alpha val="0"/>
            </a:scrgbClr>
          </a:solidFill>
        </p:spPr>
      </p:pic>
    </p:spTree>
    <p:extLst>
      <p:ext uri="{BB962C8B-B14F-4D97-AF65-F5344CB8AC3E}">
        <p14:creationId xmlns:p14="http://schemas.microsoft.com/office/powerpoint/2010/main" val="241638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12750" y="349250"/>
            <a:ext cx="2178050" cy="800101"/>
            <a:chOff x="412750" y="349250"/>
            <a:chExt cx="2178050" cy="800101"/>
          </a:xfrm>
        </p:grpSpPr>
        <p:sp>
          <p:nvSpPr>
            <p:cNvPr id="2" name="Freeform 1"/>
            <p:cNvSpPr/>
            <p:nvPr/>
          </p:nvSpPr>
          <p:spPr>
            <a:xfrm>
              <a:off x="412750" y="349250"/>
              <a:ext cx="2070101" cy="800101"/>
            </a:xfrm>
            <a:custGeom>
              <a:avLst/>
              <a:gdLst/>
              <a:ahLst/>
              <a:cxnLst/>
              <a:rect l="0" t="0" r="0" b="0"/>
              <a:pathLst>
                <a:path w="2070101" h="800101">
                  <a:moveTo>
                    <a:pt x="0" y="0"/>
                  </a:moveTo>
                  <a:lnTo>
                    <a:pt x="2070100" y="0"/>
                  </a:lnTo>
                  <a:lnTo>
                    <a:pt x="2070100" y="800100"/>
                  </a:lnTo>
                  <a:lnTo>
                    <a:pt x="0" y="8001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57200" y="431800"/>
              <a:ext cx="2133600" cy="461665"/>
            </a:xfrm>
            <a:prstGeom prst="rect">
              <a:avLst/>
            </a:prstGeom>
            <a:noFill/>
          </p:spPr>
          <p:txBody>
            <a:bodyPr vert="horz" rtlCol="0">
              <a:spAutoFit/>
            </a:bodyPr>
            <a:lstStyle/>
            <a:p>
              <a:r>
                <a:rPr lang="en-GB" sz="1200" smtClean="0">
                  <a:solidFill>
                    <a:srgbClr val="000000"/>
                  </a:solidFill>
                  <a:latin typeface="Arial - 16"/>
                </a:rPr>
                <a:t>To be able to use  varied and interesting  sentences.</a:t>
              </a:r>
              <a:endParaRPr lang="en-GB" sz="1200">
                <a:solidFill>
                  <a:srgbClr val="000000"/>
                </a:solidFill>
                <a:latin typeface="Arial - 16"/>
              </a:endParaRPr>
            </a:p>
          </p:txBody>
        </p:sp>
      </p:grpSp>
      <p:sp>
        <p:nvSpPr>
          <p:cNvPr id="5" name="TextBox 4"/>
          <p:cNvSpPr txBox="1"/>
          <p:nvPr/>
        </p:nvSpPr>
        <p:spPr>
          <a:xfrm>
            <a:off x="228600" y="2705100"/>
            <a:ext cx="10287000" cy="923330"/>
          </a:xfrm>
          <a:prstGeom prst="rect">
            <a:avLst/>
          </a:prstGeom>
          <a:noFill/>
        </p:spPr>
        <p:txBody>
          <a:bodyPr vert="horz" rtlCol="0">
            <a:spAutoFit/>
          </a:bodyPr>
          <a:lstStyle/>
          <a:p>
            <a:r>
              <a:rPr lang="en-GB" smtClean="0">
                <a:solidFill>
                  <a:srgbClr val="FF0000"/>
                </a:solidFill>
                <a:latin typeface="Arial - 24"/>
              </a:rPr>
              <a:t>Swap work with the person next to you and count how many different  sentence types they have.</a:t>
            </a:r>
          </a:p>
          <a:p>
            <a:endParaRPr lang="en-GB" smtClean="0">
              <a:solidFill>
                <a:srgbClr val="FF0000"/>
              </a:solidFill>
              <a:latin typeface="Arial - 24"/>
            </a:endParaRPr>
          </a:p>
          <a:p>
            <a:r>
              <a:rPr lang="en-GB" smtClean="0">
                <a:solidFill>
                  <a:srgbClr val="FF0000"/>
                </a:solidFill>
                <a:latin typeface="Arial - 24"/>
              </a:rPr>
              <a:t>Also, look for boring words they have used and offer an alternative.</a:t>
            </a:r>
            <a:endParaRPr lang="en-GB">
              <a:solidFill>
                <a:srgbClr val="FF0000"/>
              </a:solidFill>
              <a:latin typeface="Arial - 24"/>
            </a:endParaRPr>
          </a:p>
        </p:txBody>
      </p:sp>
    </p:spTree>
    <p:extLst>
      <p:ext uri="{BB962C8B-B14F-4D97-AF65-F5344CB8AC3E}">
        <p14:creationId xmlns:p14="http://schemas.microsoft.com/office/powerpoint/2010/main" val="167589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12750" y="120650"/>
            <a:ext cx="2686050" cy="1061594"/>
            <a:chOff x="412750" y="120650"/>
            <a:chExt cx="2686050" cy="1061594"/>
          </a:xfrm>
        </p:grpSpPr>
        <p:sp>
          <p:nvSpPr>
            <p:cNvPr id="2" name="Freeform 1"/>
            <p:cNvSpPr/>
            <p:nvPr/>
          </p:nvSpPr>
          <p:spPr>
            <a:xfrm>
              <a:off x="412750" y="1206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2921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
        <p:nvSpPr>
          <p:cNvPr id="5" name="TextBox 4"/>
          <p:cNvSpPr txBox="1"/>
          <p:nvPr/>
        </p:nvSpPr>
        <p:spPr>
          <a:xfrm>
            <a:off x="2819400" y="2794000"/>
            <a:ext cx="4521200" cy="430887"/>
          </a:xfrm>
          <a:prstGeom prst="rect">
            <a:avLst/>
          </a:prstGeom>
          <a:noFill/>
        </p:spPr>
        <p:txBody>
          <a:bodyPr vert="horz" rtlCol="0">
            <a:spAutoFit/>
          </a:bodyPr>
          <a:lstStyle/>
          <a:p>
            <a:r>
              <a:rPr lang="en-GB" sz="2200" i="1" smtClean="0">
                <a:solidFill>
                  <a:srgbClr val="0000FF"/>
                </a:solidFill>
                <a:latin typeface="Arial - 29"/>
              </a:rPr>
              <a:t>He was getting annoyed.</a:t>
            </a:r>
            <a:endParaRPr lang="en-GB" sz="2200" i="1">
              <a:solidFill>
                <a:srgbClr val="0000FF"/>
              </a:solidFill>
              <a:latin typeface="Arial - 29"/>
            </a:endParaRPr>
          </a:p>
        </p:txBody>
      </p:sp>
      <p:sp>
        <p:nvSpPr>
          <p:cNvPr id="6" name="TextBox 5"/>
          <p:cNvSpPr txBox="1"/>
          <p:nvPr/>
        </p:nvSpPr>
        <p:spPr>
          <a:xfrm>
            <a:off x="1320800" y="3975100"/>
            <a:ext cx="7467600" cy="369332"/>
          </a:xfrm>
          <a:prstGeom prst="rect">
            <a:avLst/>
          </a:prstGeom>
          <a:noFill/>
        </p:spPr>
        <p:txBody>
          <a:bodyPr vert="horz" rtlCol="0">
            <a:spAutoFit/>
          </a:bodyPr>
          <a:lstStyle/>
          <a:p>
            <a:r>
              <a:rPr lang="en-GB" smtClean="0">
                <a:solidFill>
                  <a:srgbClr val="800080"/>
                </a:solidFill>
                <a:latin typeface="Arial - 24"/>
              </a:rPr>
              <a:t>What would be a better way to describe this scene?</a:t>
            </a:r>
            <a:endParaRPr lang="en-GB">
              <a:solidFill>
                <a:srgbClr val="800080"/>
              </a:solidFill>
              <a:latin typeface="Arial - 24"/>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5403850" y="241300"/>
            <a:ext cx="3416300" cy="2374900"/>
          </a:xfrm>
          <a:prstGeom prst="rect">
            <a:avLst/>
          </a:prstGeom>
          <a:solidFill>
            <a:scrgbClr r="0" g="0" b="0">
              <a:alpha val="0"/>
            </a:scrgbClr>
          </a:solidFill>
        </p:spPr>
      </p:pic>
    </p:spTree>
    <p:extLst>
      <p:ext uri="{BB962C8B-B14F-4D97-AF65-F5344CB8AC3E}">
        <p14:creationId xmlns:p14="http://schemas.microsoft.com/office/powerpoint/2010/main" val="216558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596900" y="2171700"/>
            <a:ext cx="8915400" cy="2954655"/>
          </a:xfrm>
          <a:prstGeom prst="rect">
            <a:avLst/>
          </a:prstGeom>
          <a:noFill/>
        </p:spPr>
        <p:txBody>
          <a:bodyPr vert="horz" rtlCol="0">
            <a:spAutoFit/>
          </a:bodyPr>
          <a:lstStyle/>
          <a:p>
            <a:r>
              <a:rPr lang="en-GB" smtClean="0">
                <a:solidFill>
                  <a:srgbClr val="0000FF"/>
                </a:solidFill>
                <a:latin typeface="Arial - 24"/>
              </a:rPr>
              <a:t>It is important that, when we are describing a scene, we create a  mood or atmosphere rather than just tell the reader. We </a:t>
            </a:r>
            <a:r>
              <a:rPr lang="en-GB" smtClean="0">
                <a:solidFill>
                  <a:srgbClr val="800080"/>
                </a:solidFill>
                <a:latin typeface="Arial - 24"/>
              </a:rPr>
              <a:t>SHOW</a:t>
            </a:r>
            <a:r>
              <a:rPr lang="en-GB" smtClean="0">
                <a:solidFill>
                  <a:srgbClr val="0000FF"/>
                </a:solidFill>
                <a:latin typeface="Arial - 24"/>
              </a:rPr>
              <a:t> them rather than </a:t>
            </a:r>
            <a:r>
              <a:rPr lang="en-GB" smtClean="0">
                <a:solidFill>
                  <a:srgbClr val="FF0000"/>
                </a:solidFill>
                <a:latin typeface="Arial - 24"/>
              </a:rPr>
              <a:t>TELL </a:t>
            </a:r>
            <a:r>
              <a:rPr lang="en-GB" smtClean="0">
                <a:solidFill>
                  <a:srgbClr val="0000FF"/>
                </a:solidFill>
                <a:latin typeface="Arial - 24"/>
              </a:rPr>
              <a:t>them.</a:t>
            </a:r>
          </a:p>
          <a:p>
            <a:endParaRPr lang="en-GB" smtClean="0">
              <a:solidFill>
                <a:srgbClr val="0000FF"/>
              </a:solidFill>
              <a:latin typeface="Arial - 24"/>
            </a:endParaRPr>
          </a:p>
          <a:p>
            <a:r>
              <a:rPr lang="en-GB" smtClean="0">
                <a:solidFill>
                  <a:srgbClr val="0000FF"/>
                </a:solidFill>
                <a:latin typeface="Arial - 24"/>
              </a:rPr>
              <a:t>Why might we do this?</a:t>
            </a:r>
          </a:p>
          <a:p>
            <a:endParaRPr lang="en-GB" smtClean="0">
              <a:solidFill>
                <a:srgbClr val="0000FF"/>
              </a:solidFill>
              <a:latin typeface="Arial - 24"/>
            </a:endParaRPr>
          </a:p>
          <a:p>
            <a:endParaRPr lang="en-GB" smtClean="0">
              <a:solidFill>
                <a:srgbClr val="0000FF"/>
              </a:solidFill>
              <a:latin typeface="Arial - 24"/>
            </a:endParaRPr>
          </a:p>
          <a:p>
            <a:endParaRPr lang="en-GB" smtClean="0">
              <a:solidFill>
                <a:srgbClr val="0000FF"/>
              </a:solidFill>
              <a:latin typeface="Arial - 24"/>
            </a:endParaRPr>
          </a:p>
          <a:p>
            <a:r>
              <a:rPr lang="en-GB" smtClean="0">
                <a:solidFill>
                  <a:srgbClr val="0000FF"/>
                </a:solidFill>
                <a:latin typeface="Arial - 24"/>
              </a:rPr>
              <a:t>We do this so the feeling can be shared by the reader. If you tell  a person to be scared, it is unlikely they will be but if you give  them something to be scared of, they will develop that feeling  themselves.</a:t>
            </a:r>
            <a:endParaRPr lang="en-GB">
              <a:solidFill>
                <a:srgbClr val="0000FF"/>
              </a:solidFill>
              <a:latin typeface="Arial - 24"/>
            </a:endParaRPr>
          </a:p>
        </p:txBody>
      </p:sp>
      <p:grpSp>
        <p:nvGrpSpPr>
          <p:cNvPr id="5" name="Group 4"/>
          <p:cNvGrpSpPr/>
          <p:nvPr/>
        </p:nvGrpSpPr>
        <p:grpSpPr>
          <a:xfrm>
            <a:off x="361950" y="158750"/>
            <a:ext cx="2686050" cy="1061594"/>
            <a:chOff x="361950" y="158750"/>
            <a:chExt cx="2686050" cy="1061594"/>
          </a:xfrm>
        </p:grpSpPr>
        <p:sp>
          <p:nvSpPr>
            <p:cNvPr id="3" name="Freeform 2"/>
            <p:cNvSpPr/>
            <p:nvPr/>
          </p:nvSpPr>
          <p:spPr>
            <a:xfrm>
              <a:off x="361950" y="1587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31800" y="3302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Tree>
    <p:extLst>
      <p:ext uri="{BB962C8B-B14F-4D97-AF65-F5344CB8AC3E}">
        <p14:creationId xmlns:p14="http://schemas.microsoft.com/office/powerpoint/2010/main" val="351760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574800" y="4419600"/>
            <a:ext cx="6819901" cy="2082801"/>
          </a:xfrm>
          <a:custGeom>
            <a:avLst/>
            <a:gdLst/>
            <a:ahLst/>
            <a:cxnLst/>
            <a:rect l="0" t="0" r="0" b="0"/>
            <a:pathLst>
              <a:path w="6819901" h="2082801">
                <a:moveTo>
                  <a:pt x="0" y="0"/>
                </a:moveTo>
                <a:lnTo>
                  <a:pt x="6819900" y="0"/>
                </a:lnTo>
                <a:lnTo>
                  <a:pt x="6819900" y="2082800"/>
                </a:lnTo>
                <a:lnTo>
                  <a:pt x="0" y="20828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600200" y="3251200"/>
            <a:ext cx="6781800" cy="1938992"/>
          </a:xfrm>
          <a:prstGeom prst="rect">
            <a:avLst/>
          </a:prstGeom>
          <a:noFill/>
        </p:spPr>
        <p:txBody>
          <a:bodyPr vert="horz" rtlCol="0">
            <a:spAutoFit/>
          </a:bodyPr>
          <a:lstStyle/>
          <a:p>
            <a:r>
              <a:rPr lang="en-GB" sz="1500" i="1" smtClean="0">
                <a:solidFill>
                  <a:srgbClr val="0000FF"/>
                </a:solidFill>
                <a:latin typeface="Arial - 20"/>
              </a:rPr>
              <a:t> He was getting annoyed.</a:t>
            </a:r>
          </a:p>
          <a:p>
            <a:endParaRPr lang="en-GB" sz="1500" i="1" smtClean="0">
              <a:solidFill>
                <a:srgbClr val="0000FF"/>
              </a:solidFill>
              <a:latin typeface="Arial - 20"/>
            </a:endParaRPr>
          </a:p>
          <a:p>
            <a:endParaRPr lang="en-GB" sz="1500" i="1" smtClean="0">
              <a:solidFill>
                <a:srgbClr val="0000FF"/>
              </a:solidFill>
              <a:latin typeface="Arial - 20"/>
            </a:endParaRPr>
          </a:p>
          <a:p>
            <a:endParaRPr lang="en-GB" sz="1500" i="1" smtClean="0">
              <a:solidFill>
                <a:srgbClr val="0000FF"/>
              </a:solidFill>
              <a:latin typeface="Arial - 20"/>
            </a:endParaRPr>
          </a:p>
          <a:p>
            <a:r>
              <a:rPr lang="en-GB" sz="1500" i="1" smtClean="0">
                <a:solidFill>
                  <a:srgbClr val="0000FF"/>
                </a:solidFill>
                <a:latin typeface="Arial - 20"/>
              </a:rPr>
              <a:t>"As he waited on the freezing cold platform, the man  glared at his watch and ground his chewing gum in his  mouth. With a short sigh, he put his hand back in his  pocket and then decided to look at his watch another  time. He knew there wasn't any point, but he had to do  something."</a:t>
            </a:r>
            <a:endParaRPr lang="en-GB" sz="1500" i="1">
              <a:solidFill>
                <a:srgbClr val="0000FF"/>
              </a:solidFill>
              <a:latin typeface="Arial - 20"/>
            </a:endParaRPr>
          </a:p>
        </p:txBody>
      </p:sp>
      <p:sp>
        <p:nvSpPr>
          <p:cNvPr id="4" name="TextBox 3"/>
          <p:cNvSpPr txBox="1"/>
          <p:nvPr/>
        </p:nvSpPr>
        <p:spPr>
          <a:xfrm>
            <a:off x="1727200" y="2501900"/>
            <a:ext cx="6629400" cy="338554"/>
          </a:xfrm>
          <a:prstGeom prst="rect">
            <a:avLst/>
          </a:prstGeom>
          <a:noFill/>
        </p:spPr>
        <p:txBody>
          <a:bodyPr vert="horz" rtlCol="0">
            <a:spAutoFit/>
          </a:bodyPr>
          <a:lstStyle/>
          <a:p>
            <a:r>
              <a:rPr lang="en-GB" sz="1600" smtClean="0">
                <a:solidFill>
                  <a:srgbClr val="800080"/>
                </a:solidFill>
                <a:latin typeface="Arial - 22"/>
              </a:rPr>
              <a:t>What words show that this man is getting annoyed?</a:t>
            </a:r>
            <a:endParaRPr lang="en-GB" sz="1600">
              <a:solidFill>
                <a:srgbClr val="800080"/>
              </a:solidFill>
              <a:latin typeface="Arial - 22"/>
            </a:endParaRPr>
          </a:p>
        </p:txBody>
      </p:sp>
      <p:cxnSp>
        <p:nvCxnSpPr>
          <p:cNvPr id="5" name="Straight Connector 4"/>
          <p:cNvCxnSpPr/>
          <p:nvPr/>
        </p:nvCxnSpPr>
        <p:spPr>
          <a:xfrm>
            <a:off x="4635500" y="3733800"/>
            <a:ext cx="0" cy="6096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87350" y="234950"/>
            <a:ext cx="2686050" cy="1061594"/>
            <a:chOff x="387350" y="234950"/>
            <a:chExt cx="2686050" cy="1061594"/>
          </a:xfrm>
        </p:grpSpPr>
        <p:sp>
          <p:nvSpPr>
            <p:cNvPr id="6" name="Freeform 5"/>
            <p:cNvSpPr/>
            <p:nvPr/>
          </p:nvSpPr>
          <p:spPr>
            <a:xfrm>
              <a:off x="387350" y="2349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57200" y="4064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
        <p:nvSpPr>
          <p:cNvPr id="9" name="TextBox 8"/>
          <p:cNvSpPr txBox="1"/>
          <p:nvPr/>
        </p:nvSpPr>
        <p:spPr>
          <a:xfrm rot="19140000">
            <a:off x="838200" y="4025900"/>
            <a:ext cx="1117600" cy="276999"/>
          </a:xfrm>
          <a:prstGeom prst="rect">
            <a:avLst/>
          </a:prstGeom>
          <a:noFill/>
        </p:spPr>
        <p:txBody>
          <a:bodyPr vert="horz" rtlCol="0">
            <a:spAutoFit/>
          </a:bodyPr>
          <a:lstStyle/>
          <a:p>
            <a:r>
              <a:rPr lang="en-GB" sz="1200" smtClean="0">
                <a:solidFill>
                  <a:srgbClr val="FF0000"/>
                </a:solidFill>
                <a:latin typeface="Arial - 16"/>
              </a:rPr>
              <a:t>Example</a:t>
            </a:r>
            <a:endParaRPr lang="en-GB" sz="1200">
              <a:solidFill>
                <a:srgbClr val="FF0000"/>
              </a:solidFill>
              <a:latin typeface="Arial - 16"/>
            </a:endParaRPr>
          </a:p>
        </p:txBody>
      </p:sp>
    </p:spTree>
    <p:extLst>
      <p:ext uri="{BB962C8B-B14F-4D97-AF65-F5344CB8AC3E}">
        <p14:creationId xmlns:p14="http://schemas.microsoft.com/office/powerpoint/2010/main" val="3806094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447800" y="5473700"/>
            <a:ext cx="7289801" cy="1612901"/>
          </a:xfrm>
          <a:custGeom>
            <a:avLst/>
            <a:gdLst/>
            <a:ahLst/>
            <a:cxnLst/>
            <a:rect l="0" t="0" r="0" b="0"/>
            <a:pathLst>
              <a:path w="7289801" h="1612901">
                <a:moveTo>
                  <a:pt x="0" y="0"/>
                </a:moveTo>
                <a:lnTo>
                  <a:pt x="7289800" y="0"/>
                </a:lnTo>
                <a:lnTo>
                  <a:pt x="7289800" y="1612900"/>
                </a:lnTo>
                <a:lnTo>
                  <a:pt x="0" y="16129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22300" y="2654300"/>
            <a:ext cx="7874000" cy="1261884"/>
          </a:xfrm>
          <a:prstGeom prst="rect">
            <a:avLst/>
          </a:prstGeom>
          <a:noFill/>
        </p:spPr>
        <p:txBody>
          <a:bodyPr vert="horz" rtlCol="0">
            <a:spAutoFit/>
          </a:bodyPr>
          <a:lstStyle/>
          <a:p>
            <a:r>
              <a:rPr lang="en-GB" sz="1900" i="1" smtClean="0">
                <a:solidFill>
                  <a:srgbClr val="000000"/>
                </a:solidFill>
                <a:latin typeface="Arial - 25"/>
              </a:rPr>
              <a:t> </a:t>
            </a:r>
            <a:r>
              <a:rPr lang="en-GB" sz="1900" i="1" smtClean="0">
                <a:solidFill>
                  <a:srgbClr val="0000FF"/>
                </a:solidFill>
                <a:latin typeface="Arial - 25"/>
              </a:rPr>
              <a:t>The couple were growing tired.</a:t>
            </a:r>
          </a:p>
          <a:p>
            <a:endParaRPr lang="en-GB" sz="1900" i="1" smtClean="0">
              <a:solidFill>
                <a:srgbClr val="0000FF"/>
              </a:solidFill>
              <a:latin typeface="Arial - 25"/>
            </a:endParaRPr>
          </a:p>
          <a:p>
            <a:endParaRPr lang="en-GB" sz="1900" i="1" smtClean="0">
              <a:solidFill>
                <a:srgbClr val="0000FF"/>
              </a:solidFill>
              <a:latin typeface="Arial - 25"/>
            </a:endParaRPr>
          </a:p>
          <a:p>
            <a:r>
              <a:rPr lang="en-GB" sz="1900" i="1" smtClean="0">
                <a:solidFill>
                  <a:srgbClr val="0000FF"/>
                </a:solidFill>
                <a:latin typeface="Arial - 25"/>
              </a:rPr>
              <a:t>Hav</a:t>
            </a:r>
            <a:r>
              <a:rPr lang="en-GB" sz="1900" smtClean="0">
                <a:solidFill>
                  <a:srgbClr val="000000"/>
                </a:solidFill>
                <a:latin typeface="Arial - 25"/>
              </a:rPr>
              <a:t>e a go at </a:t>
            </a:r>
            <a:r>
              <a:rPr lang="en-GB" sz="1900" smtClean="0">
                <a:solidFill>
                  <a:srgbClr val="800080"/>
                </a:solidFill>
                <a:latin typeface="Arial - 25"/>
              </a:rPr>
              <a:t>SHOWING</a:t>
            </a:r>
            <a:r>
              <a:rPr lang="en-GB" sz="1900" smtClean="0">
                <a:solidFill>
                  <a:srgbClr val="000000"/>
                </a:solidFill>
                <a:latin typeface="Arial - 25"/>
              </a:rPr>
              <a:t> this, rather than </a:t>
            </a:r>
            <a:r>
              <a:rPr lang="en-GB" sz="1900" smtClean="0">
                <a:solidFill>
                  <a:srgbClr val="FF0000"/>
                </a:solidFill>
                <a:latin typeface="Arial - 25"/>
              </a:rPr>
              <a:t>TELLING</a:t>
            </a:r>
            <a:r>
              <a:rPr lang="en-GB" sz="1900" smtClean="0">
                <a:solidFill>
                  <a:srgbClr val="000000"/>
                </a:solidFill>
                <a:latin typeface="Arial - 25"/>
              </a:rPr>
              <a:t>.</a:t>
            </a:r>
            <a:endParaRPr lang="en-GB" sz="1900">
              <a:solidFill>
                <a:srgbClr val="000000"/>
              </a:solidFill>
              <a:latin typeface="Arial - 25"/>
            </a:endParaRPr>
          </a:p>
        </p:txBody>
      </p:sp>
      <p:grpSp>
        <p:nvGrpSpPr>
          <p:cNvPr id="6" name="Group 5"/>
          <p:cNvGrpSpPr/>
          <p:nvPr/>
        </p:nvGrpSpPr>
        <p:grpSpPr>
          <a:xfrm>
            <a:off x="527050" y="247650"/>
            <a:ext cx="2686050" cy="1061594"/>
            <a:chOff x="527050" y="247650"/>
            <a:chExt cx="2686050" cy="1061594"/>
          </a:xfrm>
        </p:grpSpPr>
        <p:sp>
          <p:nvSpPr>
            <p:cNvPr id="4" name="Freeform 3"/>
            <p:cNvSpPr/>
            <p:nvPr/>
          </p:nvSpPr>
          <p:spPr>
            <a:xfrm>
              <a:off x="527050" y="2476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96900" y="4191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
        <p:nvSpPr>
          <p:cNvPr id="7" name="TextBox 6"/>
          <p:cNvSpPr txBox="1"/>
          <p:nvPr/>
        </p:nvSpPr>
        <p:spPr>
          <a:xfrm>
            <a:off x="1460500" y="5219700"/>
            <a:ext cx="7315200" cy="1246495"/>
          </a:xfrm>
          <a:prstGeom prst="rect">
            <a:avLst/>
          </a:prstGeom>
          <a:noFill/>
        </p:spPr>
        <p:txBody>
          <a:bodyPr vert="horz" rtlCol="0">
            <a:spAutoFit/>
          </a:bodyPr>
          <a:lstStyle/>
          <a:p>
            <a:endParaRPr lang="en-GB" smtClean="0"/>
          </a:p>
          <a:p>
            <a:r>
              <a:rPr lang="en-GB" smtClean="0"/>
              <a:t>"</a:t>
            </a:r>
            <a:r>
              <a:rPr lang="en-GB" sz="1300" i="1" smtClean="0">
                <a:solidFill>
                  <a:srgbClr val="0000FF"/>
                </a:solidFill>
                <a:latin typeface="Arial - 18"/>
              </a:rPr>
              <a:t>As he waited on the freezing cold platform, the man glared at his  watch and ground his chewing gum in his mouth. With a short sigh, he  put his hand back in his pocket and then decided to look at his watch  another time. He knew there wasn't any point, but he had to do  something."</a:t>
            </a:r>
            <a:endParaRPr lang="en-GB" sz="1300" i="1">
              <a:solidFill>
                <a:srgbClr val="0000FF"/>
              </a:solidFill>
              <a:latin typeface="Arial - 18"/>
            </a:endParaRPr>
          </a:p>
        </p:txBody>
      </p:sp>
      <p:sp>
        <p:nvSpPr>
          <p:cNvPr id="8" name="TextBox 7"/>
          <p:cNvSpPr txBox="1"/>
          <p:nvPr/>
        </p:nvSpPr>
        <p:spPr>
          <a:xfrm rot="19140000">
            <a:off x="635000" y="5143500"/>
            <a:ext cx="1117600" cy="276999"/>
          </a:xfrm>
          <a:prstGeom prst="rect">
            <a:avLst/>
          </a:prstGeom>
          <a:noFill/>
        </p:spPr>
        <p:txBody>
          <a:bodyPr vert="horz" rtlCol="0">
            <a:spAutoFit/>
          </a:bodyPr>
          <a:lstStyle/>
          <a:p>
            <a:r>
              <a:rPr lang="en-GB" sz="1200" smtClean="0">
                <a:solidFill>
                  <a:srgbClr val="FF0000"/>
                </a:solidFill>
                <a:latin typeface="Arial - 16"/>
              </a:rPr>
              <a:t>Example</a:t>
            </a:r>
            <a:endParaRPr lang="en-GB" sz="1200">
              <a:solidFill>
                <a:srgbClr val="FF0000"/>
              </a:solidFill>
              <a:latin typeface="Arial - 16"/>
            </a:endParaRPr>
          </a:p>
        </p:txBody>
      </p:sp>
    </p:spTree>
    <p:extLst>
      <p:ext uri="{BB962C8B-B14F-4D97-AF65-F5344CB8AC3E}">
        <p14:creationId xmlns:p14="http://schemas.microsoft.com/office/powerpoint/2010/main" val="167011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562100" y="5549900"/>
            <a:ext cx="7289800" cy="1938992"/>
          </a:xfrm>
          <a:prstGeom prst="rect">
            <a:avLst/>
          </a:prstGeom>
          <a:noFill/>
        </p:spPr>
        <p:txBody>
          <a:bodyPr vert="horz" rtlCol="0">
            <a:spAutoFit/>
          </a:bodyPr>
          <a:lstStyle/>
          <a:p>
            <a:r>
              <a:rPr lang="en-GB" sz="2000" smtClean="0">
                <a:solidFill>
                  <a:srgbClr val="000000"/>
                </a:solidFill>
                <a:latin typeface="Arial - 26"/>
              </a:rPr>
              <a:t>Use the image to </a:t>
            </a:r>
            <a:r>
              <a:rPr lang="en-GB" sz="2000" smtClean="0">
                <a:solidFill>
                  <a:srgbClr val="800080"/>
                </a:solidFill>
                <a:latin typeface="Arial - 26"/>
              </a:rPr>
              <a:t>SHOW</a:t>
            </a:r>
            <a:r>
              <a:rPr lang="en-GB" sz="2000" smtClean="0">
                <a:solidFill>
                  <a:srgbClr val="000000"/>
                </a:solidFill>
                <a:latin typeface="Arial - 26"/>
              </a:rPr>
              <a:t> what is happening.</a:t>
            </a:r>
          </a:p>
          <a:p>
            <a:endParaRPr lang="en-GB" sz="2000" smtClean="0">
              <a:solidFill>
                <a:srgbClr val="000000"/>
              </a:solidFill>
              <a:latin typeface="Arial - 26"/>
            </a:endParaRPr>
          </a:p>
          <a:p>
            <a:r>
              <a:rPr lang="en-GB" sz="2000" smtClean="0">
                <a:solidFill>
                  <a:srgbClr val="000000"/>
                </a:solidFill>
                <a:latin typeface="Arial - 26"/>
              </a:rPr>
              <a:t>You could mention:</a:t>
            </a:r>
          </a:p>
          <a:p>
            <a:r>
              <a:rPr lang="en-GB" sz="2000" smtClean="0">
                <a:solidFill>
                  <a:srgbClr val="000000"/>
                </a:solidFill>
                <a:latin typeface="Arial - 26"/>
              </a:rPr>
              <a:t>How busy it is</a:t>
            </a:r>
          </a:p>
          <a:p>
            <a:r>
              <a:rPr lang="en-GB" sz="2000" smtClean="0">
                <a:solidFill>
                  <a:srgbClr val="000000"/>
                </a:solidFill>
                <a:latin typeface="Arial - 26"/>
              </a:rPr>
              <a:t>how quickly people might be moving</a:t>
            </a:r>
          </a:p>
          <a:p>
            <a:r>
              <a:rPr lang="en-GB" sz="2000" smtClean="0">
                <a:solidFill>
                  <a:srgbClr val="000000"/>
                </a:solidFill>
                <a:latin typeface="Arial - 26"/>
              </a:rPr>
              <a:t>How loud it is</a:t>
            </a:r>
            <a:endParaRPr lang="en-GB" sz="2000">
              <a:solidFill>
                <a:srgbClr val="000000"/>
              </a:solidFill>
              <a:latin typeface="Arial - 26"/>
            </a:endParaRPr>
          </a:p>
        </p:txBody>
      </p:sp>
      <p:grpSp>
        <p:nvGrpSpPr>
          <p:cNvPr id="5" name="Group 4"/>
          <p:cNvGrpSpPr/>
          <p:nvPr/>
        </p:nvGrpSpPr>
        <p:grpSpPr>
          <a:xfrm>
            <a:off x="476250" y="247650"/>
            <a:ext cx="2686050" cy="1061594"/>
            <a:chOff x="476250" y="247650"/>
            <a:chExt cx="2686050" cy="1061594"/>
          </a:xfrm>
        </p:grpSpPr>
        <p:sp>
          <p:nvSpPr>
            <p:cNvPr id="3" name="Freeform 2"/>
            <p:cNvSpPr/>
            <p:nvPr/>
          </p:nvSpPr>
          <p:spPr>
            <a:xfrm>
              <a:off x="476250" y="2476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46100" y="4191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012950" y="1428750"/>
            <a:ext cx="5880100" cy="3911600"/>
          </a:xfrm>
          <a:prstGeom prst="rect">
            <a:avLst/>
          </a:prstGeom>
          <a:solidFill>
            <a:scrgbClr r="0" g="0" b="0">
              <a:alpha val="0"/>
            </a:scrgbClr>
          </a:solidFill>
        </p:spPr>
      </p:pic>
    </p:spTree>
    <p:extLst>
      <p:ext uri="{BB962C8B-B14F-4D97-AF65-F5344CB8AC3E}">
        <p14:creationId xmlns:p14="http://schemas.microsoft.com/office/powerpoint/2010/main" val="122902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457200" y="3657600"/>
            <a:ext cx="9271000" cy="2031325"/>
          </a:xfrm>
          <a:prstGeom prst="rect">
            <a:avLst/>
          </a:prstGeom>
          <a:noFill/>
        </p:spPr>
        <p:txBody>
          <a:bodyPr vert="horz" rtlCol="0">
            <a:spAutoFit/>
          </a:bodyPr>
          <a:lstStyle/>
          <a:p>
            <a:r>
              <a:rPr lang="en-GB" smtClean="0">
                <a:solidFill>
                  <a:srgbClr val="0000FF"/>
                </a:solidFill>
                <a:latin typeface="Comic Sans MS - 24"/>
              </a:rPr>
              <a:t>A person feeling calm on the beach</a:t>
            </a:r>
          </a:p>
          <a:p>
            <a:endParaRPr lang="en-GB" smtClean="0">
              <a:solidFill>
                <a:srgbClr val="0000FF"/>
              </a:solidFill>
              <a:latin typeface="Comic Sans MS - 24"/>
            </a:endParaRPr>
          </a:p>
          <a:p>
            <a:r>
              <a:rPr lang="en-GB" smtClean="0">
                <a:solidFill>
                  <a:srgbClr val="0000FF"/>
                </a:solidFill>
                <a:latin typeface="Comic Sans MS - 24"/>
              </a:rPr>
              <a:t>A stressed out passenger in a railway station</a:t>
            </a:r>
          </a:p>
          <a:p>
            <a:endParaRPr lang="en-GB" smtClean="0">
              <a:solidFill>
                <a:srgbClr val="0000FF"/>
              </a:solidFill>
              <a:latin typeface="Comic Sans MS - 24"/>
            </a:endParaRPr>
          </a:p>
          <a:p>
            <a:r>
              <a:rPr lang="en-GB" smtClean="0">
                <a:solidFill>
                  <a:srgbClr val="0000FF"/>
                </a:solidFill>
                <a:latin typeface="Comic Sans MS - 24"/>
              </a:rPr>
              <a:t>A happy child at a funfair </a:t>
            </a:r>
          </a:p>
          <a:p>
            <a:endParaRPr lang="en-GB" smtClean="0">
              <a:solidFill>
                <a:srgbClr val="0000FF"/>
              </a:solidFill>
              <a:latin typeface="Comic Sans MS - 24"/>
            </a:endParaRPr>
          </a:p>
          <a:p>
            <a:r>
              <a:rPr lang="en-GB" smtClean="0">
                <a:solidFill>
                  <a:srgbClr val="0000FF"/>
                </a:solidFill>
                <a:latin typeface="Comic Sans MS - 24"/>
              </a:rPr>
              <a:t>A miserable teacher on the school playground in the morning</a:t>
            </a:r>
            <a:endParaRPr lang="en-GB">
              <a:solidFill>
                <a:srgbClr val="0000FF"/>
              </a:solidFill>
              <a:latin typeface="Comic Sans MS - 24"/>
            </a:endParaRPr>
          </a:p>
        </p:txBody>
      </p:sp>
      <p:sp>
        <p:nvSpPr>
          <p:cNvPr id="3" name="TextBox 2"/>
          <p:cNvSpPr txBox="1"/>
          <p:nvPr/>
        </p:nvSpPr>
        <p:spPr>
          <a:xfrm>
            <a:off x="292100" y="2743200"/>
            <a:ext cx="9575800" cy="338554"/>
          </a:xfrm>
          <a:prstGeom prst="rect">
            <a:avLst/>
          </a:prstGeom>
          <a:noFill/>
        </p:spPr>
        <p:txBody>
          <a:bodyPr vert="horz" rtlCol="0">
            <a:spAutoFit/>
          </a:bodyPr>
          <a:lstStyle/>
          <a:p>
            <a:r>
              <a:rPr lang="en-GB" sz="1600" smtClean="0">
                <a:solidFill>
                  <a:srgbClr val="000000"/>
                </a:solidFill>
                <a:latin typeface="Arial - 22"/>
              </a:rPr>
              <a:t>Pick a scene below and describe it by SHOWING the reader the emotion.</a:t>
            </a:r>
            <a:endParaRPr lang="en-GB" sz="1600">
              <a:solidFill>
                <a:srgbClr val="000000"/>
              </a:solidFill>
              <a:latin typeface="Arial - 22"/>
            </a:endParaRPr>
          </a:p>
        </p:txBody>
      </p:sp>
      <p:grpSp>
        <p:nvGrpSpPr>
          <p:cNvPr id="6" name="Group 5"/>
          <p:cNvGrpSpPr/>
          <p:nvPr/>
        </p:nvGrpSpPr>
        <p:grpSpPr>
          <a:xfrm>
            <a:off x="311150" y="234950"/>
            <a:ext cx="2686050" cy="1061594"/>
            <a:chOff x="311150" y="234950"/>
            <a:chExt cx="2686050" cy="1061594"/>
          </a:xfrm>
        </p:grpSpPr>
        <p:sp>
          <p:nvSpPr>
            <p:cNvPr id="4" name="Freeform 3"/>
            <p:cNvSpPr/>
            <p:nvPr/>
          </p:nvSpPr>
          <p:spPr>
            <a:xfrm>
              <a:off x="311150" y="2349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81000" y="4064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Tree>
    <p:extLst>
      <p:ext uri="{BB962C8B-B14F-4D97-AF65-F5344CB8AC3E}">
        <p14:creationId xmlns:p14="http://schemas.microsoft.com/office/powerpoint/2010/main" val="1637438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457200" y="1943100"/>
            <a:ext cx="7747000" cy="3786871"/>
          </a:xfrm>
          <a:prstGeom prst="rect">
            <a:avLst/>
          </a:prstGeom>
          <a:noFill/>
        </p:spPr>
        <p:txBody>
          <a:bodyPr vert="horz" rtlCol="0">
            <a:spAutoFit/>
          </a:bodyPr>
          <a:lstStyle/>
          <a:p>
            <a:r>
              <a:rPr lang="en-GB" smtClean="0">
                <a:solidFill>
                  <a:srgbClr val="0000FF"/>
                </a:solidFill>
                <a:latin typeface="Arial - 24"/>
              </a:rPr>
              <a:t>Swap with you partner and look for any instances  where they have TOLD and not SHOWN.</a:t>
            </a:r>
          </a:p>
          <a:p>
            <a:endParaRPr lang="en-GB" smtClean="0">
              <a:solidFill>
                <a:srgbClr val="0000FF"/>
              </a:solidFill>
              <a:latin typeface="Arial - 24"/>
            </a:endParaRPr>
          </a:p>
          <a:p>
            <a:endParaRPr lang="en-GB" smtClean="0">
              <a:solidFill>
                <a:srgbClr val="0000FF"/>
              </a:solidFill>
              <a:latin typeface="Arial - 24"/>
            </a:endParaRPr>
          </a:p>
          <a:p>
            <a:r>
              <a:rPr lang="en-GB" smtClean="0">
                <a:solidFill>
                  <a:srgbClr val="0000FF"/>
                </a:solidFill>
                <a:latin typeface="Arial - 24"/>
              </a:rPr>
              <a:t>When you have done this, swap back and make any  changes that your partner has suggested.</a:t>
            </a:r>
          </a:p>
          <a:p>
            <a:endParaRPr lang="en-GB" smtClean="0">
              <a:solidFill>
                <a:srgbClr val="0000FF"/>
              </a:solidFill>
              <a:latin typeface="Arial - 24"/>
            </a:endParaRPr>
          </a:p>
          <a:p>
            <a:r>
              <a:rPr lang="en-GB" smtClean="0">
                <a:solidFill>
                  <a:srgbClr val="0000FF"/>
                </a:solidFill>
                <a:latin typeface="Arial - 24"/>
              </a:rPr>
              <a:t>Also look for:</a:t>
            </a:r>
          </a:p>
          <a:p>
            <a:endParaRPr lang="en-GB" smtClean="0">
              <a:solidFill>
                <a:srgbClr val="0000FF"/>
              </a:solidFill>
              <a:latin typeface="Arial - 24"/>
            </a:endParaRPr>
          </a:p>
          <a:p>
            <a:r>
              <a:rPr lang="en-GB" smtClean="0">
                <a:solidFill>
                  <a:srgbClr val="0000FF"/>
                </a:solidFill>
                <a:latin typeface="Arial - 24"/>
              </a:rPr>
              <a:t>Whether they have used more than 2 senses to  describe the scene.</a:t>
            </a:r>
          </a:p>
          <a:p>
            <a:r>
              <a:rPr lang="en-GB" smtClean="0">
                <a:solidFill>
                  <a:srgbClr val="0000FF"/>
                </a:solidFill>
                <a:latin typeface="Arial - 24"/>
              </a:rPr>
              <a:t>Whether they have used interesting vocab.</a:t>
            </a:r>
          </a:p>
          <a:p>
            <a:r>
              <a:rPr lang="en-GB" smtClean="0">
                <a:solidFill>
                  <a:srgbClr val="0000FF"/>
                </a:solidFill>
                <a:latin typeface="Arial - 24"/>
              </a:rPr>
              <a:t>Whether they have written consistently in 3rd person.</a:t>
            </a:r>
          </a:p>
          <a:p>
            <a:r>
              <a:rPr lang="en-GB" smtClean="0">
                <a:solidFill>
                  <a:srgbClr val="0000FF"/>
                </a:solidFill>
                <a:latin typeface="Arial - 24"/>
              </a:rPr>
              <a:t>C</a:t>
            </a:r>
            <a:r>
              <a:rPr lang="en-GB" smtClean="0">
                <a:solidFill>
                  <a:srgbClr val="FF0000"/>
                </a:solidFill>
                <a:latin typeface="Arial - 24"/>
              </a:rPr>
              <a:t>hallenge: What could they add to their descriptive  paragraph?</a:t>
            </a:r>
            <a:endParaRPr lang="en-GB">
              <a:solidFill>
                <a:srgbClr val="FF0000"/>
              </a:solidFill>
              <a:latin typeface="Arial - 24"/>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137400" y="127000"/>
            <a:ext cx="2794000" cy="2908300"/>
          </a:xfrm>
          <a:prstGeom prst="rect">
            <a:avLst/>
          </a:prstGeom>
          <a:solidFill>
            <a:scrgbClr r="0" g="0" b="0">
              <a:alpha val="0"/>
            </a:scrgbClr>
          </a:solidFill>
        </p:spPr>
      </p:pic>
      <p:grpSp>
        <p:nvGrpSpPr>
          <p:cNvPr id="6" name="Group 5"/>
          <p:cNvGrpSpPr/>
          <p:nvPr/>
        </p:nvGrpSpPr>
        <p:grpSpPr>
          <a:xfrm>
            <a:off x="349250" y="298450"/>
            <a:ext cx="2686050" cy="1061594"/>
            <a:chOff x="349250" y="298450"/>
            <a:chExt cx="2686050" cy="1061594"/>
          </a:xfrm>
        </p:grpSpPr>
        <p:sp>
          <p:nvSpPr>
            <p:cNvPr id="4" name="Freeform 3"/>
            <p:cNvSpPr/>
            <p:nvPr/>
          </p:nvSpPr>
          <p:spPr>
            <a:xfrm>
              <a:off x="349250" y="2984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19100" y="4699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spTree>
    <p:extLst>
      <p:ext uri="{BB962C8B-B14F-4D97-AF65-F5344CB8AC3E}">
        <p14:creationId xmlns:p14="http://schemas.microsoft.com/office/powerpoint/2010/main" val="348164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11" name="Group 10"/>
          <p:cNvGrpSpPr/>
          <p:nvPr/>
        </p:nvGrpSpPr>
        <p:grpSpPr>
          <a:xfrm>
            <a:off x="476377" y="2578100"/>
            <a:ext cx="9159494" cy="4702302"/>
            <a:chOff x="476377" y="2578100"/>
            <a:chExt cx="9159494" cy="4702302"/>
          </a:xfrm>
        </p:grpSpPr>
        <p:cxnSp>
          <p:nvCxnSpPr>
            <p:cNvPr id="2" name="Straight Connector 1"/>
            <p:cNvCxnSpPr/>
            <p:nvPr/>
          </p:nvCxnSpPr>
          <p:spPr>
            <a:xfrm>
              <a:off x="3467481" y="2986913"/>
              <a:ext cx="0" cy="429348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515862" y="3044190"/>
              <a:ext cx="0" cy="4221861"/>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76377" y="5076444"/>
              <a:ext cx="915949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44600" y="2781300"/>
              <a:ext cx="762000" cy="292388"/>
            </a:xfrm>
            <a:prstGeom prst="rect">
              <a:avLst/>
            </a:prstGeom>
            <a:noFill/>
          </p:spPr>
          <p:txBody>
            <a:bodyPr vert="horz" rtlCol="0">
              <a:spAutoFit/>
            </a:bodyPr>
            <a:lstStyle/>
            <a:p>
              <a:r>
                <a:rPr lang="en-GB" sz="1300" smtClean="0">
                  <a:solidFill>
                    <a:srgbClr val="000000"/>
                  </a:solidFill>
                  <a:latin typeface="Arial - 17"/>
                </a:rPr>
                <a:t>See</a:t>
              </a:r>
              <a:endParaRPr lang="en-GB" sz="1300">
                <a:solidFill>
                  <a:srgbClr val="000000"/>
                </a:solidFill>
                <a:latin typeface="Arial - 17"/>
              </a:endParaRPr>
            </a:p>
          </p:txBody>
        </p:sp>
        <p:sp>
          <p:nvSpPr>
            <p:cNvPr id="6" name="TextBox 5"/>
            <p:cNvSpPr txBox="1"/>
            <p:nvPr/>
          </p:nvSpPr>
          <p:spPr>
            <a:xfrm>
              <a:off x="4648200" y="2667000"/>
              <a:ext cx="838200" cy="292388"/>
            </a:xfrm>
            <a:prstGeom prst="rect">
              <a:avLst/>
            </a:prstGeom>
            <a:noFill/>
          </p:spPr>
          <p:txBody>
            <a:bodyPr vert="horz" rtlCol="0">
              <a:spAutoFit/>
            </a:bodyPr>
            <a:lstStyle/>
            <a:p>
              <a:r>
                <a:rPr lang="en-GB" sz="1300" smtClean="0">
                  <a:solidFill>
                    <a:srgbClr val="000000"/>
                  </a:solidFill>
                  <a:latin typeface="Arial - 17"/>
                </a:rPr>
                <a:t>Hear</a:t>
              </a:r>
              <a:endParaRPr lang="en-GB" sz="1300">
                <a:solidFill>
                  <a:srgbClr val="000000"/>
                </a:solidFill>
                <a:latin typeface="Arial - 17"/>
              </a:endParaRPr>
            </a:p>
          </p:txBody>
        </p:sp>
        <p:sp>
          <p:nvSpPr>
            <p:cNvPr id="7" name="TextBox 6"/>
            <p:cNvSpPr txBox="1"/>
            <p:nvPr/>
          </p:nvSpPr>
          <p:spPr>
            <a:xfrm>
              <a:off x="7975600" y="2578100"/>
              <a:ext cx="914400" cy="292388"/>
            </a:xfrm>
            <a:prstGeom prst="rect">
              <a:avLst/>
            </a:prstGeom>
            <a:noFill/>
          </p:spPr>
          <p:txBody>
            <a:bodyPr vert="horz" rtlCol="0">
              <a:spAutoFit/>
            </a:bodyPr>
            <a:lstStyle/>
            <a:p>
              <a:r>
                <a:rPr lang="en-GB" sz="1300" smtClean="0">
                  <a:solidFill>
                    <a:srgbClr val="000000"/>
                  </a:solidFill>
                  <a:latin typeface="Arial - 18"/>
                </a:rPr>
                <a:t>Smell</a:t>
              </a:r>
              <a:endParaRPr lang="en-GB" sz="1300">
                <a:solidFill>
                  <a:srgbClr val="000000"/>
                </a:solidFill>
                <a:latin typeface="Arial - 18"/>
              </a:endParaRPr>
            </a:p>
          </p:txBody>
        </p:sp>
        <p:sp>
          <p:nvSpPr>
            <p:cNvPr id="8" name="TextBox 7"/>
            <p:cNvSpPr txBox="1"/>
            <p:nvPr/>
          </p:nvSpPr>
          <p:spPr>
            <a:xfrm>
              <a:off x="4533900" y="5194300"/>
              <a:ext cx="914400" cy="292388"/>
            </a:xfrm>
            <a:prstGeom prst="rect">
              <a:avLst/>
            </a:prstGeom>
            <a:noFill/>
          </p:spPr>
          <p:txBody>
            <a:bodyPr vert="horz" rtlCol="0">
              <a:spAutoFit/>
            </a:bodyPr>
            <a:lstStyle/>
            <a:p>
              <a:r>
                <a:rPr lang="en-GB" sz="1300" smtClean="0">
                  <a:solidFill>
                    <a:srgbClr val="000000"/>
                  </a:solidFill>
                  <a:latin typeface="Arial - 18"/>
                </a:rPr>
                <a:t>Taste</a:t>
              </a:r>
              <a:endParaRPr lang="en-GB" sz="1300">
                <a:solidFill>
                  <a:srgbClr val="000000"/>
                </a:solidFill>
                <a:latin typeface="Arial - 18"/>
              </a:endParaRPr>
            </a:p>
          </p:txBody>
        </p:sp>
        <p:sp>
          <p:nvSpPr>
            <p:cNvPr id="9" name="TextBox 8"/>
            <p:cNvSpPr txBox="1"/>
            <p:nvPr/>
          </p:nvSpPr>
          <p:spPr>
            <a:xfrm>
              <a:off x="1384300" y="5245100"/>
              <a:ext cx="787400" cy="292388"/>
            </a:xfrm>
            <a:prstGeom prst="rect">
              <a:avLst/>
            </a:prstGeom>
            <a:noFill/>
          </p:spPr>
          <p:txBody>
            <a:bodyPr vert="horz" rtlCol="0">
              <a:spAutoFit/>
            </a:bodyPr>
            <a:lstStyle/>
            <a:p>
              <a:r>
                <a:rPr lang="en-GB" sz="1300" smtClean="0">
                  <a:solidFill>
                    <a:srgbClr val="000000"/>
                  </a:solidFill>
                  <a:latin typeface="Arial - 17"/>
                </a:rPr>
                <a:t>Feel</a:t>
              </a:r>
              <a:endParaRPr lang="en-GB" sz="1300">
                <a:solidFill>
                  <a:srgbClr val="000000"/>
                </a:solidFill>
                <a:latin typeface="Arial - 17"/>
              </a:endParaRPr>
            </a:p>
          </p:txBody>
        </p:sp>
        <p:sp>
          <p:nvSpPr>
            <p:cNvPr id="10" name="TextBox 9"/>
            <p:cNvSpPr txBox="1"/>
            <p:nvPr/>
          </p:nvSpPr>
          <p:spPr>
            <a:xfrm>
              <a:off x="7810500" y="5257800"/>
              <a:ext cx="1295400" cy="292388"/>
            </a:xfrm>
            <a:prstGeom prst="rect">
              <a:avLst/>
            </a:prstGeom>
            <a:noFill/>
          </p:spPr>
          <p:txBody>
            <a:bodyPr vert="horz" rtlCol="0">
              <a:spAutoFit/>
            </a:bodyPr>
            <a:lstStyle/>
            <a:p>
              <a:r>
                <a:rPr lang="en-GB" sz="1300" smtClean="0">
                  <a:solidFill>
                    <a:srgbClr val="000000"/>
                  </a:solidFill>
                  <a:latin typeface="Arial - 17"/>
                </a:rPr>
                <a:t>Emotions</a:t>
              </a:r>
              <a:endParaRPr lang="en-GB" sz="1300">
                <a:solidFill>
                  <a:srgbClr val="000000"/>
                </a:solidFill>
                <a:latin typeface="Arial - 17"/>
              </a:endParaRPr>
            </a:p>
          </p:txBody>
        </p:sp>
      </p:grpSp>
      <p:grpSp>
        <p:nvGrpSpPr>
          <p:cNvPr id="14" name="Group 13"/>
          <p:cNvGrpSpPr/>
          <p:nvPr/>
        </p:nvGrpSpPr>
        <p:grpSpPr>
          <a:xfrm>
            <a:off x="171450" y="152400"/>
            <a:ext cx="2787650" cy="1003301"/>
            <a:chOff x="171450" y="152400"/>
            <a:chExt cx="2787650" cy="1003301"/>
          </a:xfrm>
        </p:grpSpPr>
        <p:sp>
          <p:nvSpPr>
            <p:cNvPr id="12" name="Freeform 11"/>
            <p:cNvSpPr/>
            <p:nvPr/>
          </p:nvSpPr>
          <p:spPr>
            <a:xfrm>
              <a:off x="171450" y="15240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15900" y="2413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grpSp>
      <p:sp>
        <p:nvSpPr>
          <p:cNvPr id="15" name="TextBox 14"/>
          <p:cNvSpPr txBox="1"/>
          <p:nvPr/>
        </p:nvSpPr>
        <p:spPr>
          <a:xfrm>
            <a:off x="3263900" y="1270000"/>
            <a:ext cx="3657600" cy="430887"/>
          </a:xfrm>
          <a:prstGeom prst="rect">
            <a:avLst/>
          </a:prstGeom>
          <a:noFill/>
        </p:spPr>
        <p:txBody>
          <a:bodyPr vert="horz" rtlCol="0">
            <a:spAutoFit/>
          </a:bodyPr>
          <a:lstStyle/>
          <a:p>
            <a:r>
              <a:rPr lang="en-GB" sz="2200" b="1" smtClean="0">
                <a:solidFill>
                  <a:srgbClr val="0000FF"/>
                </a:solidFill>
                <a:latin typeface="Arial - 29"/>
              </a:rPr>
              <a:t>What did we find?</a:t>
            </a:r>
            <a:endParaRPr lang="en-GB" sz="2200" b="1">
              <a:solidFill>
                <a:srgbClr val="0000FF"/>
              </a:solidFill>
              <a:latin typeface="Arial - 29"/>
            </a:endParaRPr>
          </a:p>
        </p:txBody>
      </p:sp>
    </p:spTree>
    <p:extLst>
      <p:ext uri="{BB962C8B-B14F-4D97-AF65-F5344CB8AC3E}">
        <p14:creationId xmlns:p14="http://schemas.microsoft.com/office/powerpoint/2010/main" val="196941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1397000" y="4762500"/>
            <a:ext cx="7239000" cy="2062103"/>
          </a:xfrm>
          <a:prstGeom prst="rect">
            <a:avLst/>
          </a:prstGeom>
          <a:noFill/>
        </p:spPr>
        <p:txBody>
          <a:bodyPr vert="horz" rtlCol="0">
            <a:spAutoFit/>
          </a:bodyPr>
          <a:lstStyle/>
          <a:p>
            <a:r>
              <a:rPr lang="en-GB" sz="1600" smtClean="0">
                <a:solidFill>
                  <a:srgbClr val="0000FF"/>
                </a:solidFill>
                <a:latin typeface="Arial - 22"/>
              </a:rPr>
              <a:t>Pick a scene that you might find at a busy train station and  use SHOW not TELL to describe the image.</a:t>
            </a:r>
          </a:p>
          <a:p>
            <a:endParaRPr lang="en-GB" sz="1600" smtClean="0">
              <a:solidFill>
                <a:srgbClr val="0000FF"/>
              </a:solidFill>
              <a:latin typeface="Arial - 22"/>
            </a:endParaRPr>
          </a:p>
          <a:p>
            <a:r>
              <a:rPr lang="en-GB" sz="1600" smtClean="0">
                <a:solidFill>
                  <a:srgbClr val="0000FF"/>
                </a:solidFill>
                <a:latin typeface="Arial - 22"/>
              </a:rPr>
              <a:t>Don't forget to:</a:t>
            </a:r>
          </a:p>
          <a:p>
            <a:r>
              <a:rPr lang="en-GB" sz="1600" smtClean="0">
                <a:solidFill>
                  <a:srgbClr val="0000FF"/>
                </a:solidFill>
                <a:latin typeface="Arial - 22"/>
              </a:rPr>
              <a:t>Stay in 3rd person throughout. </a:t>
            </a:r>
          </a:p>
          <a:p>
            <a:r>
              <a:rPr lang="en-GB" sz="1600" smtClean="0">
                <a:solidFill>
                  <a:srgbClr val="0000FF"/>
                </a:solidFill>
                <a:latin typeface="Arial - 22"/>
              </a:rPr>
              <a:t>Vary the way you start your sentences.</a:t>
            </a:r>
          </a:p>
          <a:p>
            <a:r>
              <a:rPr lang="en-GB" sz="1600" smtClean="0">
                <a:solidFill>
                  <a:srgbClr val="0000FF"/>
                </a:solidFill>
                <a:latin typeface="Arial - 22"/>
              </a:rPr>
              <a:t>Go from general to specific.</a:t>
            </a:r>
          </a:p>
          <a:p>
            <a:r>
              <a:rPr lang="en-GB" sz="1600" smtClean="0">
                <a:solidFill>
                  <a:srgbClr val="0000FF"/>
                </a:solidFill>
                <a:latin typeface="Arial - 22"/>
              </a:rPr>
              <a:t>Use interesting vocabulary.</a:t>
            </a:r>
            <a:endParaRPr lang="en-GB" sz="1600">
              <a:solidFill>
                <a:srgbClr val="0000FF"/>
              </a:solidFill>
              <a:latin typeface="Arial - 22"/>
            </a:endParaRPr>
          </a:p>
        </p:txBody>
      </p:sp>
      <p:grpSp>
        <p:nvGrpSpPr>
          <p:cNvPr id="5" name="Group 4"/>
          <p:cNvGrpSpPr/>
          <p:nvPr/>
        </p:nvGrpSpPr>
        <p:grpSpPr>
          <a:xfrm>
            <a:off x="361950" y="247650"/>
            <a:ext cx="2686050" cy="1061594"/>
            <a:chOff x="361950" y="247650"/>
            <a:chExt cx="2686050" cy="1061594"/>
          </a:xfrm>
        </p:grpSpPr>
        <p:sp>
          <p:nvSpPr>
            <p:cNvPr id="3" name="Freeform 2"/>
            <p:cNvSpPr/>
            <p:nvPr/>
          </p:nvSpPr>
          <p:spPr>
            <a:xfrm>
              <a:off x="361950" y="247650"/>
              <a:ext cx="2646808" cy="1061594"/>
            </a:xfrm>
            <a:custGeom>
              <a:avLst/>
              <a:gdLst/>
              <a:ahLst/>
              <a:cxnLst/>
              <a:rect l="0" t="0" r="0" b="0"/>
              <a:pathLst>
                <a:path w="2646808" h="1061594">
                  <a:moveTo>
                    <a:pt x="0" y="0"/>
                  </a:moveTo>
                  <a:lnTo>
                    <a:pt x="2646807" y="0"/>
                  </a:lnTo>
                  <a:lnTo>
                    <a:pt x="2646807" y="1061593"/>
                  </a:lnTo>
                  <a:lnTo>
                    <a:pt x="0" y="106159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31800" y="419100"/>
              <a:ext cx="2616200" cy="646331"/>
            </a:xfrm>
            <a:prstGeom prst="rect">
              <a:avLst/>
            </a:prstGeom>
            <a:noFill/>
          </p:spPr>
          <p:txBody>
            <a:bodyPr vert="horz" rtlCol="0">
              <a:spAutoFit/>
            </a:bodyPr>
            <a:lstStyle/>
            <a:p>
              <a:r>
                <a:rPr lang="en-GB" sz="1200" smtClean="0">
                  <a:solidFill>
                    <a:srgbClr val="000000"/>
                  </a:solidFill>
                  <a:latin typeface="Arial - 16"/>
                </a:rPr>
                <a:t>To be able to describe the  mood of a scene by  showing rather than telling.</a:t>
              </a:r>
              <a:endParaRPr lang="en-GB" sz="1200">
                <a:solidFill>
                  <a:srgbClr val="000000"/>
                </a:solidFill>
                <a:latin typeface="Arial - 16"/>
              </a:endParaRPr>
            </a:p>
          </p:txBody>
        </p:sp>
      </p:gr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3346450" y="939800"/>
            <a:ext cx="5345176" cy="3551301"/>
          </a:xfrm>
          <a:prstGeom prst="rect">
            <a:avLst/>
          </a:prstGeom>
          <a:solidFill>
            <a:scrgbClr r="0" g="0" b="0">
              <a:alpha val="0"/>
            </a:scrgbClr>
          </a:solidFill>
        </p:spPr>
      </p:pic>
      <p:sp>
        <p:nvSpPr>
          <p:cNvPr id="7" name="TextBox 6"/>
          <p:cNvSpPr txBox="1"/>
          <p:nvPr/>
        </p:nvSpPr>
        <p:spPr>
          <a:xfrm>
            <a:off x="635000" y="2247900"/>
            <a:ext cx="1727200" cy="276999"/>
          </a:xfrm>
          <a:prstGeom prst="rect">
            <a:avLst/>
          </a:prstGeom>
          <a:noFill/>
        </p:spPr>
        <p:txBody>
          <a:bodyPr vert="horz" rtlCol="0">
            <a:spAutoFit/>
          </a:bodyPr>
          <a:lstStyle/>
          <a:p>
            <a:r>
              <a:rPr lang="en-GB" sz="1200" b="1" smtClean="0">
                <a:solidFill>
                  <a:srgbClr val="FF0000"/>
                </a:solidFill>
                <a:latin typeface="Arial - 16"/>
              </a:rPr>
              <a:t>For inspiration</a:t>
            </a:r>
            <a:endParaRPr lang="en-GB" sz="1200" b="1">
              <a:solidFill>
                <a:srgbClr val="FF0000"/>
              </a:solidFill>
              <a:latin typeface="Arial - 16"/>
            </a:endParaRPr>
          </a:p>
        </p:txBody>
      </p:sp>
      <p:cxnSp>
        <p:nvCxnSpPr>
          <p:cNvPr id="8" name="Straight Connector 7"/>
          <p:cNvCxnSpPr/>
          <p:nvPr/>
        </p:nvCxnSpPr>
        <p:spPr>
          <a:xfrm>
            <a:off x="2197100" y="2362200"/>
            <a:ext cx="952500"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00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81000" y="355600"/>
            <a:ext cx="2794000" cy="1220598"/>
            <a:chOff x="381000" y="355600"/>
            <a:chExt cx="2794000" cy="1220598"/>
          </a:xfrm>
        </p:grpSpPr>
        <p:sp>
          <p:nvSpPr>
            <p:cNvPr id="2" name="Freeform 1"/>
            <p:cNvSpPr/>
            <p:nvPr/>
          </p:nvSpPr>
          <p:spPr>
            <a:xfrm>
              <a:off x="381000" y="3556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6400" y="5080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5" name="TextBox 4"/>
          <p:cNvSpPr txBox="1"/>
          <p:nvPr/>
        </p:nvSpPr>
        <p:spPr>
          <a:xfrm>
            <a:off x="914400" y="1778000"/>
            <a:ext cx="8483600" cy="4197431"/>
          </a:xfrm>
          <a:prstGeom prst="rect">
            <a:avLst/>
          </a:prstGeom>
          <a:noFill/>
        </p:spPr>
        <p:txBody>
          <a:bodyPr vert="horz" rtlCol="0">
            <a:spAutoFit/>
          </a:bodyPr>
          <a:lstStyle/>
          <a:p>
            <a:r>
              <a:rPr lang="en-GB" sz="2000" i="1" smtClean="0">
                <a:solidFill>
                  <a:srgbClr val="480048"/>
                </a:solidFill>
                <a:latin typeface="Arial - 26"/>
              </a:rPr>
              <a:t>Read through the example you have been given.</a:t>
            </a:r>
          </a:p>
          <a:p>
            <a:endParaRPr lang="en-GB" sz="2000" i="1" smtClean="0">
              <a:solidFill>
                <a:srgbClr val="480048"/>
              </a:solidFill>
              <a:latin typeface="Arial - 26"/>
            </a:endParaRPr>
          </a:p>
          <a:p>
            <a:r>
              <a:rPr lang="en-GB" sz="2000" i="1" smtClean="0">
                <a:solidFill>
                  <a:srgbClr val="480048"/>
                </a:solidFill>
                <a:latin typeface="Arial - 26"/>
              </a:rPr>
              <a:t>Highlight use of the techniques we have done so far.</a:t>
            </a:r>
          </a:p>
          <a:p>
            <a:endParaRPr lang="en-GB" sz="2000" i="1" smtClean="0">
              <a:solidFill>
                <a:srgbClr val="480048"/>
              </a:solidFill>
              <a:latin typeface="Arial - 26"/>
            </a:endParaRPr>
          </a:p>
          <a:p>
            <a:r>
              <a:rPr lang="en-GB" sz="2000" i="1" smtClean="0">
                <a:solidFill>
                  <a:srgbClr val="480048"/>
                </a:solidFill>
                <a:latin typeface="Arial - 26"/>
              </a:rPr>
              <a:t>3rd person throughout</a:t>
            </a:r>
          </a:p>
          <a:p>
            <a:r>
              <a:rPr lang="en-GB" sz="2000" i="1" smtClean="0">
                <a:solidFill>
                  <a:srgbClr val="480048"/>
                </a:solidFill>
                <a:latin typeface="Arial - 26"/>
              </a:rPr>
              <a:t>Interesting vocabulary</a:t>
            </a:r>
          </a:p>
          <a:p>
            <a:r>
              <a:rPr lang="en-GB" sz="2000" i="1" smtClean="0">
                <a:solidFill>
                  <a:srgbClr val="480048"/>
                </a:solidFill>
                <a:latin typeface="Arial - 26"/>
              </a:rPr>
              <a:t>General to specific</a:t>
            </a:r>
          </a:p>
          <a:p>
            <a:r>
              <a:rPr lang="en-GB" sz="2000" i="1" smtClean="0">
                <a:solidFill>
                  <a:srgbClr val="480048"/>
                </a:solidFill>
                <a:latin typeface="Arial - 26"/>
              </a:rPr>
              <a:t>Varied sentence starters</a:t>
            </a:r>
          </a:p>
          <a:p>
            <a:r>
              <a:rPr lang="en-GB" sz="2000" i="1" smtClean="0">
                <a:solidFill>
                  <a:srgbClr val="480048"/>
                </a:solidFill>
                <a:latin typeface="Arial - 26"/>
              </a:rPr>
              <a:t>Show not tell</a:t>
            </a:r>
          </a:p>
          <a:p>
            <a:endParaRPr lang="en-GB" sz="2000" i="1" smtClean="0">
              <a:solidFill>
                <a:srgbClr val="480048"/>
              </a:solidFill>
              <a:latin typeface="Arial - 26"/>
            </a:endParaRPr>
          </a:p>
          <a:p>
            <a:r>
              <a:rPr lang="en-GB" sz="2000" i="1" smtClean="0">
                <a:solidFill>
                  <a:srgbClr val="480048"/>
                </a:solidFill>
                <a:latin typeface="Arial - 26"/>
              </a:rPr>
              <a:t>Ch</a:t>
            </a:r>
            <a:r>
              <a:rPr lang="en-GB" sz="2000" i="1" smtClean="0">
                <a:solidFill>
                  <a:srgbClr val="FF0000"/>
                </a:solidFill>
                <a:latin typeface="Arial - 26"/>
              </a:rPr>
              <a:t>allenge: </a:t>
            </a:r>
          </a:p>
          <a:p>
            <a:r>
              <a:rPr lang="en-GB" sz="2000" i="1" smtClean="0">
                <a:solidFill>
                  <a:srgbClr val="FF0000"/>
                </a:solidFill>
                <a:latin typeface="Arial - 26"/>
              </a:rPr>
              <a:t>Does every paragraph have all of the above?</a:t>
            </a:r>
          </a:p>
          <a:p>
            <a:r>
              <a:rPr lang="en-GB" sz="2000" i="1" smtClean="0">
                <a:solidFill>
                  <a:srgbClr val="FF0000"/>
                </a:solidFill>
                <a:latin typeface="Arial - 26"/>
              </a:rPr>
              <a:t>Can you spot any other techniques that the  example has used?</a:t>
            </a:r>
            <a:endParaRPr lang="en-GB" sz="2000" i="1">
              <a:solidFill>
                <a:srgbClr val="FF0000"/>
              </a:solidFill>
              <a:latin typeface="Arial - 26"/>
            </a:endParaRPr>
          </a:p>
        </p:txBody>
      </p:sp>
      <p:sp>
        <p:nvSpPr>
          <p:cNvPr id="6" name="TextBox 5"/>
          <p:cNvSpPr txBox="1"/>
          <p:nvPr/>
        </p:nvSpPr>
        <p:spPr>
          <a:xfrm>
            <a:off x="6210300" y="736600"/>
            <a:ext cx="2133600" cy="276999"/>
          </a:xfrm>
          <a:prstGeom prst="rect">
            <a:avLst/>
          </a:prstGeom>
          <a:noFill/>
        </p:spPr>
        <p:txBody>
          <a:bodyPr vert="horz" rtlCol="0">
            <a:spAutoFit/>
          </a:bodyPr>
          <a:lstStyle/>
          <a:p>
            <a:r>
              <a:rPr lang="en-GB" sz="1200" smtClean="0">
                <a:solidFill>
                  <a:srgbClr val="FF0000"/>
                </a:solidFill>
                <a:latin typeface="Arial - 16"/>
              </a:rPr>
              <a:t>Extract on next page</a:t>
            </a:r>
            <a:endParaRPr lang="en-GB" sz="1200">
              <a:solidFill>
                <a:srgbClr val="FF0000"/>
              </a:solidFill>
              <a:latin typeface="Arial - 16"/>
            </a:endParaRPr>
          </a:p>
        </p:txBody>
      </p:sp>
    </p:spTree>
    <p:extLst>
      <p:ext uri="{BB962C8B-B14F-4D97-AF65-F5344CB8AC3E}">
        <p14:creationId xmlns:p14="http://schemas.microsoft.com/office/powerpoint/2010/main" val="2075835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800100" y="2679700"/>
            <a:ext cx="8496301" cy="3657601"/>
          </a:xfrm>
          <a:custGeom>
            <a:avLst/>
            <a:gdLst/>
            <a:ahLst/>
            <a:cxnLst/>
            <a:rect l="0" t="0" r="0" b="0"/>
            <a:pathLst>
              <a:path w="8496301" h="3657601">
                <a:moveTo>
                  <a:pt x="0" y="0"/>
                </a:moveTo>
                <a:lnTo>
                  <a:pt x="8496300" y="0"/>
                </a:lnTo>
                <a:lnTo>
                  <a:pt x="8496300" y="3657600"/>
                </a:lnTo>
                <a:lnTo>
                  <a:pt x="0" y="36576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81000" y="355600"/>
            <a:ext cx="2794000" cy="1220598"/>
            <a:chOff x="381000" y="355600"/>
            <a:chExt cx="2794000" cy="1220598"/>
          </a:xfrm>
        </p:grpSpPr>
        <p:sp>
          <p:nvSpPr>
            <p:cNvPr id="3" name="Freeform 2"/>
            <p:cNvSpPr/>
            <p:nvPr/>
          </p:nvSpPr>
          <p:spPr>
            <a:xfrm>
              <a:off x="381000" y="3556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06400" y="5080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6" name="TextBox 5"/>
          <p:cNvSpPr txBox="1"/>
          <p:nvPr/>
        </p:nvSpPr>
        <p:spPr>
          <a:xfrm>
            <a:off x="889000" y="2755900"/>
            <a:ext cx="8331200" cy="2478051"/>
          </a:xfrm>
          <a:prstGeom prst="rect">
            <a:avLst/>
          </a:prstGeom>
          <a:noFill/>
        </p:spPr>
        <p:txBody>
          <a:bodyPr vert="horz" rtlCol="0">
            <a:spAutoFit/>
          </a:bodyPr>
          <a:lstStyle/>
          <a:p>
            <a:r>
              <a:rPr lang="en-GB" sz="1500" smtClean="0">
                <a:solidFill>
                  <a:srgbClr val="000000"/>
                </a:solidFill>
                <a:latin typeface="BradleyHandITC - 20"/>
              </a:rPr>
              <a:t>Condensation slides its way down the window, leaving behind it a ribbon  of smooth, murky darkness. The sheer suffocating heat and humidity  inside suggests the number of drenched bodies seeking refuge from the  relentless onslaught of rain. In one corner, a single teacher loses the  battle to restrain a group of shouting children and is swamped in a wave  of uniformed bodies. Buzzing with anticipation, their instincts triggered by  the promise of food, the mass of children charges past him into the  canteen. Dragging back some small measure of control, he finally</a:t>
            </a:r>
          </a:p>
          <a:p>
            <a:r>
              <a:rPr lang="en-GB" sz="1500" smtClean="0">
                <a:solidFill>
                  <a:srgbClr val="000000"/>
                </a:solidFill>
                <a:latin typeface="BradleyHandITC - 20"/>
              </a:rPr>
              <a:t>manages to stem the flow and continues to thin out the crowd at a  steadier pace with many jealous glances towards the table where several  of his fellow teachers lounge, indulging in a few sweet, children-free  minutes.</a:t>
            </a:r>
            <a:endParaRPr lang="en-GB" sz="1500">
              <a:solidFill>
                <a:srgbClr val="000000"/>
              </a:solidFill>
              <a:latin typeface="BradleyHandITC - 20"/>
            </a:endParaRPr>
          </a:p>
        </p:txBody>
      </p:sp>
    </p:spTree>
    <p:extLst>
      <p:ext uri="{BB962C8B-B14F-4D97-AF65-F5344CB8AC3E}">
        <p14:creationId xmlns:p14="http://schemas.microsoft.com/office/powerpoint/2010/main" val="174108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81000" y="203200"/>
            <a:ext cx="2794000" cy="1220598"/>
            <a:chOff x="381000" y="203200"/>
            <a:chExt cx="2794000" cy="1220598"/>
          </a:xfrm>
        </p:grpSpPr>
        <p:sp>
          <p:nvSpPr>
            <p:cNvPr id="2" name="Freeform 1"/>
            <p:cNvSpPr/>
            <p:nvPr/>
          </p:nvSpPr>
          <p:spPr>
            <a:xfrm>
              <a:off x="381000" y="2032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06400" y="3556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5" name="TextBox 4"/>
          <p:cNvSpPr txBox="1"/>
          <p:nvPr/>
        </p:nvSpPr>
        <p:spPr>
          <a:xfrm>
            <a:off x="2146300" y="2717800"/>
            <a:ext cx="6172200" cy="446276"/>
          </a:xfrm>
          <a:prstGeom prst="rect">
            <a:avLst/>
          </a:prstGeom>
          <a:noFill/>
        </p:spPr>
        <p:txBody>
          <a:bodyPr vert="horz" rtlCol="0">
            <a:spAutoFit/>
          </a:bodyPr>
          <a:lstStyle/>
          <a:p>
            <a:r>
              <a:rPr lang="en-GB" sz="2300" i="1" smtClean="0">
                <a:solidFill>
                  <a:srgbClr val="0000FF"/>
                </a:solidFill>
                <a:latin typeface="Arial - 30"/>
              </a:rPr>
              <a:t>The train stopped at the platform.</a:t>
            </a:r>
            <a:endParaRPr lang="en-GB" sz="2300" i="1">
              <a:solidFill>
                <a:srgbClr val="0000FF"/>
              </a:solidFill>
              <a:latin typeface="Arial - 30"/>
            </a:endParaRPr>
          </a:p>
        </p:txBody>
      </p:sp>
      <p:sp>
        <p:nvSpPr>
          <p:cNvPr id="6" name="TextBox 5"/>
          <p:cNvSpPr txBox="1"/>
          <p:nvPr/>
        </p:nvSpPr>
        <p:spPr>
          <a:xfrm>
            <a:off x="1841500" y="4432300"/>
            <a:ext cx="6172200" cy="1323439"/>
          </a:xfrm>
          <a:prstGeom prst="rect">
            <a:avLst/>
          </a:prstGeom>
          <a:noFill/>
        </p:spPr>
        <p:txBody>
          <a:bodyPr vert="horz" rtlCol="0">
            <a:spAutoFit/>
          </a:bodyPr>
          <a:lstStyle/>
          <a:p>
            <a:r>
              <a:rPr lang="en-GB" sz="2000" smtClean="0">
                <a:solidFill>
                  <a:srgbClr val="480048"/>
                </a:solidFill>
                <a:latin typeface="Arial - 27"/>
              </a:rPr>
              <a:t>How can we improve this sentence?</a:t>
            </a:r>
          </a:p>
          <a:p>
            <a:endParaRPr lang="en-GB" sz="2000" smtClean="0">
              <a:solidFill>
                <a:srgbClr val="480048"/>
              </a:solidFill>
              <a:latin typeface="Arial - 27"/>
            </a:endParaRPr>
          </a:p>
          <a:p>
            <a:endParaRPr lang="en-GB" sz="2000" smtClean="0">
              <a:solidFill>
                <a:srgbClr val="480048"/>
              </a:solidFill>
              <a:latin typeface="Arial - 27"/>
            </a:endParaRPr>
          </a:p>
          <a:p>
            <a:r>
              <a:rPr lang="en-GB" sz="2000" smtClean="0">
                <a:solidFill>
                  <a:srgbClr val="480048"/>
                </a:solidFill>
                <a:latin typeface="Arial - 27"/>
              </a:rPr>
              <a:t>Write down as many ways as you can</a:t>
            </a:r>
            <a:endParaRPr lang="en-GB" sz="2000">
              <a:solidFill>
                <a:srgbClr val="480048"/>
              </a:solidFill>
              <a:latin typeface="Arial - 27"/>
            </a:endParaRPr>
          </a:p>
        </p:txBody>
      </p:sp>
    </p:spTree>
    <p:extLst>
      <p:ext uri="{BB962C8B-B14F-4D97-AF65-F5344CB8AC3E}">
        <p14:creationId xmlns:p14="http://schemas.microsoft.com/office/powerpoint/2010/main" val="1997840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rot="19180201">
            <a:off x="457200" y="2298700"/>
            <a:ext cx="977901" cy="419101"/>
          </a:xfrm>
          <a:custGeom>
            <a:avLst/>
            <a:gdLst/>
            <a:ahLst/>
            <a:cxnLst/>
            <a:rect l="0" t="0" r="0" b="0"/>
            <a:pathLst>
              <a:path w="977901" h="419101">
                <a:moveTo>
                  <a:pt x="0" y="0"/>
                </a:moveTo>
                <a:lnTo>
                  <a:pt x="977900" y="0"/>
                </a:lnTo>
                <a:lnTo>
                  <a:pt x="9779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04800" y="215900"/>
            <a:ext cx="2794000" cy="1220598"/>
            <a:chOff x="304800" y="215900"/>
            <a:chExt cx="2794000" cy="1220598"/>
          </a:xfrm>
        </p:grpSpPr>
        <p:sp>
          <p:nvSpPr>
            <p:cNvPr id="3" name="Freeform 2"/>
            <p:cNvSpPr/>
            <p:nvPr/>
          </p:nvSpPr>
          <p:spPr>
            <a:xfrm>
              <a:off x="304800" y="2159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30200" y="3683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6" name="TextBox 5"/>
          <p:cNvSpPr txBox="1"/>
          <p:nvPr/>
        </p:nvSpPr>
        <p:spPr>
          <a:xfrm>
            <a:off x="2298700" y="2794000"/>
            <a:ext cx="6223000" cy="2308324"/>
          </a:xfrm>
          <a:prstGeom prst="rect">
            <a:avLst/>
          </a:prstGeom>
          <a:noFill/>
        </p:spPr>
        <p:txBody>
          <a:bodyPr vert="horz" rtlCol="0">
            <a:spAutoFit/>
          </a:bodyPr>
          <a:lstStyle/>
          <a:p>
            <a:r>
              <a:rPr lang="en-GB" smtClean="0">
                <a:solidFill>
                  <a:srgbClr val="480048"/>
                </a:solidFill>
                <a:latin typeface="Arial - 24"/>
              </a:rPr>
              <a:t>Let's develop our descriptive sentences.</a:t>
            </a:r>
          </a:p>
          <a:p>
            <a:endParaRPr lang="en-GB" smtClean="0">
              <a:solidFill>
                <a:srgbClr val="480048"/>
              </a:solidFill>
              <a:latin typeface="Arial - 24"/>
            </a:endParaRPr>
          </a:p>
          <a:p>
            <a:endParaRPr lang="en-GB" smtClean="0">
              <a:solidFill>
                <a:srgbClr val="480048"/>
              </a:solidFill>
              <a:latin typeface="Arial - 24"/>
            </a:endParaRPr>
          </a:p>
          <a:p>
            <a:r>
              <a:rPr lang="en-GB" smtClean="0">
                <a:solidFill>
                  <a:srgbClr val="480048"/>
                </a:solidFill>
                <a:latin typeface="Arial - 24"/>
              </a:rPr>
              <a:t>Write a simple sentence that we could use  for our description of a crossroads.</a:t>
            </a:r>
          </a:p>
          <a:p>
            <a:endParaRPr lang="en-GB" smtClean="0">
              <a:solidFill>
                <a:srgbClr val="480048"/>
              </a:solidFill>
              <a:latin typeface="Arial - 24"/>
            </a:endParaRPr>
          </a:p>
          <a:p>
            <a:endParaRPr lang="en-GB" smtClean="0">
              <a:solidFill>
                <a:srgbClr val="480048"/>
              </a:solidFill>
              <a:latin typeface="Arial - 24"/>
            </a:endParaRPr>
          </a:p>
          <a:p>
            <a:r>
              <a:rPr lang="en-GB" smtClean="0">
                <a:solidFill>
                  <a:srgbClr val="480048"/>
                </a:solidFill>
                <a:latin typeface="Arial - 24"/>
              </a:rPr>
              <a:t>E.G. </a:t>
            </a:r>
            <a:r>
              <a:rPr lang="en-GB" i="1" smtClean="0">
                <a:solidFill>
                  <a:srgbClr val="FF0000"/>
                </a:solidFill>
                <a:latin typeface="Arial - 24"/>
              </a:rPr>
              <a:t>The train stopped at the platform.</a:t>
            </a:r>
            <a:endParaRPr lang="en-GB" i="1">
              <a:solidFill>
                <a:srgbClr val="FF0000"/>
              </a:solidFill>
              <a:latin typeface="Arial - 24"/>
            </a:endParaRPr>
          </a:p>
        </p:txBody>
      </p:sp>
      <p:sp>
        <p:nvSpPr>
          <p:cNvPr id="7" name="TextBox 6"/>
          <p:cNvSpPr txBox="1"/>
          <p:nvPr/>
        </p:nvSpPr>
        <p:spPr>
          <a:xfrm rot="19140000">
            <a:off x="444500" y="2247900"/>
            <a:ext cx="1270000" cy="353943"/>
          </a:xfrm>
          <a:prstGeom prst="rect">
            <a:avLst/>
          </a:prstGeom>
          <a:noFill/>
        </p:spPr>
        <p:txBody>
          <a:bodyPr vert="horz" rtlCol="0">
            <a:spAutoFit/>
          </a:bodyPr>
          <a:lstStyle/>
          <a:p>
            <a:r>
              <a:rPr lang="en-GB" sz="1700" smtClean="0">
                <a:solidFill>
                  <a:srgbClr val="000000"/>
                </a:solidFill>
                <a:latin typeface="Arial - 23"/>
              </a:rPr>
              <a:t>Step 1</a:t>
            </a:r>
            <a:endParaRPr lang="en-GB" sz="1700">
              <a:solidFill>
                <a:srgbClr val="000000"/>
              </a:solidFill>
              <a:latin typeface="Arial - 23"/>
            </a:endParaRPr>
          </a:p>
        </p:txBody>
      </p:sp>
    </p:spTree>
    <p:extLst>
      <p:ext uri="{BB962C8B-B14F-4D97-AF65-F5344CB8AC3E}">
        <p14:creationId xmlns:p14="http://schemas.microsoft.com/office/powerpoint/2010/main" val="2148596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Oval 1"/>
          <p:cNvSpPr/>
          <p:nvPr/>
        </p:nvSpPr>
        <p:spPr>
          <a:xfrm>
            <a:off x="4051300" y="6489700"/>
            <a:ext cx="1676400" cy="596900"/>
          </a:xfrm>
          <a:prstGeom prst="ellipse">
            <a:avLst/>
          </a:pr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rot="19180201">
            <a:off x="304800" y="2254250"/>
            <a:ext cx="977901" cy="419101"/>
          </a:xfrm>
          <a:custGeom>
            <a:avLst/>
            <a:gdLst/>
            <a:ahLst/>
            <a:cxnLst/>
            <a:rect l="0" t="0" r="0" b="0"/>
            <a:pathLst>
              <a:path w="977901" h="419101">
                <a:moveTo>
                  <a:pt x="0" y="0"/>
                </a:moveTo>
                <a:lnTo>
                  <a:pt x="977900" y="0"/>
                </a:lnTo>
                <a:lnTo>
                  <a:pt x="9779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304800" y="215900"/>
            <a:ext cx="2794000" cy="1220598"/>
            <a:chOff x="304800" y="215900"/>
            <a:chExt cx="2794000" cy="1220598"/>
          </a:xfrm>
        </p:grpSpPr>
        <p:sp>
          <p:nvSpPr>
            <p:cNvPr id="4" name="Freeform 3"/>
            <p:cNvSpPr/>
            <p:nvPr/>
          </p:nvSpPr>
          <p:spPr>
            <a:xfrm>
              <a:off x="304800" y="2159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30200" y="3683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7" name="TextBox 6"/>
          <p:cNvSpPr txBox="1"/>
          <p:nvPr/>
        </p:nvSpPr>
        <p:spPr>
          <a:xfrm>
            <a:off x="1003300" y="2616200"/>
            <a:ext cx="9017000" cy="1477328"/>
          </a:xfrm>
          <a:prstGeom prst="rect">
            <a:avLst/>
          </a:prstGeom>
          <a:noFill/>
        </p:spPr>
        <p:txBody>
          <a:bodyPr vert="horz" rtlCol="0">
            <a:spAutoFit/>
          </a:bodyPr>
          <a:lstStyle/>
          <a:p>
            <a:r>
              <a:rPr lang="en-GB" smtClean="0">
                <a:solidFill>
                  <a:srgbClr val="480048"/>
                </a:solidFill>
                <a:latin typeface="Arial - 24"/>
              </a:rPr>
              <a:t>Now, let's put some adjectives before the nouns we have used.</a:t>
            </a:r>
          </a:p>
          <a:p>
            <a:endParaRPr lang="en-GB" smtClean="0">
              <a:solidFill>
                <a:srgbClr val="480048"/>
              </a:solidFill>
              <a:latin typeface="Arial - 24"/>
            </a:endParaRPr>
          </a:p>
          <a:p>
            <a:endParaRPr lang="en-GB" smtClean="0">
              <a:solidFill>
                <a:srgbClr val="480048"/>
              </a:solidFill>
              <a:latin typeface="Arial - 24"/>
            </a:endParaRPr>
          </a:p>
          <a:p>
            <a:endParaRPr lang="en-GB" smtClean="0">
              <a:solidFill>
                <a:srgbClr val="480048"/>
              </a:solidFill>
              <a:latin typeface="Arial - 24"/>
            </a:endParaRPr>
          </a:p>
          <a:p>
            <a:r>
              <a:rPr lang="en-GB" smtClean="0">
                <a:solidFill>
                  <a:srgbClr val="480048"/>
                </a:solidFill>
                <a:latin typeface="Arial - 24"/>
              </a:rPr>
              <a:t>E.G. </a:t>
            </a:r>
            <a:r>
              <a:rPr lang="en-GB" i="1" smtClean="0">
                <a:solidFill>
                  <a:srgbClr val="FF0000"/>
                </a:solidFill>
                <a:latin typeface="Arial - 24"/>
              </a:rPr>
              <a:t>The rusty train stopped at the crowded platform.</a:t>
            </a:r>
            <a:endParaRPr lang="en-GB" i="1">
              <a:solidFill>
                <a:srgbClr val="FF0000"/>
              </a:solidFill>
              <a:latin typeface="Arial - 24"/>
            </a:endParaRPr>
          </a:p>
        </p:txBody>
      </p:sp>
      <p:cxnSp>
        <p:nvCxnSpPr>
          <p:cNvPr id="8" name="Straight Connector 7"/>
          <p:cNvCxnSpPr/>
          <p:nvPr/>
        </p:nvCxnSpPr>
        <p:spPr>
          <a:xfrm flipV="1">
            <a:off x="2540000" y="4635500"/>
            <a:ext cx="228600" cy="9652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591300" y="4622800"/>
            <a:ext cx="165100" cy="901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84400" y="5740400"/>
            <a:ext cx="609600" cy="276999"/>
          </a:xfrm>
          <a:prstGeom prst="rect">
            <a:avLst/>
          </a:prstGeom>
          <a:noFill/>
        </p:spPr>
        <p:txBody>
          <a:bodyPr vert="horz" rtlCol="0">
            <a:spAutoFit/>
          </a:bodyPr>
          <a:lstStyle/>
          <a:p>
            <a:r>
              <a:rPr lang="en-GB" sz="1200" smtClean="0">
                <a:solidFill>
                  <a:srgbClr val="000000"/>
                </a:solidFill>
                <a:latin typeface="Arial - 16"/>
              </a:rPr>
              <a:t>adj</a:t>
            </a:r>
            <a:endParaRPr lang="en-GB" sz="1200">
              <a:solidFill>
                <a:srgbClr val="000000"/>
              </a:solidFill>
              <a:latin typeface="Arial - 16"/>
            </a:endParaRPr>
          </a:p>
        </p:txBody>
      </p:sp>
      <p:sp>
        <p:nvSpPr>
          <p:cNvPr id="11" name="TextBox 10"/>
          <p:cNvSpPr txBox="1"/>
          <p:nvPr/>
        </p:nvSpPr>
        <p:spPr>
          <a:xfrm>
            <a:off x="6527800" y="5638800"/>
            <a:ext cx="609600" cy="276999"/>
          </a:xfrm>
          <a:prstGeom prst="rect">
            <a:avLst/>
          </a:prstGeom>
          <a:noFill/>
        </p:spPr>
        <p:txBody>
          <a:bodyPr vert="horz" rtlCol="0">
            <a:spAutoFit/>
          </a:bodyPr>
          <a:lstStyle/>
          <a:p>
            <a:r>
              <a:rPr lang="en-GB" sz="1200" smtClean="0">
                <a:solidFill>
                  <a:srgbClr val="000000"/>
                </a:solidFill>
                <a:latin typeface="Arial - 16"/>
              </a:rPr>
              <a:t>adj</a:t>
            </a:r>
            <a:endParaRPr lang="en-GB" sz="1200">
              <a:solidFill>
                <a:srgbClr val="000000"/>
              </a:solidFill>
              <a:latin typeface="Arial - 16"/>
            </a:endParaRPr>
          </a:p>
        </p:txBody>
      </p:sp>
      <p:sp>
        <p:nvSpPr>
          <p:cNvPr id="12" name="TextBox 11"/>
          <p:cNvSpPr txBox="1"/>
          <p:nvPr/>
        </p:nvSpPr>
        <p:spPr>
          <a:xfrm rot="19140000">
            <a:off x="317500" y="2197100"/>
            <a:ext cx="1244600" cy="353943"/>
          </a:xfrm>
          <a:prstGeom prst="rect">
            <a:avLst/>
          </a:prstGeom>
          <a:noFill/>
        </p:spPr>
        <p:txBody>
          <a:bodyPr vert="horz" rtlCol="0">
            <a:spAutoFit/>
          </a:bodyPr>
          <a:lstStyle/>
          <a:p>
            <a:r>
              <a:rPr lang="en-GB" sz="1700" smtClean="0">
                <a:solidFill>
                  <a:srgbClr val="000000"/>
                </a:solidFill>
                <a:latin typeface="Arial - 23"/>
              </a:rPr>
              <a:t>Step 2</a:t>
            </a:r>
            <a:endParaRPr lang="en-GB" sz="1700">
              <a:solidFill>
                <a:srgbClr val="000000"/>
              </a:solidFill>
              <a:latin typeface="Arial - 23"/>
            </a:endParaRPr>
          </a:p>
        </p:txBody>
      </p:sp>
      <p:sp>
        <p:nvSpPr>
          <p:cNvPr id="13" name="TextBox 12"/>
          <p:cNvSpPr txBox="1"/>
          <p:nvPr/>
        </p:nvSpPr>
        <p:spPr>
          <a:xfrm>
            <a:off x="4178300" y="6591300"/>
            <a:ext cx="1701800" cy="369332"/>
          </a:xfrm>
          <a:prstGeom prst="rect">
            <a:avLst/>
          </a:prstGeom>
          <a:noFill/>
        </p:spPr>
        <p:txBody>
          <a:bodyPr vert="horz" rtlCol="0">
            <a:spAutoFit/>
          </a:bodyPr>
          <a:lstStyle/>
          <a:p>
            <a:r>
              <a:rPr lang="en-GB" smtClean="0">
                <a:solidFill>
                  <a:srgbClr val="0000FF"/>
                </a:solidFill>
                <a:latin typeface="Arial - 24"/>
              </a:rPr>
              <a:t>Your turn</a:t>
            </a:r>
            <a:endParaRPr lang="en-GB">
              <a:solidFill>
                <a:srgbClr val="0000FF"/>
              </a:solidFill>
              <a:latin typeface="Arial - 24"/>
            </a:endParaRPr>
          </a:p>
        </p:txBody>
      </p:sp>
    </p:spTree>
    <p:extLst>
      <p:ext uri="{BB962C8B-B14F-4D97-AF65-F5344CB8AC3E}">
        <p14:creationId xmlns:p14="http://schemas.microsoft.com/office/powerpoint/2010/main" val="1528690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rot="19180201">
            <a:off x="558800" y="2082800"/>
            <a:ext cx="977901" cy="419101"/>
          </a:xfrm>
          <a:custGeom>
            <a:avLst/>
            <a:gdLst/>
            <a:ahLst/>
            <a:cxnLst/>
            <a:rect l="0" t="0" r="0" b="0"/>
            <a:pathLst>
              <a:path w="977901" h="419101">
                <a:moveTo>
                  <a:pt x="0" y="0"/>
                </a:moveTo>
                <a:lnTo>
                  <a:pt x="977900" y="0"/>
                </a:lnTo>
                <a:lnTo>
                  <a:pt x="9779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304800" y="215900"/>
            <a:ext cx="2794000" cy="1220598"/>
            <a:chOff x="304800" y="215900"/>
            <a:chExt cx="2794000" cy="1220598"/>
          </a:xfrm>
        </p:grpSpPr>
        <p:sp>
          <p:nvSpPr>
            <p:cNvPr id="3" name="Freeform 2"/>
            <p:cNvSpPr/>
            <p:nvPr/>
          </p:nvSpPr>
          <p:spPr>
            <a:xfrm>
              <a:off x="304800" y="2159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30200" y="3683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6" name="TextBox 5"/>
          <p:cNvSpPr txBox="1"/>
          <p:nvPr/>
        </p:nvSpPr>
        <p:spPr>
          <a:xfrm>
            <a:off x="1562100" y="4508500"/>
            <a:ext cx="7366000" cy="615553"/>
          </a:xfrm>
          <a:prstGeom prst="rect">
            <a:avLst/>
          </a:prstGeom>
          <a:noFill/>
        </p:spPr>
        <p:txBody>
          <a:bodyPr vert="horz" rtlCol="0">
            <a:spAutoFit/>
          </a:bodyPr>
          <a:lstStyle/>
          <a:p>
            <a:r>
              <a:rPr lang="en-GB" sz="1700" smtClean="0">
                <a:solidFill>
                  <a:srgbClr val="FF0000"/>
                </a:solidFill>
                <a:latin typeface="Arial - 23"/>
              </a:rPr>
              <a:t>E.G. </a:t>
            </a:r>
            <a:r>
              <a:rPr lang="en-GB" sz="1700" i="1" smtClean="0">
                <a:solidFill>
                  <a:srgbClr val="FF0000"/>
                </a:solidFill>
                <a:latin typeface="Arial - 23"/>
              </a:rPr>
              <a:t>The rusty train, </a:t>
            </a:r>
            <a:r>
              <a:rPr lang="en-GB" sz="1700" i="1" u="sng" smtClean="0">
                <a:solidFill>
                  <a:srgbClr val="FF0000"/>
                </a:solidFill>
                <a:latin typeface="Arial - 23"/>
              </a:rPr>
              <a:t>which was spitting out smoke</a:t>
            </a:r>
            <a:r>
              <a:rPr lang="en-GB" sz="1700" i="1" smtClean="0">
                <a:solidFill>
                  <a:srgbClr val="FF0000"/>
                </a:solidFill>
                <a:latin typeface="Arial - 23"/>
              </a:rPr>
              <a:t>, stopped at the crowded platform.</a:t>
            </a:r>
            <a:endParaRPr lang="en-GB" sz="1700" i="1">
              <a:solidFill>
                <a:srgbClr val="FF0000"/>
              </a:solidFill>
              <a:latin typeface="Arial - 23"/>
            </a:endParaRPr>
          </a:p>
        </p:txBody>
      </p:sp>
      <p:sp>
        <p:nvSpPr>
          <p:cNvPr id="7" name="TextBox 6"/>
          <p:cNvSpPr txBox="1"/>
          <p:nvPr/>
        </p:nvSpPr>
        <p:spPr>
          <a:xfrm>
            <a:off x="1790700" y="2273300"/>
            <a:ext cx="6883400" cy="1077218"/>
          </a:xfrm>
          <a:prstGeom prst="rect">
            <a:avLst/>
          </a:prstGeom>
          <a:noFill/>
        </p:spPr>
        <p:txBody>
          <a:bodyPr vert="horz" rtlCol="0">
            <a:spAutoFit/>
          </a:bodyPr>
          <a:lstStyle/>
          <a:p>
            <a:r>
              <a:rPr lang="en-GB" sz="1600" smtClean="0">
                <a:solidFill>
                  <a:srgbClr val="480048"/>
                </a:solidFill>
                <a:latin typeface="Arial - 22"/>
              </a:rPr>
              <a:t>Give an extra piece of information after the first noun.</a:t>
            </a:r>
          </a:p>
          <a:p>
            <a:endParaRPr lang="en-GB" sz="1600" smtClean="0">
              <a:solidFill>
                <a:srgbClr val="480048"/>
              </a:solidFill>
              <a:latin typeface="Arial - 22"/>
            </a:endParaRPr>
          </a:p>
          <a:p>
            <a:r>
              <a:rPr lang="en-GB" sz="1600" smtClean="0">
                <a:solidFill>
                  <a:srgbClr val="480048"/>
                </a:solidFill>
                <a:latin typeface="Arial - 22"/>
              </a:rPr>
              <a:t>This </a:t>
            </a:r>
            <a:r>
              <a:rPr lang="en-GB" sz="1600" i="1" smtClean="0">
                <a:solidFill>
                  <a:srgbClr val="480048"/>
                </a:solidFill>
                <a:latin typeface="Arial - 22"/>
              </a:rPr>
              <a:t>clause</a:t>
            </a:r>
            <a:r>
              <a:rPr lang="en-GB" sz="1600" smtClean="0">
                <a:solidFill>
                  <a:srgbClr val="480048"/>
                </a:solidFill>
                <a:latin typeface="Arial - 22"/>
              </a:rPr>
              <a:t> will not make sense on its own, but will describe the 1st noun in more detail</a:t>
            </a:r>
            <a:endParaRPr lang="en-GB" sz="1600">
              <a:solidFill>
                <a:srgbClr val="480048"/>
              </a:solidFill>
              <a:latin typeface="Arial - 22"/>
            </a:endParaRPr>
          </a:p>
        </p:txBody>
      </p:sp>
      <p:sp>
        <p:nvSpPr>
          <p:cNvPr id="8" name="TextBox 7"/>
          <p:cNvSpPr txBox="1"/>
          <p:nvPr/>
        </p:nvSpPr>
        <p:spPr>
          <a:xfrm rot="19140000">
            <a:off x="533400" y="2019300"/>
            <a:ext cx="1244600" cy="353943"/>
          </a:xfrm>
          <a:prstGeom prst="rect">
            <a:avLst/>
          </a:prstGeom>
          <a:noFill/>
        </p:spPr>
        <p:txBody>
          <a:bodyPr vert="horz" rtlCol="0">
            <a:spAutoFit/>
          </a:bodyPr>
          <a:lstStyle/>
          <a:p>
            <a:r>
              <a:rPr lang="en-GB" sz="1700" smtClean="0">
                <a:solidFill>
                  <a:srgbClr val="000000"/>
                </a:solidFill>
                <a:latin typeface="Arial - 23"/>
              </a:rPr>
              <a:t>Step 3</a:t>
            </a:r>
            <a:endParaRPr lang="en-GB" sz="1700">
              <a:solidFill>
                <a:srgbClr val="000000"/>
              </a:solidFill>
              <a:latin typeface="Arial - 23"/>
            </a:endParaRPr>
          </a:p>
        </p:txBody>
      </p:sp>
      <p:sp>
        <p:nvSpPr>
          <p:cNvPr id="9" name="Oval 8"/>
          <p:cNvSpPr/>
          <p:nvPr/>
        </p:nvSpPr>
        <p:spPr>
          <a:xfrm>
            <a:off x="4140200" y="6400800"/>
            <a:ext cx="1676400" cy="596900"/>
          </a:xfrm>
          <a:prstGeom prst="ellipse">
            <a:avLst/>
          </a:pr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267200" y="6502400"/>
            <a:ext cx="1701800" cy="369332"/>
          </a:xfrm>
          <a:prstGeom prst="rect">
            <a:avLst/>
          </a:prstGeom>
          <a:noFill/>
        </p:spPr>
        <p:txBody>
          <a:bodyPr vert="horz" rtlCol="0">
            <a:spAutoFit/>
          </a:bodyPr>
          <a:lstStyle/>
          <a:p>
            <a:r>
              <a:rPr lang="en-GB" smtClean="0">
                <a:solidFill>
                  <a:srgbClr val="0000FF"/>
                </a:solidFill>
                <a:latin typeface="Arial - 24"/>
              </a:rPr>
              <a:t>Your turn</a:t>
            </a:r>
            <a:endParaRPr lang="en-GB">
              <a:solidFill>
                <a:srgbClr val="0000FF"/>
              </a:solidFill>
              <a:latin typeface="Arial - 24"/>
            </a:endParaRPr>
          </a:p>
        </p:txBody>
      </p:sp>
    </p:spTree>
    <p:extLst>
      <p:ext uri="{BB962C8B-B14F-4D97-AF65-F5344CB8AC3E}">
        <p14:creationId xmlns:p14="http://schemas.microsoft.com/office/powerpoint/2010/main" val="3770500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04800" y="215900"/>
            <a:ext cx="2794000" cy="1220598"/>
            <a:chOff x="304800" y="215900"/>
            <a:chExt cx="2794000" cy="1220598"/>
          </a:xfrm>
        </p:grpSpPr>
        <p:sp>
          <p:nvSpPr>
            <p:cNvPr id="2" name="Freeform 1"/>
            <p:cNvSpPr/>
            <p:nvPr/>
          </p:nvSpPr>
          <p:spPr>
            <a:xfrm>
              <a:off x="304800" y="215900"/>
              <a:ext cx="2652904" cy="1220598"/>
            </a:xfrm>
            <a:custGeom>
              <a:avLst/>
              <a:gdLst/>
              <a:ahLst/>
              <a:cxnLst/>
              <a:rect l="0" t="0" r="0" b="0"/>
              <a:pathLst>
                <a:path w="2652904" h="1220598">
                  <a:moveTo>
                    <a:pt x="0" y="0"/>
                  </a:moveTo>
                  <a:lnTo>
                    <a:pt x="2652903" y="0"/>
                  </a:lnTo>
                  <a:lnTo>
                    <a:pt x="2652903" y="1220597"/>
                  </a:lnTo>
                  <a:lnTo>
                    <a:pt x="0" y="1220597"/>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30200" y="368300"/>
              <a:ext cx="2768600" cy="646331"/>
            </a:xfrm>
            <a:prstGeom prst="rect">
              <a:avLst/>
            </a:prstGeom>
            <a:noFill/>
          </p:spPr>
          <p:txBody>
            <a:bodyPr vert="horz" rtlCol="0">
              <a:spAutoFit/>
            </a:bodyPr>
            <a:lstStyle/>
            <a:p>
              <a:r>
                <a:rPr lang="en-GB" sz="1200" smtClean="0">
                  <a:solidFill>
                    <a:srgbClr val="000000"/>
                  </a:solidFill>
                  <a:latin typeface="Arial - 16"/>
                </a:rPr>
                <a:t>LO: To improve our  descriptive writing by varying  the types of sentences we  use</a:t>
              </a:r>
              <a:endParaRPr lang="en-GB" sz="1200">
                <a:solidFill>
                  <a:srgbClr val="000000"/>
                </a:solidFill>
                <a:latin typeface="Arial - 16"/>
              </a:endParaRPr>
            </a:p>
          </p:txBody>
        </p:sp>
      </p:grpSp>
      <p:sp>
        <p:nvSpPr>
          <p:cNvPr id="5" name="TextBox 4"/>
          <p:cNvSpPr txBox="1"/>
          <p:nvPr/>
        </p:nvSpPr>
        <p:spPr>
          <a:xfrm>
            <a:off x="1219200" y="5727700"/>
            <a:ext cx="7518400" cy="615553"/>
          </a:xfrm>
          <a:prstGeom prst="rect">
            <a:avLst/>
          </a:prstGeom>
          <a:noFill/>
        </p:spPr>
        <p:txBody>
          <a:bodyPr vert="horz" rtlCol="0">
            <a:spAutoFit/>
          </a:bodyPr>
          <a:lstStyle/>
          <a:p>
            <a:r>
              <a:rPr lang="en-GB" sz="1700" smtClean="0">
                <a:solidFill>
                  <a:srgbClr val="FF0000"/>
                </a:solidFill>
                <a:latin typeface="Arial - 23"/>
              </a:rPr>
              <a:t>E.G. </a:t>
            </a:r>
            <a:r>
              <a:rPr lang="en-GB" sz="1700" i="1" smtClean="0">
                <a:solidFill>
                  <a:srgbClr val="FF0000"/>
                </a:solidFill>
                <a:latin typeface="Arial - 23"/>
              </a:rPr>
              <a:t>From over the horizon, the rusty train, which was spitting out smoke, stopped at the crowded platform.</a:t>
            </a:r>
            <a:endParaRPr lang="en-GB" sz="1700" i="1">
              <a:solidFill>
                <a:srgbClr val="FF0000"/>
              </a:solidFill>
              <a:latin typeface="Arial - 23"/>
            </a:endParaRPr>
          </a:p>
        </p:txBody>
      </p:sp>
      <p:sp>
        <p:nvSpPr>
          <p:cNvPr id="6" name="TextBox 5"/>
          <p:cNvSpPr txBox="1"/>
          <p:nvPr/>
        </p:nvSpPr>
        <p:spPr>
          <a:xfrm>
            <a:off x="1778000" y="2628900"/>
            <a:ext cx="7645400" cy="1200329"/>
          </a:xfrm>
          <a:prstGeom prst="rect">
            <a:avLst/>
          </a:prstGeom>
          <a:noFill/>
        </p:spPr>
        <p:txBody>
          <a:bodyPr vert="horz" rtlCol="0">
            <a:spAutoFit/>
          </a:bodyPr>
          <a:lstStyle/>
          <a:p>
            <a:r>
              <a:rPr lang="en-GB" smtClean="0">
                <a:solidFill>
                  <a:srgbClr val="480048"/>
                </a:solidFill>
                <a:latin typeface="Arial - 24"/>
              </a:rPr>
              <a:t>The start of this sentence is boring. </a:t>
            </a:r>
          </a:p>
          <a:p>
            <a:endParaRPr lang="en-GB" smtClean="0">
              <a:solidFill>
                <a:srgbClr val="480048"/>
              </a:solidFill>
              <a:latin typeface="Arial - 24"/>
            </a:endParaRPr>
          </a:p>
          <a:p>
            <a:r>
              <a:rPr lang="en-GB" smtClean="0">
                <a:solidFill>
                  <a:srgbClr val="480048"/>
                </a:solidFill>
                <a:latin typeface="Arial - 24"/>
              </a:rPr>
              <a:t>Use an adverb (ly), two adjectives, a verb or a  preposition to start the sentence.</a:t>
            </a:r>
            <a:endParaRPr lang="en-GB">
              <a:solidFill>
                <a:srgbClr val="480048"/>
              </a:solidFill>
              <a:latin typeface="Arial - 24"/>
            </a:endParaRPr>
          </a:p>
        </p:txBody>
      </p:sp>
      <p:cxnSp>
        <p:nvCxnSpPr>
          <p:cNvPr id="7" name="Straight Connector 6"/>
          <p:cNvCxnSpPr/>
          <p:nvPr/>
        </p:nvCxnSpPr>
        <p:spPr>
          <a:xfrm flipH="1">
            <a:off x="3556000" y="4914900"/>
            <a:ext cx="190500" cy="7112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79800" y="4584700"/>
            <a:ext cx="1346200" cy="276999"/>
          </a:xfrm>
          <a:prstGeom prst="rect">
            <a:avLst/>
          </a:prstGeom>
          <a:noFill/>
        </p:spPr>
        <p:txBody>
          <a:bodyPr vert="horz" rtlCol="0">
            <a:spAutoFit/>
          </a:bodyPr>
          <a:lstStyle/>
          <a:p>
            <a:r>
              <a:rPr lang="en-GB" sz="1200" smtClean="0">
                <a:solidFill>
                  <a:srgbClr val="000000"/>
                </a:solidFill>
                <a:latin typeface="Arial - 16"/>
              </a:rPr>
              <a:t>Preposition</a:t>
            </a:r>
            <a:endParaRPr lang="en-GB" sz="1200">
              <a:solidFill>
                <a:srgbClr val="000000"/>
              </a:solidFill>
              <a:latin typeface="Arial - 16"/>
            </a:endParaRPr>
          </a:p>
        </p:txBody>
      </p:sp>
      <p:sp>
        <p:nvSpPr>
          <p:cNvPr id="9" name="Freeform 8"/>
          <p:cNvSpPr/>
          <p:nvPr/>
        </p:nvSpPr>
        <p:spPr>
          <a:xfrm rot="19180201">
            <a:off x="584200" y="2266950"/>
            <a:ext cx="977901" cy="419101"/>
          </a:xfrm>
          <a:custGeom>
            <a:avLst/>
            <a:gdLst/>
            <a:ahLst/>
            <a:cxnLst/>
            <a:rect l="0" t="0" r="0" b="0"/>
            <a:pathLst>
              <a:path w="977901" h="419101">
                <a:moveTo>
                  <a:pt x="0" y="0"/>
                </a:moveTo>
                <a:lnTo>
                  <a:pt x="977900" y="0"/>
                </a:lnTo>
                <a:lnTo>
                  <a:pt x="977900" y="419100"/>
                </a:lnTo>
                <a:lnTo>
                  <a:pt x="0" y="4191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rot="19140000">
            <a:off x="558800" y="2209800"/>
            <a:ext cx="1244600" cy="353943"/>
          </a:xfrm>
          <a:prstGeom prst="rect">
            <a:avLst/>
          </a:prstGeom>
          <a:noFill/>
        </p:spPr>
        <p:txBody>
          <a:bodyPr vert="horz" rtlCol="0">
            <a:spAutoFit/>
          </a:bodyPr>
          <a:lstStyle/>
          <a:p>
            <a:r>
              <a:rPr lang="en-GB" sz="1700" smtClean="0">
                <a:solidFill>
                  <a:srgbClr val="000000"/>
                </a:solidFill>
                <a:latin typeface="Arial - 23"/>
              </a:rPr>
              <a:t>Step 4</a:t>
            </a:r>
            <a:endParaRPr lang="en-GB" sz="1700">
              <a:solidFill>
                <a:srgbClr val="000000"/>
              </a:solidFill>
              <a:latin typeface="Arial - 23"/>
            </a:endParaRPr>
          </a:p>
        </p:txBody>
      </p:sp>
      <p:sp>
        <p:nvSpPr>
          <p:cNvPr id="11" name="Oval 10"/>
          <p:cNvSpPr/>
          <p:nvPr/>
        </p:nvSpPr>
        <p:spPr>
          <a:xfrm>
            <a:off x="4114800" y="6883400"/>
            <a:ext cx="1676400" cy="596900"/>
          </a:xfrm>
          <a:prstGeom prst="ellipse">
            <a:avLst/>
          </a:pr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241800" y="6985000"/>
            <a:ext cx="1701800" cy="369332"/>
          </a:xfrm>
          <a:prstGeom prst="rect">
            <a:avLst/>
          </a:prstGeom>
          <a:noFill/>
        </p:spPr>
        <p:txBody>
          <a:bodyPr vert="horz" rtlCol="0">
            <a:spAutoFit/>
          </a:bodyPr>
          <a:lstStyle/>
          <a:p>
            <a:r>
              <a:rPr lang="en-GB" smtClean="0">
                <a:solidFill>
                  <a:srgbClr val="0000FF"/>
                </a:solidFill>
                <a:latin typeface="Arial - 24"/>
              </a:rPr>
              <a:t>Your turn</a:t>
            </a:r>
            <a:endParaRPr lang="en-GB">
              <a:solidFill>
                <a:srgbClr val="0000FF"/>
              </a:solidFill>
              <a:latin typeface="Arial - 24"/>
            </a:endParaRPr>
          </a:p>
        </p:txBody>
      </p:sp>
    </p:spTree>
    <p:extLst>
      <p:ext uri="{BB962C8B-B14F-4D97-AF65-F5344CB8AC3E}">
        <p14:creationId xmlns:p14="http://schemas.microsoft.com/office/powerpoint/2010/main" val="2205106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65100" y="876300"/>
            <a:ext cx="9893301" cy="7594601"/>
          </a:xfrm>
          <a:custGeom>
            <a:avLst/>
            <a:gdLst/>
            <a:ahLst/>
            <a:cxnLst/>
            <a:rect l="0" t="0" r="0" b="0"/>
            <a:pathLst>
              <a:path w="9893301" h="7594601">
                <a:moveTo>
                  <a:pt x="0" y="0"/>
                </a:moveTo>
                <a:lnTo>
                  <a:pt x="9893300" y="0"/>
                </a:lnTo>
                <a:lnTo>
                  <a:pt x="9893300" y="7594600"/>
                </a:lnTo>
                <a:lnTo>
                  <a:pt x="0" y="75946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77800" y="876300"/>
            <a:ext cx="6045200" cy="369332"/>
          </a:xfrm>
          <a:prstGeom prst="rect">
            <a:avLst/>
          </a:prstGeom>
          <a:noFill/>
        </p:spPr>
        <p:txBody>
          <a:bodyPr vert="horz" rtlCol="0">
            <a:spAutoFit/>
          </a:bodyPr>
          <a:lstStyle/>
          <a:p>
            <a:r>
              <a:rPr lang="en-GB" smtClean="0">
                <a:solidFill>
                  <a:srgbClr val="480048"/>
                </a:solidFill>
                <a:latin typeface="Arial - 24"/>
              </a:rPr>
              <a:t>Step 1: a simple sentence noun and verb</a:t>
            </a:r>
            <a:endParaRPr lang="en-GB">
              <a:solidFill>
                <a:srgbClr val="480048"/>
              </a:solidFill>
              <a:latin typeface="Arial - 24"/>
            </a:endParaRPr>
          </a:p>
        </p:txBody>
      </p:sp>
      <p:sp>
        <p:nvSpPr>
          <p:cNvPr id="4" name="TextBox 3"/>
          <p:cNvSpPr txBox="1"/>
          <p:nvPr/>
        </p:nvSpPr>
        <p:spPr>
          <a:xfrm>
            <a:off x="266700" y="1397000"/>
            <a:ext cx="1066800" cy="369332"/>
          </a:xfrm>
          <a:prstGeom prst="rect">
            <a:avLst/>
          </a:prstGeom>
          <a:noFill/>
        </p:spPr>
        <p:txBody>
          <a:bodyPr vert="horz" rtlCol="0">
            <a:spAutoFit/>
          </a:bodyPr>
          <a:lstStyle/>
          <a:p>
            <a:r>
              <a:rPr lang="en-GB" smtClean="0">
                <a:solidFill>
                  <a:srgbClr val="0000FF"/>
                </a:solidFill>
                <a:latin typeface="Arial - 24"/>
              </a:rPr>
              <a:t>E.G.</a:t>
            </a:r>
            <a:endParaRPr lang="en-GB">
              <a:solidFill>
                <a:srgbClr val="0000FF"/>
              </a:solidFill>
              <a:latin typeface="Arial - 24"/>
            </a:endParaRPr>
          </a:p>
        </p:txBody>
      </p:sp>
      <p:sp>
        <p:nvSpPr>
          <p:cNvPr id="5" name="TextBox 4"/>
          <p:cNvSpPr txBox="1"/>
          <p:nvPr/>
        </p:nvSpPr>
        <p:spPr>
          <a:xfrm>
            <a:off x="190500" y="1981200"/>
            <a:ext cx="4165600" cy="369332"/>
          </a:xfrm>
          <a:prstGeom prst="rect">
            <a:avLst/>
          </a:prstGeom>
          <a:noFill/>
        </p:spPr>
        <p:txBody>
          <a:bodyPr vert="horz" rtlCol="0">
            <a:spAutoFit/>
          </a:bodyPr>
          <a:lstStyle/>
          <a:p>
            <a:r>
              <a:rPr lang="en-GB" smtClean="0">
                <a:solidFill>
                  <a:srgbClr val="480048"/>
                </a:solidFill>
                <a:latin typeface="Arial - 24"/>
              </a:rPr>
              <a:t>Step 2: add your adjectives</a:t>
            </a:r>
            <a:endParaRPr lang="en-GB">
              <a:solidFill>
                <a:srgbClr val="480048"/>
              </a:solidFill>
              <a:latin typeface="Arial - 24"/>
            </a:endParaRPr>
          </a:p>
        </p:txBody>
      </p:sp>
      <p:sp>
        <p:nvSpPr>
          <p:cNvPr id="6" name="TextBox 5"/>
          <p:cNvSpPr txBox="1"/>
          <p:nvPr/>
        </p:nvSpPr>
        <p:spPr>
          <a:xfrm>
            <a:off x="292100" y="2578100"/>
            <a:ext cx="1143000" cy="369332"/>
          </a:xfrm>
          <a:prstGeom prst="rect">
            <a:avLst/>
          </a:prstGeom>
          <a:noFill/>
        </p:spPr>
        <p:txBody>
          <a:bodyPr vert="horz" rtlCol="0">
            <a:spAutoFit/>
          </a:bodyPr>
          <a:lstStyle/>
          <a:p>
            <a:r>
              <a:rPr lang="en-GB" smtClean="0">
                <a:solidFill>
                  <a:srgbClr val="0000FF"/>
                </a:solidFill>
                <a:latin typeface="Arial - 24"/>
              </a:rPr>
              <a:t>E.G.</a:t>
            </a:r>
            <a:r>
              <a:rPr lang="en-GB" smtClean="0">
                <a:solidFill>
                  <a:srgbClr val="0000FF"/>
                </a:solidFill>
                <a:latin typeface="Comic Sans MS - 24"/>
              </a:rPr>
              <a:t> </a:t>
            </a:r>
            <a:endParaRPr lang="en-GB">
              <a:solidFill>
                <a:srgbClr val="0000FF"/>
              </a:solidFill>
              <a:latin typeface="Comic Sans MS - 24"/>
            </a:endParaRPr>
          </a:p>
        </p:txBody>
      </p:sp>
      <p:sp>
        <p:nvSpPr>
          <p:cNvPr id="7" name="TextBox 6"/>
          <p:cNvSpPr txBox="1"/>
          <p:nvPr/>
        </p:nvSpPr>
        <p:spPr>
          <a:xfrm>
            <a:off x="190500" y="3365500"/>
            <a:ext cx="9042400" cy="369332"/>
          </a:xfrm>
          <a:prstGeom prst="rect">
            <a:avLst/>
          </a:prstGeom>
          <a:noFill/>
        </p:spPr>
        <p:txBody>
          <a:bodyPr vert="horz" rtlCol="0">
            <a:spAutoFit/>
          </a:bodyPr>
          <a:lstStyle/>
          <a:p>
            <a:r>
              <a:rPr lang="en-GB" smtClean="0">
                <a:solidFill>
                  <a:srgbClr val="480048"/>
                </a:solidFill>
                <a:latin typeface="Arial - 24"/>
              </a:rPr>
              <a:t>Step 3: add an extra piece of info after the noun using commas</a:t>
            </a:r>
            <a:endParaRPr lang="en-GB">
              <a:solidFill>
                <a:srgbClr val="480048"/>
              </a:solidFill>
              <a:latin typeface="Arial - 24"/>
            </a:endParaRPr>
          </a:p>
        </p:txBody>
      </p:sp>
      <p:sp>
        <p:nvSpPr>
          <p:cNvPr id="8" name="TextBox 7"/>
          <p:cNvSpPr txBox="1"/>
          <p:nvPr/>
        </p:nvSpPr>
        <p:spPr>
          <a:xfrm>
            <a:off x="266700" y="3975100"/>
            <a:ext cx="1143000" cy="353943"/>
          </a:xfrm>
          <a:prstGeom prst="rect">
            <a:avLst/>
          </a:prstGeom>
          <a:noFill/>
        </p:spPr>
        <p:txBody>
          <a:bodyPr vert="horz" rtlCol="0">
            <a:spAutoFit/>
          </a:bodyPr>
          <a:lstStyle/>
          <a:p>
            <a:r>
              <a:rPr lang="en-GB" sz="1700" smtClean="0">
                <a:solidFill>
                  <a:srgbClr val="0000FF"/>
                </a:solidFill>
                <a:latin typeface="Arial - 23"/>
              </a:rPr>
              <a:t>E.G. </a:t>
            </a:r>
            <a:endParaRPr lang="en-GB" sz="1700">
              <a:solidFill>
                <a:srgbClr val="0000FF"/>
              </a:solidFill>
              <a:latin typeface="Arial - 23"/>
            </a:endParaRPr>
          </a:p>
        </p:txBody>
      </p:sp>
      <p:sp>
        <p:nvSpPr>
          <p:cNvPr id="9" name="TextBox 8"/>
          <p:cNvSpPr txBox="1"/>
          <p:nvPr/>
        </p:nvSpPr>
        <p:spPr>
          <a:xfrm>
            <a:off x="228600" y="4978400"/>
            <a:ext cx="10058400" cy="369332"/>
          </a:xfrm>
          <a:prstGeom prst="rect">
            <a:avLst/>
          </a:prstGeom>
          <a:noFill/>
        </p:spPr>
        <p:txBody>
          <a:bodyPr vert="horz" rtlCol="0">
            <a:spAutoFit/>
          </a:bodyPr>
          <a:lstStyle/>
          <a:p>
            <a:r>
              <a:rPr lang="en-GB" smtClean="0">
                <a:solidFill>
                  <a:srgbClr val="480048"/>
                </a:solidFill>
                <a:latin typeface="Arial - 24"/>
              </a:rPr>
              <a:t>Step 4: Change the start of the sentence (adverb, verb, adjectives or  prepositions).</a:t>
            </a:r>
            <a:endParaRPr lang="en-GB">
              <a:solidFill>
                <a:srgbClr val="480048"/>
              </a:solidFill>
              <a:latin typeface="Arial - 24"/>
            </a:endParaRPr>
          </a:p>
        </p:txBody>
      </p:sp>
      <p:sp>
        <p:nvSpPr>
          <p:cNvPr id="10" name="TextBox 9"/>
          <p:cNvSpPr txBox="1"/>
          <p:nvPr/>
        </p:nvSpPr>
        <p:spPr>
          <a:xfrm>
            <a:off x="1054100" y="1397000"/>
            <a:ext cx="4927600" cy="369332"/>
          </a:xfrm>
          <a:prstGeom prst="rect">
            <a:avLst/>
          </a:prstGeom>
          <a:noFill/>
        </p:spPr>
        <p:txBody>
          <a:bodyPr vert="horz" rtlCol="0">
            <a:spAutoFit/>
          </a:bodyPr>
          <a:lstStyle/>
          <a:p>
            <a:r>
              <a:rPr lang="en-GB" i="1" smtClean="0">
                <a:solidFill>
                  <a:srgbClr val="FF0000"/>
                </a:solidFill>
                <a:latin typeface="Arial - 24"/>
              </a:rPr>
              <a:t>The train stopped at the platform.</a:t>
            </a:r>
            <a:endParaRPr lang="en-GB" i="1">
              <a:solidFill>
                <a:srgbClr val="FF0000"/>
              </a:solidFill>
              <a:latin typeface="Arial - 24"/>
            </a:endParaRPr>
          </a:p>
        </p:txBody>
      </p:sp>
      <p:sp>
        <p:nvSpPr>
          <p:cNvPr id="11" name="TextBox 10"/>
          <p:cNvSpPr txBox="1"/>
          <p:nvPr/>
        </p:nvSpPr>
        <p:spPr>
          <a:xfrm>
            <a:off x="977900" y="2616200"/>
            <a:ext cx="6908800" cy="369332"/>
          </a:xfrm>
          <a:prstGeom prst="rect">
            <a:avLst/>
          </a:prstGeom>
          <a:noFill/>
        </p:spPr>
        <p:txBody>
          <a:bodyPr vert="horz" rtlCol="0">
            <a:spAutoFit/>
          </a:bodyPr>
          <a:lstStyle/>
          <a:p>
            <a:r>
              <a:rPr lang="en-GB" i="1" smtClean="0">
                <a:solidFill>
                  <a:srgbClr val="FF0000"/>
                </a:solidFill>
                <a:latin typeface="Arial - 24"/>
              </a:rPr>
              <a:t>The rusty train stopped at the crowded platform.</a:t>
            </a:r>
            <a:endParaRPr lang="en-GB" i="1">
              <a:solidFill>
                <a:srgbClr val="FF0000"/>
              </a:solidFill>
              <a:latin typeface="Arial - 24"/>
            </a:endParaRPr>
          </a:p>
        </p:txBody>
      </p:sp>
      <p:sp>
        <p:nvSpPr>
          <p:cNvPr id="12" name="TextBox 11"/>
          <p:cNvSpPr txBox="1"/>
          <p:nvPr/>
        </p:nvSpPr>
        <p:spPr>
          <a:xfrm>
            <a:off x="977900" y="4013200"/>
            <a:ext cx="7747000" cy="323165"/>
          </a:xfrm>
          <a:prstGeom prst="rect">
            <a:avLst/>
          </a:prstGeom>
          <a:noFill/>
        </p:spPr>
        <p:txBody>
          <a:bodyPr vert="horz" rtlCol="0">
            <a:spAutoFit/>
          </a:bodyPr>
          <a:lstStyle/>
          <a:p>
            <a:r>
              <a:rPr lang="en-GB" sz="1500" i="1" smtClean="0">
                <a:solidFill>
                  <a:srgbClr val="FF0000"/>
                </a:solidFill>
                <a:latin typeface="Arial - 21"/>
              </a:rPr>
              <a:t>The rusty train, </a:t>
            </a:r>
            <a:r>
              <a:rPr lang="en-GB" sz="1500" i="1" u="sng" smtClean="0">
                <a:solidFill>
                  <a:srgbClr val="FF0000"/>
                </a:solidFill>
                <a:latin typeface="Arial - 21"/>
              </a:rPr>
              <a:t>which was spitting out smoke</a:t>
            </a:r>
            <a:r>
              <a:rPr lang="en-GB" sz="1500" i="1" smtClean="0">
                <a:solidFill>
                  <a:srgbClr val="FF0000"/>
                </a:solidFill>
                <a:latin typeface="Arial - 21"/>
              </a:rPr>
              <a:t>, stopped at the crowded platform.</a:t>
            </a:r>
            <a:endParaRPr lang="en-GB" sz="1500" i="1">
              <a:solidFill>
                <a:srgbClr val="FF0000"/>
              </a:solidFill>
              <a:latin typeface="Arial - 21"/>
            </a:endParaRPr>
          </a:p>
        </p:txBody>
      </p:sp>
      <p:sp>
        <p:nvSpPr>
          <p:cNvPr id="13" name="TextBox 12"/>
          <p:cNvSpPr txBox="1"/>
          <p:nvPr/>
        </p:nvSpPr>
        <p:spPr>
          <a:xfrm>
            <a:off x="241300" y="5969000"/>
            <a:ext cx="8763000" cy="584775"/>
          </a:xfrm>
          <a:prstGeom prst="rect">
            <a:avLst/>
          </a:prstGeom>
          <a:noFill/>
        </p:spPr>
        <p:txBody>
          <a:bodyPr vert="horz" rtlCol="0">
            <a:spAutoFit/>
          </a:bodyPr>
          <a:lstStyle/>
          <a:p>
            <a:r>
              <a:rPr lang="en-GB" sz="1600" smtClean="0">
                <a:solidFill>
                  <a:srgbClr val="0000FF"/>
                </a:solidFill>
                <a:latin typeface="Arial - 21"/>
              </a:rPr>
              <a:t>E.G.</a:t>
            </a:r>
            <a:r>
              <a:rPr lang="en-GB" sz="1600" smtClean="0">
                <a:solidFill>
                  <a:srgbClr val="FF0000"/>
                </a:solidFill>
                <a:latin typeface="Arial - 21"/>
              </a:rPr>
              <a:t> </a:t>
            </a:r>
            <a:r>
              <a:rPr lang="en-GB" sz="1600" i="1" smtClean="0">
                <a:solidFill>
                  <a:srgbClr val="FF0000"/>
                </a:solidFill>
                <a:latin typeface="Arial - 21"/>
              </a:rPr>
              <a:t>From over the horizon, the rusty train, which was spitting out smoke, stopped at the crowded platform.</a:t>
            </a:r>
            <a:endParaRPr lang="en-GB" sz="1600" i="1">
              <a:solidFill>
                <a:srgbClr val="FF0000"/>
              </a:solidFill>
              <a:latin typeface="Arial - 21"/>
            </a:endParaRPr>
          </a:p>
        </p:txBody>
      </p:sp>
      <p:sp>
        <p:nvSpPr>
          <p:cNvPr id="14" name="TextBox 13"/>
          <p:cNvSpPr txBox="1"/>
          <p:nvPr/>
        </p:nvSpPr>
        <p:spPr>
          <a:xfrm>
            <a:off x="190500" y="6908800"/>
            <a:ext cx="8763000" cy="584775"/>
          </a:xfrm>
          <a:prstGeom prst="rect">
            <a:avLst/>
          </a:prstGeom>
          <a:noFill/>
        </p:spPr>
        <p:txBody>
          <a:bodyPr vert="horz" rtlCol="0">
            <a:spAutoFit/>
          </a:bodyPr>
          <a:lstStyle/>
          <a:p>
            <a:r>
              <a:rPr lang="en-GB" sz="1600" smtClean="0">
                <a:solidFill>
                  <a:srgbClr val="480048"/>
                </a:solidFill>
                <a:latin typeface="Arial - 22"/>
              </a:rPr>
              <a:t>Challenge: Can you come up with 1 or 2 single word sentences to  describe the mood of the sentence?</a:t>
            </a:r>
            <a:endParaRPr lang="en-GB" sz="1600">
              <a:solidFill>
                <a:srgbClr val="480048"/>
              </a:solidFill>
              <a:latin typeface="Arial - 22"/>
            </a:endParaRPr>
          </a:p>
        </p:txBody>
      </p:sp>
      <p:sp>
        <p:nvSpPr>
          <p:cNvPr id="15" name="TextBox 14"/>
          <p:cNvSpPr txBox="1"/>
          <p:nvPr/>
        </p:nvSpPr>
        <p:spPr>
          <a:xfrm>
            <a:off x="203200" y="7683500"/>
            <a:ext cx="9652000" cy="553998"/>
          </a:xfrm>
          <a:prstGeom prst="rect">
            <a:avLst/>
          </a:prstGeom>
          <a:noFill/>
        </p:spPr>
        <p:txBody>
          <a:bodyPr vert="horz" rtlCol="0">
            <a:spAutoFit/>
          </a:bodyPr>
          <a:lstStyle/>
          <a:p>
            <a:r>
              <a:rPr lang="en-GB" sz="1500" smtClean="0">
                <a:solidFill>
                  <a:srgbClr val="0000FF"/>
                </a:solidFill>
                <a:latin typeface="Arial - 20"/>
              </a:rPr>
              <a:t>E.G.</a:t>
            </a:r>
            <a:r>
              <a:rPr lang="en-GB" sz="1500" smtClean="0">
                <a:solidFill>
                  <a:srgbClr val="FF0000"/>
                </a:solidFill>
                <a:latin typeface="Arial - 20"/>
              </a:rPr>
              <a:t> </a:t>
            </a:r>
            <a:r>
              <a:rPr lang="en-GB" sz="1500" i="1" smtClean="0">
                <a:solidFill>
                  <a:srgbClr val="FF0000"/>
                </a:solidFill>
                <a:latin typeface="Arial - 20"/>
              </a:rPr>
              <a:t>From over the horizon, the rusty train, which was spitting out smoke, stopped at the crowded platform. Tired. Run-down.</a:t>
            </a:r>
            <a:endParaRPr lang="en-GB" sz="1500" i="1">
              <a:solidFill>
                <a:srgbClr val="FF0000"/>
              </a:solidFill>
              <a:latin typeface="Arial - 20"/>
            </a:endParaRPr>
          </a:p>
        </p:txBody>
      </p:sp>
      <p:sp>
        <p:nvSpPr>
          <p:cNvPr id="16" name="TextBox 15"/>
          <p:cNvSpPr txBox="1"/>
          <p:nvPr/>
        </p:nvSpPr>
        <p:spPr>
          <a:xfrm>
            <a:off x="635000" y="127000"/>
            <a:ext cx="9220200" cy="338554"/>
          </a:xfrm>
          <a:prstGeom prst="rect">
            <a:avLst/>
          </a:prstGeom>
          <a:noFill/>
        </p:spPr>
        <p:txBody>
          <a:bodyPr vert="horz" rtlCol="0">
            <a:spAutoFit/>
          </a:bodyPr>
          <a:lstStyle/>
          <a:p>
            <a:r>
              <a:rPr lang="en-GB" sz="1600" smtClean="0">
                <a:solidFill>
                  <a:srgbClr val="0000FF"/>
                </a:solidFill>
                <a:latin typeface="Arial - 22"/>
              </a:rPr>
              <a:t>Follow the steps we have just followed together to make your own  descriptive sentence</a:t>
            </a:r>
            <a:endParaRPr lang="en-GB" sz="1600">
              <a:solidFill>
                <a:srgbClr val="0000FF"/>
              </a:solidFill>
              <a:latin typeface="Arial - 22"/>
            </a:endParaRPr>
          </a:p>
        </p:txBody>
      </p:sp>
    </p:spTree>
    <p:extLst>
      <p:ext uri="{BB962C8B-B14F-4D97-AF65-F5344CB8AC3E}">
        <p14:creationId xmlns:p14="http://schemas.microsoft.com/office/powerpoint/2010/main" val="1781282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266700" y="4445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04800" y="4953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4" name="TextBox 3"/>
          <p:cNvSpPr txBox="1"/>
          <p:nvPr/>
        </p:nvSpPr>
        <p:spPr>
          <a:xfrm>
            <a:off x="952500" y="2247900"/>
            <a:ext cx="9296400" cy="2031325"/>
          </a:xfrm>
          <a:prstGeom prst="rect">
            <a:avLst/>
          </a:prstGeom>
          <a:noFill/>
        </p:spPr>
        <p:txBody>
          <a:bodyPr vert="horz" rtlCol="0">
            <a:spAutoFit/>
          </a:bodyPr>
          <a:lstStyle/>
          <a:p>
            <a:r>
              <a:rPr lang="en-GB" smtClean="0">
                <a:solidFill>
                  <a:srgbClr val="800080"/>
                </a:solidFill>
                <a:latin typeface="Arial - 24"/>
              </a:rPr>
              <a:t>How many descriptive techniques can you remember?</a:t>
            </a:r>
          </a:p>
          <a:p>
            <a:endParaRPr lang="en-GB" smtClean="0">
              <a:solidFill>
                <a:srgbClr val="800080"/>
              </a:solidFill>
              <a:latin typeface="Arial - 24"/>
            </a:endParaRPr>
          </a:p>
          <a:p>
            <a:endParaRPr lang="en-GB" smtClean="0">
              <a:solidFill>
                <a:srgbClr val="800080"/>
              </a:solidFill>
              <a:latin typeface="Arial - 24"/>
            </a:endParaRPr>
          </a:p>
          <a:p>
            <a:r>
              <a:rPr lang="en-GB" smtClean="0">
                <a:solidFill>
                  <a:srgbClr val="800080"/>
                </a:solidFill>
                <a:latin typeface="Arial - 24"/>
              </a:rPr>
              <a:t>In the back of your books, write down as many as you can in 1  minute.</a:t>
            </a:r>
          </a:p>
          <a:p>
            <a:endParaRPr lang="en-GB" smtClean="0">
              <a:solidFill>
                <a:srgbClr val="800080"/>
              </a:solidFill>
              <a:latin typeface="Arial - 24"/>
            </a:endParaRPr>
          </a:p>
          <a:p>
            <a:endParaRPr lang="en-GB" smtClean="0">
              <a:solidFill>
                <a:srgbClr val="800080"/>
              </a:solidFill>
              <a:latin typeface="Arial - 24"/>
            </a:endParaRPr>
          </a:p>
          <a:p>
            <a:r>
              <a:rPr lang="en-GB" smtClean="0">
                <a:solidFill>
                  <a:srgbClr val="800080"/>
                </a:solidFill>
                <a:latin typeface="Arial - 24"/>
              </a:rPr>
              <a:t>Hint: Think about poetic devices.</a:t>
            </a:r>
            <a:endParaRPr lang="en-GB">
              <a:solidFill>
                <a:srgbClr val="800080"/>
              </a:solidFill>
              <a:latin typeface="Arial - 24"/>
            </a:endParaRPr>
          </a:p>
        </p:txBody>
      </p:sp>
    </p:spTree>
    <p:extLst>
      <p:ext uri="{BB962C8B-B14F-4D97-AF65-F5344CB8AC3E}">
        <p14:creationId xmlns:p14="http://schemas.microsoft.com/office/powerpoint/2010/main" val="2923118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260350" y="127000"/>
            <a:ext cx="2787650" cy="1003301"/>
            <a:chOff x="260350" y="127000"/>
            <a:chExt cx="2787650" cy="1003301"/>
          </a:xfrm>
        </p:grpSpPr>
        <p:sp>
          <p:nvSpPr>
            <p:cNvPr id="2" name="Freeform 1"/>
            <p:cNvSpPr/>
            <p:nvPr/>
          </p:nvSpPr>
          <p:spPr>
            <a:xfrm>
              <a:off x="260350" y="12700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04800" y="2159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grpSp>
      <p:sp>
        <p:nvSpPr>
          <p:cNvPr id="5" name="TextBox 4"/>
          <p:cNvSpPr txBox="1"/>
          <p:nvPr/>
        </p:nvSpPr>
        <p:spPr>
          <a:xfrm>
            <a:off x="520700" y="2082800"/>
            <a:ext cx="9702800" cy="1477328"/>
          </a:xfrm>
          <a:prstGeom prst="rect">
            <a:avLst/>
          </a:prstGeom>
          <a:noFill/>
        </p:spPr>
        <p:txBody>
          <a:bodyPr vert="horz" rtlCol="0">
            <a:spAutoFit/>
          </a:bodyPr>
          <a:lstStyle/>
          <a:p>
            <a:r>
              <a:rPr lang="en-GB" sz="1500" smtClean="0">
                <a:solidFill>
                  <a:srgbClr val="000000"/>
                </a:solidFill>
                <a:latin typeface="Arial - 21"/>
              </a:rPr>
              <a:t>Using the grid we have created, write a paragraph describing the scene.</a:t>
            </a:r>
          </a:p>
          <a:p>
            <a:endParaRPr lang="en-GB" sz="1500" smtClean="0">
              <a:solidFill>
                <a:srgbClr val="000000"/>
              </a:solidFill>
              <a:latin typeface="Arial - 21"/>
            </a:endParaRPr>
          </a:p>
          <a:p>
            <a:r>
              <a:rPr lang="en-GB" sz="1500" smtClean="0">
                <a:solidFill>
                  <a:srgbClr val="000000"/>
                </a:solidFill>
                <a:latin typeface="Arial - 21"/>
              </a:rPr>
              <a:t>Make sure you remember:</a:t>
            </a:r>
          </a:p>
          <a:p>
            <a:endParaRPr lang="en-GB" sz="1500" smtClean="0">
              <a:solidFill>
                <a:srgbClr val="000000"/>
              </a:solidFill>
              <a:latin typeface="Arial - 21"/>
            </a:endParaRPr>
          </a:p>
          <a:p>
            <a:r>
              <a:rPr lang="en-GB" sz="1500" smtClean="0">
                <a:solidFill>
                  <a:srgbClr val="000000"/>
                </a:solidFill>
                <a:latin typeface="Arial - 21"/>
              </a:rPr>
              <a:t>To write in 3rd person - you aren't there</a:t>
            </a:r>
          </a:p>
          <a:p>
            <a:r>
              <a:rPr lang="en-GB" sz="1500" smtClean="0">
                <a:solidFill>
                  <a:srgbClr val="000000"/>
                </a:solidFill>
                <a:latin typeface="Arial - 21"/>
              </a:rPr>
              <a:t>To use more than 2 senses to describe the seen (not just what can be seen)</a:t>
            </a:r>
            <a:endParaRPr lang="en-GB" sz="1500">
              <a:solidFill>
                <a:srgbClr val="000000"/>
              </a:solidFill>
              <a:latin typeface="Arial - 21"/>
            </a:endParaRPr>
          </a:p>
        </p:txBody>
      </p:sp>
      <p:sp>
        <p:nvSpPr>
          <p:cNvPr id="6" name="TextBox 5"/>
          <p:cNvSpPr txBox="1"/>
          <p:nvPr/>
        </p:nvSpPr>
        <p:spPr>
          <a:xfrm>
            <a:off x="711200" y="5753100"/>
            <a:ext cx="8356600" cy="338554"/>
          </a:xfrm>
          <a:prstGeom prst="rect">
            <a:avLst/>
          </a:prstGeom>
          <a:noFill/>
        </p:spPr>
        <p:txBody>
          <a:bodyPr vert="horz" rtlCol="0">
            <a:spAutoFit/>
          </a:bodyPr>
          <a:lstStyle/>
          <a:p>
            <a:r>
              <a:rPr lang="en-GB" sz="1600" smtClean="0">
                <a:solidFill>
                  <a:srgbClr val="FF0000"/>
                </a:solidFill>
                <a:latin typeface="Arial - 21"/>
              </a:rPr>
              <a:t>Challenge - try not to use any boring adjectives, adverbs or verbs</a:t>
            </a:r>
            <a:endParaRPr lang="en-GB" sz="1600">
              <a:solidFill>
                <a:srgbClr val="FF0000"/>
              </a:solidFill>
              <a:latin typeface="Arial - 21"/>
            </a:endParaRPr>
          </a:p>
        </p:txBody>
      </p:sp>
    </p:spTree>
    <p:extLst>
      <p:ext uri="{BB962C8B-B14F-4D97-AF65-F5344CB8AC3E}">
        <p14:creationId xmlns:p14="http://schemas.microsoft.com/office/powerpoint/2010/main" val="3682824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714500" y="15875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54000" y="5080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2100" y="5588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5" name="TextBox 4"/>
          <p:cNvSpPr txBox="1"/>
          <p:nvPr/>
        </p:nvSpPr>
        <p:spPr>
          <a:xfrm>
            <a:off x="1790700" y="1663700"/>
            <a:ext cx="6451600" cy="1246495"/>
          </a:xfrm>
          <a:prstGeom prst="rect">
            <a:avLst/>
          </a:prstGeom>
          <a:noFill/>
        </p:spPr>
        <p:txBody>
          <a:bodyPr vert="horz" rtlCol="0">
            <a:spAutoFit/>
          </a:bodyPr>
          <a:lstStyle/>
          <a:p>
            <a:r>
              <a:rPr lang="en-GB" sz="1500" smtClean="0">
                <a:solidFill>
                  <a:srgbClr val="FF0000"/>
                </a:solidFill>
                <a:latin typeface="Arial - 20"/>
              </a:rPr>
              <a:t>Alliteration</a:t>
            </a:r>
          </a:p>
          <a:p>
            <a:endParaRPr lang="en-GB" sz="1500" smtClean="0">
              <a:solidFill>
                <a:srgbClr val="FF0000"/>
              </a:solidFill>
              <a:latin typeface="Arial - 20"/>
            </a:endParaRPr>
          </a:p>
          <a:p>
            <a:r>
              <a:rPr lang="en-GB" sz="1500" smtClean="0">
                <a:solidFill>
                  <a:srgbClr val="FF0000"/>
                </a:solidFill>
                <a:latin typeface="Arial - 20"/>
              </a:rPr>
              <a:t>A few words in a sentence begin with the same letter</a:t>
            </a:r>
          </a:p>
          <a:p>
            <a:endParaRPr lang="en-GB" sz="1500" smtClean="0">
              <a:solidFill>
                <a:srgbClr val="FF0000"/>
              </a:solidFill>
              <a:latin typeface="Arial - 20"/>
            </a:endParaRPr>
          </a:p>
          <a:p>
            <a:r>
              <a:rPr lang="en-GB" sz="1500" smtClean="0">
                <a:solidFill>
                  <a:srgbClr val="FF0000"/>
                </a:solidFill>
                <a:latin typeface="Arial - 20"/>
              </a:rPr>
              <a:t>E.G. </a:t>
            </a:r>
            <a:r>
              <a:rPr lang="en-GB" sz="1500" i="1" smtClean="0">
                <a:solidFill>
                  <a:srgbClr val="FF0000"/>
                </a:solidFill>
                <a:latin typeface="Arial - 20"/>
              </a:rPr>
              <a:t>The tired old man </a:t>
            </a:r>
            <a:r>
              <a:rPr lang="en-GB" sz="1500" i="1" u="sng" smtClean="0">
                <a:solidFill>
                  <a:srgbClr val="FF0000"/>
                </a:solidFill>
                <a:latin typeface="Arial - 20"/>
              </a:rPr>
              <a:t>l</a:t>
            </a:r>
            <a:r>
              <a:rPr lang="en-GB" sz="1500" i="1" smtClean="0">
                <a:solidFill>
                  <a:srgbClr val="FF0000"/>
                </a:solidFill>
                <a:latin typeface="Arial - 20"/>
              </a:rPr>
              <a:t>azily </a:t>
            </a:r>
            <a:r>
              <a:rPr lang="en-GB" sz="1500" i="1" u="sng" smtClean="0">
                <a:solidFill>
                  <a:srgbClr val="FF0000"/>
                </a:solidFill>
                <a:latin typeface="Arial - 20"/>
              </a:rPr>
              <a:t>l</a:t>
            </a:r>
            <a:r>
              <a:rPr lang="en-GB" sz="1500" i="1" smtClean="0">
                <a:solidFill>
                  <a:srgbClr val="FF0000"/>
                </a:solidFill>
                <a:latin typeface="Arial - 20"/>
              </a:rPr>
              <a:t>eaned on the </a:t>
            </a:r>
            <a:r>
              <a:rPr lang="en-GB" sz="1500" i="1" u="sng" smtClean="0">
                <a:solidFill>
                  <a:srgbClr val="FF0000"/>
                </a:solidFill>
                <a:latin typeface="Arial - 20"/>
              </a:rPr>
              <a:t>l</a:t>
            </a:r>
            <a:r>
              <a:rPr lang="en-GB" sz="1500" i="1" smtClean="0">
                <a:solidFill>
                  <a:srgbClr val="FF0000"/>
                </a:solidFill>
                <a:latin typeface="Arial - 20"/>
              </a:rPr>
              <a:t>amp post</a:t>
            </a:r>
            <a:endParaRPr lang="en-GB" sz="1500" i="1">
              <a:solidFill>
                <a:srgbClr val="FF0000"/>
              </a:solidFill>
              <a:latin typeface="Arial - 20"/>
            </a:endParaRPr>
          </a:p>
        </p:txBody>
      </p:sp>
      <p:sp>
        <p:nvSpPr>
          <p:cNvPr id="6" name="TextBox 5"/>
          <p:cNvSpPr txBox="1"/>
          <p:nvPr/>
        </p:nvSpPr>
        <p:spPr>
          <a:xfrm>
            <a:off x="939800" y="3733800"/>
            <a:ext cx="7543800" cy="338554"/>
          </a:xfrm>
          <a:prstGeom prst="rect">
            <a:avLst/>
          </a:prstGeom>
          <a:noFill/>
        </p:spPr>
        <p:txBody>
          <a:bodyPr vert="horz" rtlCol="0">
            <a:spAutoFit/>
          </a:bodyPr>
          <a:lstStyle/>
          <a:p>
            <a:r>
              <a:rPr lang="en-GB" sz="1600" smtClean="0">
                <a:solidFill>
                  <a:srgbClr val="0000FF"/>
                </a:solidFill>
                <a:latin typeface="Arial - 22"/>
              </a:rPr>
              <a:t>Using the image below, create your own alliterative sentence</a:t>
            </a:r>
            <a:endParaRPr lang="en-GB" sz="1600">
              <a:solidFill>
                <a:srgbClr val="0000FF"/>
              </a:solidFill>
              <a:latin typeface="Arial - 22"/>
            </a:endParaRPr>
          </a:p>
        </p:txBody>
      </p:sp>
    </p:spTree>
    <p:extLst>
      <p:ext uri="{BB962C8B-B14F-4D97-AF65-F5344CB8AC3E}">
        <p14:creationId xmlns:p14="http://schemas.microsoft.com/office/powerpoint/2010/main" val="3635426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7315200" y="4940300"/>
            <a:ext cx="2425701" cy="787401"/>
          </a:xfrm>
          <a:custGeom>
            <a:avLst/>
            <a:gdLst/>
            <a:ahLst/>
            <a:cxnLst/>
            <a:rect l="0" t="0" r="0" b="0"/>
            <a:pathLst>
              <a:path w="2425701" h="787401">
                <a:moveTo>
                  <a:pt x="0" y="0"/>
                </a:moveTo>
                <a:lnTo>
                  <a:pt x="2425700" y="0"/>
                </a:lnTo>
                <a:lnTo>
                  <a:pt x="2425700" y="787400"/>
                </a:lnTo>
                <a:lnTo>
                  <a:pt x="0" y="7874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330200" y="4889500"/>
            <a:ext cx="1562101" cy="1346201"/>
          </a:xfrm>
          <a:custGeom>
            <a:avLst/>
            <a:gdLst/>
            <a:ahLst/>
            <a:cxnLst/>
            <a:rect l="0" t="0" r="0" b="0"/>
            <a:pathLst>
              <a:path w="1562101" h="1346201">
                <a:moveTo>
                  <a:pt x="0" y="0"/>
                </a:moveTo>
                <a:lnTo>
                  <a:pt x="1562100" y="0"/>
                </a:lnTo>
                <a:lnTo>
                  <a:pt x="1562100" y="1346200"/>
                </a:lnTo>
                <a:lnTo>
                  <a:pt x="0" y="13462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54000" y="5080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92100" y="5588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6" name="Freeform 5"/>
          <p:cNvSpPr/>
          <p:nvPr/>
        </p:nvSpPr>
        <p:spPr>
          <a:xfrm>
            <a:off x="1676400" y="14732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52600" y="1549400"/>
            <a:ext cx="6604000" cy="1015663"/>
          </a:xfrm>
          <a:prstGeom prst="rect">
            <a:avLst/>
          </a:prstGeom>
          <a:noFill/>
        </p:spPr>
        <p:txBody>
          <a:bodyPr vert="horz" rtlCol="0">
            <a:spAutoFit/>
          </a:bodyPr>
          <a:lstStyle/>
          <a:p>
            <a:r>
              <a:rPr lang="en-GB" sz="1500" smtClean="0">
                <a:solidFill>
                  <a:srgbClr val="FF0000"/>
                </a:solidFill>
                <a:latin typeface="Arial - 20"/>
              </a:rPr>
              <a:t>Repetition - use the same word more than once in a  sentence/paragraph</a:t>
            </a:r>
          </a:p>
          <a:p>
            <a:endParaRPr lang="en-GB" sz="1500" smtClean="0">
              <a:solidFill>
                <a:srgbClr val="FF0000"/>
              </a:solidFill>
              <a:latin typeface="Arial - 20"/>
            </a:endParaRPr>
          </a:p>
          <a:p>
            <a:r>
              <a:rPr lang="en-GB" sz="1500" smtClean="0">
                <a:solidFill>
                  <a:srgbClr val="FF0000"/>
                </a:solidFill>
                <a:latin typeface="Arial - 20"/>
              </a:rPr>
              <a:t>E.G. </a:t>
            </a:r>
            <a:r>
              <a:rPr lang="en-GB" sz="1500" i="1" smtClean="0">
                <a:solidFill>
                  <a:srgbClr val="FF0000"/>
                </a:solidFill>
                <a:latin typeface="Arial - 20"/>
              </a:rPr>
              <a:t>The woman looked tired, the passengers looked tired, even the train looked tired.</a:t>
            </a:r>
            <a:endParaRPr lang="en-GB" sz="1500" i="1">
              <a:solidFill>
                <a:srgbClr val="FF0000"/>
              </a:solidFill>
              <a:latin typeface="Arial - 20"/>
            </a:endParaRPr>
          </a:p>
        </p:txBody>
      </p:sp>
      <p:sp>
        <p:nvSpPr>
          <p:cNvPr id="8" name="TextBox 7"/>
          <p:cNvSpPr txBox="1"/>
          <p:nvPr/>
        </p:nvSpPr>
        <p:spPr>
          <a:xfrm>
            <a:off x="952500" y="3670300"/>
            <a:ext cx="8432800" cy="338554"/>
          </a:xfrm>
          <a:prstGeom prst="rect">
            <a:avLst/>
          </a:prstGeom>
          <a:noFill/>
        </p:spPr>
        <p:txBody>
          <a:bodyPr vert="horz" rtlCol="0">
            <a:spAutoFit/>
          </a:bodyPr>
          <a:lstStyle/>
          <a:p>
            <a:r>
              <a:rPr lang="en-GB" sz="1600" smtClean="0">
                <a:solidFill>
                  <a:srgbClr val="0000FF"/>
                </a:solidFill>
                <a:latin typeface="Arial - 22"/>
              </a:rPr>
              <a:t>Using the image below, create your own sentence using repetition.</a:t>
            </a:r>
            <a:endParaRPr lang="en-GB" sz="1600">
              <a:solidFill>
                <a:srgbClr val="0000FF"/>
              </a:solidFill>
              <a:latin typeface="Arial - 22"/>
            </a:endParaRPr>
          </a:p>
        </p:txBody>
      </p:sp>
      <p:sp>
        <p:nvSpPr>
          <p:cNvPr id="9" name="TextBox 8"/>
          <p:cNvSpPr txBox="1"/>
          <p:nvPr/>
        </p:nvSpPr>
        <p:spPr>
          <a:xfrm>
            <a:off x="381000" y="4940300"/>
            <a:ext cx="1524000" cy="1015663"/>
          </a:xfrm>
          <a:prstGeom prst="rect">
            <a:avLst/>
          </a:prstGeom>
          <a:noFill/>
        </p:spPr>
        <p:txBody>
          <a:bodyPr vert="horz" rtlCol="0">
            <a:spAutoFit/>
          </a:bodyPr>
          <a:lstStyle/>
          <a:p>
            <a:r>
              <a:rPr lang="en-GB" sz="1200" smtClean="0">
                <a:solidFill>
                  <a:srgbClr val="000000"/>
                </a:solidFill>
                <a:latin typeface="Arial - 16"/>
              </a:rPr>
              <a:t>Hint: you might  want to repeat  sounds that can  be heard E.G.  footsteps </a:t>
            </a:r>
            <a:endParaRPr lang="en-GB" sz="1200">
              <a:solidFill>
                <a:srgbClr val="000000"/>
              </a:solidFill>
              <a:latin typeface="Arial - 16"/>
            </a:endParaRPr>
          </a:p>
        </p:txBody>
      </p:sp>
      <p:sp>
        <p:nvSpPr>
          <p:cNvPr id="10" name="TextBox 9"/>
          <p:cNvSpPr txBox="1"/>
          <p:nvPr/>
        </p:nvSpPr>
        <p:spPr>
          <a:xfrm>
            <a:off x="7353300" y="4965700"/>
            <a:ext cx="2438400" cy="646331"/>
          </a:xfrm>
          <a:prstGeom prst="rect">
            <a:avLst/>
          </a:prstGeom>
          <a:noFill/>
        </p:spPr>
        <p:txBody>
          <a:bodyPr vert="horz" rtlCol="0">
            <a:spAutoFit/>
          </a:bodyPr>
          <a:lstStyle/>
          <a:p>
            <a:r>
              <a:rPr lang="en-GB" sz="1200" smtClean="0">
                <a:solidFill>
                  <a:srgbClr val="000000"/>
                </a:solidFill>
                <a:latin typeface="Arial - 16"/>
              </a:rPr>
              <a:t>Hint: You could also  repeat words that sum up  the scene E.G. busy</a:t>
            </a:r>
            <a:endParaRPr lang="en-GB" sz="1200">
              <a:solidFill>
                <a:srgbClr val="000000"/>
              </a:solidFill>
              <a:latin typeface="Arial - 16"/>
            </a:endParaRPr>
          </a:p>
        </p:txBody>
      </p:sp>
    </p:spTree>
    <p:extLst>
      <p:ext uri="{BB962C8B-B14F-4D97-AF65-F5344CB8AC3E}">
        <p14:creationId xmlns:p14="http://schemas.microsoft.com/office/powerpoint/2010/main" val="3549091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65100" y="5080000"/>
            <a:ext cx="2336801" cy="787401"/>
          </a:xfrm>
          <a:custGeom>
            <a:avLst/>
            <a:gdLst/>
            <a:ahLst/>
            <a:cxnLst/>
            <a:rect l="0" t="0" r="0" b="0"/>
            <a:pathLst>
              <a:path w="2336801" h="787401">
                <a:moveTo>
                  <a:pt x="0" y="0"/>
                </a:moveTo>
                <a:lnTo>
                  <a:pt x="2336800" y="0"/>
                </a:lnTo>
                <a:lnTo>
                  <a:pt x="2336800" y="787400"/>
                </a:lnTo>
                <a:lnTo>
                  <a:pt x="0" y="7874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254000" y="5080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92100" y="5588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5" name="Freeform 4"/>
          <p:cNvSpPr/>
          <p:nvPr/>
        </p:nvSpPr>
        <p:spPr>
          <a:xfrm>
            <a:off x="1498600" y="15621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574800" y="1638300"/>
            <a:ext cx="5537200" cy="784830"/>
          </a:xfrm>
          <a:prstGeom prst="rect">
            <a:avLst/>
          </a:prstGeom>
          <a:noFill/>
        </p:spPr>
        <p:txBody>
          <a:bodyPr vert="horz" rtlCol="0">
            <a:spAutoFit/>
          </a:bodyPr>
          <a:lstStyle/>
          <a:p>
            <a:r>
              <a:rPr lang="en-GB" sz="1500" smtClean="0">
                <a:solidFill>
                  <a:srgbClr val="FF0000"/>
                </a:solidFill>
                <a:latin typeface="Arial - 20"/>
              </a:rPr>
              <a:t>Personification - giving human characteristics to  objects</a:t>
            </a:r>
          </a:p>
          <a:p>
            <a:endParaRPr lang="en-GB" sz="1500" smtClean="0">
              <a:solidFill>
                <a:srgbClr val="FF0000"/>
              </a:solidFill>
              <a:latin typeface="Arial - 20"/>
            </a:endParaRPr>
          </a:p>
          <a:p>
            <a:r>
              <a:rPr lang="en-GB" sz="1500" smtClean="0">
                <a:solidFill>
                  <a:srgbClr val="FF0000"/>
                </a:solidFill>
                <a:latin typeface="Arial - 20"/>
              </a:rPr>
              <a:t>E.G. </a:t>
            </a:r>
            <a:r>
              <a:rPr lang="en-GB" sz="1500" i="1" smtClean="0">
                <a:solidFill>
                  <a:srgbClr val="FF0000"/>
                </a:solidFill>
                <a:latin typeface="Arial - 20"/>
              </a:rPr>
              <a:t>The lonely signal light urged the train into the station.</a:t>
            </a:r>
            <a:endParaRPr lang="en-GB" sz="1500" i="1">
              <a:solidFill>
                <a:srgbClr val="FF0000"/>
              </a:solidFill>
              <a:latin typeface="Arial - 20"/>
            </a:endParaRPr>
          </a:p>
        </p:txBody>
      </p:sp>
      <p:sp>
        <p:nvSpPr>
          <p:cNvPr id="7" name="TextBox 6"/>
          <p:cNvSpPr txBox="1"/>
          <p:nvPr/>
        </p:nvSpPr>
        <p:spPr>
          <a:xfrm>
            <a:off x="736600" y="3670300"/>
            <a:ext cx="9093200" cy="338554"/>
          </a:xfrm>
          <a:prstGeom prst="rect">
            <a:avLst/>
          </a:prstGeom>
          <a:noFill/>
        </p:spPr>
        <p:txBody>
          <a:bodyPr vert="horz" rtlCol="0">
            <a:spAutoFit/>
          </a:bodyPr>
          <a:lstStyle/>
          <a:p>
            <a:r>
              <a:rPr lang="en-GB" sz="1600" smtClean="0">
                <a:solidFill>
                  <a:srgbClr val="0000FF"/>
                </a:solidFill>
                <a:latin typeface="Arial - 22"/>
              </a:rPr>
              <a:t>Using the image below, create your own sentence using personification.</a:t>
            </a:r>
            <a:endParaRPr lang="en-GB" sz="1600">
              <a:solidFill>
                <a:srgbClr val="0000FF"/>
              </a:solidFill>
              <a:latin typeface="Arial - 22"/>
            </a:endParaRPr>
          </a:p>
        </p:txBody>
      </p:sp>
      <p:sp>
        <p:nvSpPr>
          <p:cNvPr id="8" name="TextBox 7"/>
          <p:cNvSpPr txBox="1"/>
          <p:nvPr/>
        </p:nvSpPr>
        <p:spPr>
          <a:xfrm>
            <a:off x="215900" y="5143500"/>
            <a:ext cx="2311400" cy="461665"/>
          </a:xfrm>
          <a:prstGeom prst="rect">
            <a:avLst/>
          </a:prstGeom>
          <a:noFill/>
        </p:spPr>
        <p:txBody>
          <a:bodyPr vert="horz" rtlCol="0">
            <a:spAutoFit/>
          </a:bodyPr>
          <a:lstStyle/>
          <a:p>
            <a:r>
              <a:rPr lang="en-GB" sz="1200" smtClean="0">
                <a:solidFill>
                  <a:srgbClr val="000000"/>
                </a:solidFill>
                <a:latin typeface="Arial - 16"/>
              </a:rPr>
              <a:t>Hint: Give the object you  are describing an  emotion</a:t>
            </a:r>
            <a:endParaRPr lang="en-GB" sz="1200">
              <a:solidFill>
                <a:srgbClr val="000000"/>
              </a:solidFill>
              <a:latin typeface="Arial - 16"/>
            </a:endParaRPr>
          </a:p>
        </p:txBody>
      </p:sp>
    </p:spTree>
    <p:extLst>
      <p:ext uri="{BB962C8B-B14F-4D97-AF65-F5344CB8AC3E}">
        <p14:creationId xmlns:p14="http://schemas.microsoft.com/office/powerpoint/2010/main" val="1344535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254000" y="5080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2100" y="5588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4" name="Freeform 3"/>
          <p:cNvSpPr/>
          <p:nvPr/>
        </p:nvSpPr>
        <p:spPr>
          <a:xfrm>
            <a:off x="1536700" y="16256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689100" y="1689100"/>
            <a:ext cx="5537200" cy="1246495"/>
          </a:xfrm>
          <a:prstGeom prst="rect">
            <a:avLst/>
          </a:prstGeom>
          <a:noFill/>
        </p:spPr>
        <p:txBody>
          <a:bodyPr vert="horz" rtlCol="0">
            <a:spAutoFit/>
          </a:bodyPr>
          <a:lstStyle/>
          <a:p>
            <a:r>
              <a:rPr lang="en-GB" sz="1500" smtClean="0">
                <a:solidFill>
                  <a:srgbClr val="FF0000"/>
                </a:solidFill>
                <a:latin typeface="Arial - 20"/>
              </a:rPr>
              <a:t>Simile - comparing one object/person with  another using </a:t>
            </a:r>
            <a:r>
              <a:rPr lang="en-GB" sz="1500" i="1" smtClean="0">
                <a:solidFill>
                  <a:srgbClr val="FF0000"/>
                </a:solidFill>
                <a:latin typeface="Arial - 20"/>
              </a:rPr>
              <a:t>'like' </a:t>
            </a:r>
            <a:r>
              <a:rPr lang="en-GB" sz="1500" smtClean="0">
                <a:solidFill>
                  <a:srgbClr val="FF0000"/>
                </a:solidFill>
                <a:latin typeface="Arial - 20"/>
              </a:rPr>
              <a:t>or </a:t>
            </a:r>
            <a:r>
              <a:rPr lang="en-GB" sz="1500" i="1" smtClean="0">
                <a:solidFill>
                  <a:srgbClr val="FF0000"/>
                </a:solidFill>
                <a:latin typeface="Arial - 20"/>
              </a:rPr>
              <a:t>'as'.</a:t>
            </a:r>
          </a:p>
          <a:p>
            <a:endParaRPr lang="en-GB" sz="1500" i="1" smtClean="0">
              <a:solidFill>
                <a:srgbClr val="FF0000"/>
              </a:solidFill>
              <a:latin typeface="Arial - 20"/>
            </a:endParaRPr>
          </a:p>
          <a:p>
            <a:r>
              <a:rPr lang="en-GB" sz="1500" i="1" smtClean="0">
                <a:solidFill>
                  <a:srgbClr val="FF0000"/>
                </a:solidFill>
                <a:latin typeface="Arial - 20"/>
              </a:rPr>
              <a:t>E.</a:t>
            </a:r>
            <a:r>
              <a:rPr lang="en-GB" sz="1500" smtClean="0">
                <a:solidFill>
                  <a:srgbClr val="FF0000"/>
                </a:solidFill>
                <a:latin typeface="Arial - 20"/>
              </a:rPr>
              <a:t>G. </a:t>
            </a:r>
            <a:r>
              <a:rPr lang="en-GB" sz="1500" i="1" smtClean="0">
                <a:solidFill>
                  <a:srgbClr val="FF0000"/>
                </a:solidFill>
                <a:latin typeface="Arial - 20"/>
              </a:rPr>
              <a:t>The rain dripped off the wing mirror like tears off the end of a nose.</a:t>
            </a:r>
            <a:endParaRPr lang="en-GB" sz="1500" i="1">
              <a:solidFill>
                <a:srgbClr val="FF0000"/>
              </a:solidFill>
              <a:latin typeface="Arial - 20"/>
            </a:endParaRPr>
          </a:p>
        </p:txBody>
      </p:sp>
      <p:sp>
        <p:nvSpPr>
          <p:cNvPr id="6" name="TextBox 5"/>
          <p:cNvSpPr txBox="1"/>
          <p:nvPr/>
        </p:nvSpPr>
        <p:spPr>
          <a:xfrm>
            <a:off x="254000" y="4064000"/>
            <a:ext cx="9931400" cy="3631763"/>
          </a:xfrm>
          <a:prstGeom prst="rect">
            <a:avLst/>
          </a:prstGeom>
          <a:noFill/>
        </p:spPr>
        <p:txBody>
          <a:bodyPr vert="horz" rtlCol="0">
            <a:spAutoFit/>
          </a:bodyPr>
          <a:lstStyle/>
          <a:p>
            <a:r>
              <a:rPr lang="en-GB" sz="1600" smtClean="0">
                <a:solidFill>
                  <a:srgbClr val="0000FF"/>
                </a:solidFill>
                <a:latin typeface="Arial - 22"/>
              </a:rPr>
              <a:t>Before we try our own similes, we must make sure that our similes have the right  effect and make suitable comparisons.</a:t>
            </a:r>
          </a:p>
          <a:p>
            <a:endParaRPr lang="en-GB" sz="1600" smtClean="0">
              <a:solidFill>
                <a:srgbClr val="0000FF"/>
              </a:solidFill>
              <a:latin typeface="Arial - 22"/>
            </a:endParaRPr>
          </a:p>
          <a:p>
            <a:r>
              <a:rPr lang="en-GB" sz="1600" smtClean="0">
                <a:solidFill>
                  <a:srgbClr val="0000FF"/>
                </a:solidFill>
                <a:latin typeface="Arial - 22"/>
              </a:rPr>
              <a:t>The examples below do not create the correct image.</a:t>
            </a:r>
          </a:p>
          <a:p>
            <a:endParaRPr lang="en-GB" sz="1600" smtClean="0">
              <a:solidFill>
                <a:srgbClr val="0000FF"/>
              </a:solidFill>
              <a:latin typeface="Arial - 22"/>
            </a:endParaRPr>
          </a:p>
          <a:p>
            <a:r>
              <a:rPr lang="en-GB" sz="1600" smtClean="0">
                <a:solidFill>
                  <a:srgbClr val="0000FF"/>
                </a:solidFill>
                <a:latin typeface="Arial - 22"/>
              </a:rPr>
              <a:t>He</a:t>
            </a:r>
            <a:r>
              <a:rPr lang="en-GB" sz="1600" i="1" smtClean="0">
                <a:solidFill>
                  <a:srgbClr val="FF0000"/>
                </a:solidFill>
                <a:latin typeface="Times New Roman - 22"/>
              </a:rPr>
              <a:t> was as tall as a 6′3″ tree.</a:t>
            </a:r>
          </a:p>
          <a:p>
            <a:endParaRPr lang="en-GB" sz="1600" i="1" smtClean="0">
              <a:solidFill>
                <a:srgbClr val="FF0000"/>
              </a:solidFill>
              <a:latin typeface="Times New Roman - 22"/>
            </a:endParaRPr>
          </a:p>
          <a:p>
            <a:r>
              <a:rPr lang="en-GB" sz="1600" i="1" smtClean="0">
                <a:solidFill>
                  <a:srgbClr val="FF0000"/>
                </a:solidFill>
                <a:latin typeface="Times New Roman - 22"/>
              </a:rPr>
              <a:t>John and Mary had never met. They were like two hummingbirds who had also never  met.</a:t>
            </a:r>
          </a:p>
          <a:p>
            <a:endParaRPr lang="en-GB" sz="1600" i="1" smtClean="0">
              <a:solidFill>
                <a:srgbClr val="FF0000"/>
              </a:solidFill>
              <a:latin typeface="Times New Roman - 22"/>
            </a:endParaRPr>
          </a:p>
          <a:p>
            <a:r>
              <a:rPr lang="en-GB" sz="1600" i="1" smtClean="0">
                <a:solidFill>
                  <a:srgbClr val="FF0000"/>
                </a:solidFill>
                <a:latin typeface="Times New Roman - 22"/>
              </a:rPr>
              <a:t>She had a deep, throaty, genuine laugh, like that sound a dog makes just before it  throws up.</a:t>
            </a:r>
          </a:p>
          <a:p>
            <a:endParaRPr lang="en-GB" sz="1600" i="1" smtClean="0">
              <a:solidFill>
                <a:srgbClr val="FF0000"/>
              </a:solidFill>
              <a:latin typeface="Times New Roman - 22"/>
            </a:endParaRPr>
          </a:p>
          <a:p>
            <a:r>
              <a:rPr lang="en-GB" sz="1600" i="1" smtClean="0">
                <a:solidFill>
                  <a:srgbClr val="FF0000"/>
                </a:solidFill>
                <a:latin typeface="Times New Roman - 22"/>
              </a:rPr>
              <a:t>Her vocabulary was as bad as, like, whatever.</a:t>
            </a:r>
          </a:p>
          <a:p>
            <a:endParaRPr lang="en-GB" sz="1600" i="1" smtClean="0">
              <a:solidFill>
                <a:srgbClr val="FF0000"/>
              </a:solidFill>
              <a:latin typeface="Times New Roman - 22"/>
            </a:endParaRPr>
          </a:p>
          <a:p>
            <a:r>
              <a:rPr lang="en-GB" sz="1600" i="1" smtClean="0">
                <a:solidFill>
                  <a:srgbClr val="FF0000"/>
                </a:solidFill>
                <a:latin typeface="Times New Roman - 22"/>
              </a:rPr>
              <a:t>The lamp just sat there, like an inanimate object.</a:t>
            </a:r>
            <a:endParaRPr lang="en-GB" sz="1600" i="1">
              <a:solidFill>
                <a:srgbClr val="FF0000"/>
              </a:solidFill>
              <a:latin typeface="Times New Roman - 22"/>
            </a:endParaRPr>
          </a:p>
        </p:txBody>
      </p:sp>
    </p:spTree>
    <p:extLst>
      <p:ext uri="{BB962C8B-B14F-4D97-AF65-F5344CB8AC3E}">
        <p14:creationId xmlns:p14="http://schemas.microsoft.com/office/powerpoint/2010/main" val="3685959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254000" y="5080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2100" y="5588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sp>
        <p:nvSpPr>
          <p:cNvPr id="4" name="Freeform 3"/>
          <p:cNvSpPr/>
          <p:nvPr/>
        </p:nvSpPr>
        <p:spPr>
          <a:xfrm>
            <a:off x="1727200" y="16256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879600" y="1689100"/>
            <a:ext cx="5537200" cy="1246495"/>
          </a:xfrm>
          <a:prstGeom prst="rect">
            <a:avLst/>
          </a:prstGeom>
          <a:noFill/>
        </p:spPr>
        <p:txBody>
          <a:bodyPr vert="horz" rtlCol="0">
            <a:spAutoFit/>
          </a:bodyPr>
          <a:lstStyle/>
          <a:p>
            <a:r>
              <a:rPr lang="en-GB" sz="1500" smtClean="0">
                <a:solidFill>
                  <a:srgbClr val="FF0000"/>
                </a:solidFill>
                <a:latin typeface="Arial - 20"/>
              </a:rPr>
              <a:t>Simile - comparing one object/person with  another using </a:t>
            </a:r>
            <a:r>
              <a:rPr lang="en-GB" sz="1500" i="1" smtClean="0">
                <a:solidFill>
                  <a:srgbClr val="FF0000"/>
                </a:solidFill>
                <a:latin typeface="Arial - 20"/>
              </a:rPr>
              <a:t>'like' </a:t>
            </a:r>
            <a:r>
              <a:rPr lang="en-GB" sz="1500" smtClean="0">
                <a:solidFill>
                  <a:srgbClr val="FF0000"/>
                </a:solidFill>
                <a:latin typeface="Arial - 20"/>
              </a:rPr>
              <a:t>or </a:t>
            </a:r>
            <a:r>
              <a:rPr lang="en-GB" sz="1500" i="1" smtClean="0">
                <a:solidFill>
                  <a:srgbClr val="FF0000"/>
                </a:solidFill>
                <a:latin typeface="Arial - 20"/>
              </a:rPr>
              <a:t>'as'.</a:t>
            </a:r>
          </a:p>
          <a:p>
            <a:endParaRPr lang="en-GB" sz="1500" i="1" smtClean="0">
              <a:solidFill>
                <a:srgbClr val="FF0000"/>
              </a:solidFill>
              <a:latin typeface="Arial - 20"/>
            </a:endParaRPr>
          </a:p>
          <a:p>
            <a:r>
              <a:rPr lang="en-GB" sz="1500" i="1" smtClean="0">
                <a:solidFill>
                  <a:srgbClr val="FF0000"/>
                </a:solidFill>
                <a:latin typeface="Arial - 20"/>
              </a:rPr>
              <a:t>E.</a:t>
            </a:r>
            <a:r>
              <a:rPr lang="en-GB" sz="1500" smtClean="0">
                <a:solidFill>
                  <a:srgbClr val="FF0000"/>
                </a:solidFill>
                <a:latin typeface="Arial - 20"/>
              </a:rPr>
              <a:t>G. </a:t>
            </a:r>
            <a:r>
              <a:rPr lang="en-GB" sz="1500" i="1" smtClean="0">
                <a:solidFill>
                  <a:srgbClr val="FF0000"/>
                </a:solidFill>
                <a:latin typeface="Arial - 20"/>
              </a:rPr>
              <a:t>The rain dripped off the wing mirror like tears off the end of a nose.</a:t>
            </a:r>
            <a:endParaRPr lang="en-GB" sz="1500" i="1">
              <a:solidFill>
                <a:srgbClr val="FF0000"/>
              </a:solidFill>
              <a:latin typeface="Arial - 20"/>
            </a:endParaRPr>
          </a:p>
        </p:txBody>
      </p:sp>
      <p:sp>
        <p:nvSpPr>
          <p:cNvPr id="6" name="TextBox 5"/>
          <p:cNvSpPr txBox="1"/>
          <p:nvPr/>
        </p:nvSpPr>
        <p:spPr>
          <a:xfrm>
            <a:off x="1917700" y="3771900"/>
            <a:ext cx="5562600" cy="1569660"/>
          </a:xfrm>
          <a:prstGeom prst="rect">
            <a:avLst/>
          </a:prstGeom>
          <a:noFill/>
        </p:spPr>
        <p:txBody>
          <a:bodyPr vert="horz" rtlCol="0">
            <a:spAutoFit/>
          </a:bodyPr>
          <a:lstStyle/>
          <a:p>
            <a:r>
              <a:rPr lang="en-GB" sz="1600" smtClean="0">
                <a:solidFill>
                  <a:srgbClr val="0000FF"/>
                </a:solidFill>
                <a:latin typeface="Arial - 22"/>
              </a:rPr>
              <a:t>What's wrong with the following example?</a:t>
            </a:r>
          </a:p>
          <a:p>
            <a:endParaRPr lang="en-GB" sz="1600" smtClean="0">
              <a:solidFill>
                <a:srgbClr val="0000FF"/>
              </a:solidFill>
              <a:latin typeface="Arial - 22"/>
            </a:endParaRPr>
          </a:p>
          <a:p>
            <a:endParaRPr lang="en-GB" sz="1600" smtClean="0">
              <a:solidFill>
                <a:srgbClr val="0000FF"/>
              </a:solidFill>
              <a:latin typeface="Arial - 22"/>
            </a:endParaRPr>
          </a:p>
          <a:p>
            <a:endParaRPr lang="en-GB" sz="1600" smtClean="0">
              <a:solidFill>
                <a:srgbClr val="0000FF"/>
              </a:solidFill>
              <a:latin typeface="Arial - 22"/>
            </a:endParaRPr>
          </a:p>
          <a:p>
            <a:r>
              <a:rPr lang="en-GB" sz="1600" smtClean="0">
                <a:solidFill>
                  <a:srgbClr val="0000FF"/>
                </a:solidFill>
                <a:latin typeface="Arial - 22"/>
              </a:rPr>
              <a:t>The </a:t>
            </a:r>
            <a:r>
              <a:rPr lang="en-GB" sz="1600" i="1" smtClean="0">
                <a:solidFill>
                  <a:srgbClr val="FF0000"/>
                </a:solidFill>
                <a:latin typeface="Arial - 22"/>
              </a:rPr>
              <a:t>dark clouds closed in like candy floss.</a:t>
            </a:r>
          </a:p>
          <a:p>
            <a:endParaRPr lang="en-GB" sz="1600" i="1">
              <a:solidFill>
                <a:srgbClr val="FF0000"/>
              </a:solidFill>
              <a:latin typeface="Arial - 22"/>
            </a:endParaRPr>
          </a:p>
        </p:txBody>
      </p:sp>
    </p:spTree>
    <p:extLst>
      <p:ext uri="{BB962C8B-B14F-4D97-AF65-F5344CB8AC3E}">
        <p14:creationId xmlns:p14="http://schemas.microsoft.com/office/powerpoint/2010/main" val="264301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68300" y="520700"/>
            <a:ext cx="2260600" cy="774701"/>
            <a:chOff x="368300" y="520700"/>
            <a:chExt cx="2260600" cy="774701"/>
          </a:xfrm>
        </p:grpSpPr>
        <p:sp>
          <p:nvSpPr>
            <p:cNvPr id="2" name="Freeform 1"/>
            <p:cNvSpPr/>
            <p:nvPr/>
          </p:nvSpPr>
          <p:spPr>
            <a:xfrm>
              <a:off x="374650" y="5207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68300" y="5334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grpSp>
      <p:sp>
        <p:nvSpPr>
          <p:cNvPr id="5" name="Freeform 4"/>
          <p:cNvSpPr/>
          <p:nvPr/>
        </p:nvSpPr>
        <p:spPr>
          <a:xfrm>
            <a:off x="1524000" y="145415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76400" y="1524000"/>
            <a:ext cx="5537200" cy="1246495"/>
          </a:xfrm>
          <a:prstGeom prst="rect">
            <a:avLst/>
          </a:prstGeom>
          <a:noFill/>
        </p:spPr>
        <p:txBody>
          <a:bodyPr vert="horz" rtlCol="0">
            <a:spAutoFit/>
          </a:bodyPr>
          <a:lstStyle/>
          <a:p>
            <a:r>
              <a:rPr lang="en-GB" sz="1500" smtClean="0">
                <a:solidFill>
                  <a:srgbClr val="FF0000"/>
                </a:solidFill>
                <a:latin typeface="Arial - 20"/>
              </a:rPr>
              <a:t>Simile - comparing one object/person with  another using </a:t>
            </a:r>
            <a:r>
              <a:rPr lang="en-GB" sz="1500" i="1" smtClean="0">
                <a:solidFill>
                  <a:srgbClr val="FF0000"/>
                </a:solidFill>
                <a:latin typeface="Arial - 20"/>
              </a:rPr>
              <a:t>'like' </a:t>
            </a:r>
            <a:r>
              <a:rPr lang="en-GB" sz="1500" smtClean="0">
                <a:solidFill>
                  <a:srgbClr val="FF0000"/>
                </a:solidFill>
                <a:latin typeface="Arial - 20"/>
              </a:rPr>
              <a:t>or </a:t>
            </a:r>
            <a:r>
              <a:rPr lang="en-GB" sz="1500" i="1" smtClean="0">
                <a:solidFill>
                  <a:srgbClr val="FF0000"/>
                </a:solidFill>
                <a:latin typeface="Arial - 20"/>
              </a:rPr>
              <a:t>'as'.</a:t>
            </a:r>
          </a:p>
          <a:p>
            <a:endParaRPr lang="en-GB" sz="1500" i="1" smtClean="0">
              <a:solidFill>
                <a:srgbClr val="FF0000"/>
              </a:solidFill>
              <a:latin typeface="Arial - 20"/>
            </a:endParaRPr>
          </a:p>
          <a:p>
            <a:r>
              <a:rPr lang="en-GB" sz="1500" i="1" smtClean="0">
                <a:solidFill>
                  <a:srgbClr val="FF0000"/>
                </a:solidFill>
                <a:latin typeface="Arial - 20"/>
              </a:rPr>
              <a:t>E.</a:t>
            </a:r>
            <a:r>
              <a:rPr lang="en-GB" sz="1500" smtClean="0">
                <a:solidFill>
                  <a:srgbClr val="FF0000"/>
                </a:solidFill>
                <a:latin typeface="Arial - 20"/>
              </a:rPr>
              <a:t>G. </a:t>
            </a:r>
            <a:r>
              <a:rPr lang="en-GB" sz="1500" i="1" smtClean="0">
                <a:solidFill>
                  <a:srgbClr val="FF0000"/>
                </a:solidFill>
                <a:latin typeface="Arial - 20"/>
              </a:rPr>
              <a:t>The rain dripped off the wing mirror like tears off the end of a nose.</a:t>
            </a:r>
            <a:endParaRPr lang="en-GB" sz="1500" i="1">
              <a:solidFill>
                <a:srgbClr val="FF0000"/>
              </a:solidFill>
              <a:latin typeface="Arial - 20"/>
            </a:endParaRPr>
          </a:p>
        </p:txBody>
      </p:sp>
      <p:sp>
        <p:nvSpPr>
          <p:cNvPr id="7" name="TextBox 6"/>
          <p:cNvSpPr txBox="1"/>
          <p:nvPr/>
        </p:nvSpPr>
        <p:spPr>
          <a:xfrm>
            <a:off x="698500" y="3365500"/>
            <a:ext cx="5435600" cy="1077218"/>
          </a:xfrm>
          <a:prstGeom prst="rect">
            <a:avLst/>
          </a:prstGeom>
          <a:noFill/>
        </p:spPr>
        <p:txBody>
          <a:bodyPr vert="horz" rtlCol="0">
            <a:spAutoFit/>
          </a:bodyPr>
          <a:lstStyle/>
          <a:p>
            <a:r>
              <a:rPr lang="en-GB" sz="1600" smtClean="0">
                <a:solidFill>
                  <a:srgbClr val="0000FF"/>
                </a:solidFill>
                <a:latin typeface="Arial - 22"/>
              </a:rPr>
              <a:t>Using the image below, write a positive  simile.</a:t>
            </a:r>
          </a:p>
          <a:p>
            <a:endParaRPr lang="en-GB" sz="1600" smtClean="0">
              <a:solidFill>
                <a:srgbClr val="0000FF"/>
              </a:solidFill>
              <a:latin typeface="Arial - 22"/>
            </a:endParaRPr>
          </a:p>
          <a:p>
            <a:endParaRPr lang="en-GB" sz="1600" smtClean="0">
              <a:solidFill>
                <a:srgbClr val="0000FF"/>
              </a:solidFill>
              <a:latin typeface="Arial - 22"/>
            </a:endParaRPr>
          </a:p>
          <a:p>
            <a:r>
              <a:rPr lang="en-GB" sz="1600" smtClean="0">
                <a:solidFill>
                  <a:srgbClr val="0000FF"/>
                </a:solidFill>
                <a:latin typeface="Arial - 22"/>
              </a:rPr>
              <a:t>Write negative simile.</a:t>
            </a:r>
            <a:endParaRPr lang="en-GB" sz="1600">
              <a:solidFill>
                <a:srgbClr val="0000FF"/>
              </a:solidFill>
              <a:latin typeface="Arial - 22"/>
            </a:endParaRPr>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4781550" y="4622800"/>
            <a:ext cx="4717288" cy="3163062"/>
          </a:xfrm>
          <a:prstGeom prst="rect">
            <a:avLst/>
          </a:prstGeom>
          <a:solidFill>
            <a:scrgbClr r="0" g="0" b="0">
              <a:alpha val="0"/>
            </a:scrgbClr>
          </a:solidFill>
        </p:spPr>
      </p:pic>
    </p:spTree>
    <p:extLst>
      <p:ext uri="{BB962C8B-B14F-4D97-AF65-F5344CB8AC3E}">
        <p14:creationId xmlns:p14="http://schemas.microsoft.com/office/powerpoint/2010/main" val="3604302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165100" y="4445000"/>
            <a:ext cx="2997201" cy="1587501"/>
          </a:xfrm>
          <a:custGeom>
            <a:avLst/>
            <a:gdLst/>
            <a:ahLst/>
            <a:cxnLst/>
            <a:rect l="0" t="0" r="0" b="0"/>
            <a:pathLst>
              <a:path w="2997201" h="1587501">
                <a:moveTo>
                  <a:pt x="0" y="0"/>
                </a:moveTo>
                <a:lnTo>
                  <a:pt x="2997200" y="0"/>
                </a:lnTo>
                <a:lnTo>
                  <a:pt x="2997200" y="1587500"/>
                </a:lnTo>
                <a:lnTo>
                  <a:pt x="0" y="1587500"/>
                </a:lnTo>
                <a:close/>
              </a:path>
            </a:pathLst>
          </a:custGeom>
          <a:solidFill>
            <a:srgbClr val="FF682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p:cNvGrpSpPr/>
          <p:nvPr/>
        </p:nvGrpSpPr>
        <p:grpSpPr>
          <a:xfrm>
            <a:off x="546100" y="431800"/>
            <a:ext cx="2260600" cy="774701"/>
            <a:chOff x="546100" y="431800"/>
            <a:chExt cx="2260600" cy="774701"/>
          </a:xfrm>
        </p:grpSpPr>
        <p:sp>
          <p:nvSpPr>
            <p:cNvPr id="3" name="Freeform 2"/>
            <p:cNvSpPr/>
            <p:nvPr/>
          </p:nvSpPr>
          <p:spPr>
            <a:xfrm>
              <a:off x="552450" y="4318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546100" y="4445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grpSp>
      <p:sp>
        <p:nvSpPr>
          <p:cNvPr id="6" name="Freeform 5"/>
          <p:cNvSpPr/>
          <p:nvPr/>
        </p:nvSpPr>
        <p:spPr>
          <a:xfrm>
            <a:off x="1397000" y="148590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524000" y="1701800"/>
            <a:ext cx="5588000" cy="1015663"/>
          </a:xfrm>
          <a:prstGeom prst="rect">
            <a:avLst/>
          </a:prstGeom>
          <a:noFill/>
        </p:spPr>
        <p:txBody>
          <a:bodyPr vert="horz" rtlCol="0">
            <a:spAutoFit/>
          </a:bodyPr>
          <a:lstStyle/>
          <a:p>
            <a:r>
              <a:rPr lang="en-GB" sz="1500" smtClean="0">
                <a:solidFill>
                  <a:srgbClr val="FF0000"/>
                </a:solidFill>
                <a:latin typeface="Arial - 20"/>
              </a:rPr>
              <a:t>Metaphor - comparing one object/person with  another by saying they are that thing.</a:t>
            </a:r>
          </a:p>
          <a:p>
            <a:endParaRPr lang="en-GB" sz="1500" smtClean="0">
              <a:solidFill>
                <a:srgbClr val="FF0000"/>
              </a:solidFill>
              <a:latin typeface="Arial - 20"/>
            </a:endParaRPr>
          </a:p>
          <a:p>
            <a:r>
              <a:rPr lang="en-GB" sz="1500" smtClean="0">
                <a:solidFill>
                  <a:srgbClr val="FF0000"/>
                </a:solidFill>
                <a:latin typeface="Arial - 20"/>
              </a:rPr>
              <a:t>E.G. </a:t>
            </a:r>
            <a:r>
              <a:rPr lang="en-GB" sz="1500" i="1" smtClean="0">
                <a:solidFill>
                  <a:srgbClr val="FF0000"/>
                </a:solidFill>
                <a:latin typeface="Arial - 20"/>
              </a:rPr>
              <a:t>He was her rock.</a:t>
            </a:r>
            <a:endParaRPr lang="en-GB" sz="1500" i="1">
              <a:solidFill>
                <a:srgbClr val="FF0000"/>
              </a:solidFill>
              <a:latin typeface="Arial - 20"/>
            </a:endParaRPr>
          </a:p>
        </p:txBody>
      </p:sp>
      <p:sp>
        <p:nvSpPr>
          <p:cNvPr id="8" name="TextBox 7"/>
          <p:cNvSpPr txBox="1"/>
          <p:nvPr/>
        </p:nvSpPr>
        <p:spPr>
          <a:xfrm>
            <a:off x="254000" y="4546600"/>
            <a:ext cx="2870200" cy="1015663"/>
          </a:xfrm>
          <a:prstGeom prst="rect">
            <a:avLst/>
          </a:prstGeom>
          <a:noFill/>
        </p:spPr>
        <p:txBody>
          <a:bodyPr vert="horz" rtlCol="0">
            <a:spAutoFit/>
          </a:bodyPr>
          <a:lstStyle/>
          <a:p>
            <a:r>
              <a:rPr lang="en-GB" sz="1200" smtClean="0">
                <a:solidFill>
                  <a:srgbClr val="000000"/>
                </a:solidFill>
                <a:latin typeface="Arial - 16"/>
              </a:rPr>
              <a:t>Hint: This can be made easier  by describing groups of people  using words we usually use to  describe animals or objects  E.G. </a:t>
            </a:r>
            <a:r>
              <a:rPr lang="en-GB" sz="1200" i="1" smtClean="0">
                <a:solidFill>
                  <a:srgbClr val="000000"/>
                </a:solidFill>
                <a:latin typeface="Arial - 16"/>
              </a:rPr>
              <a:t>A swarm of people, a herd of customers etc... </a:t>
            </a:r>
            <a:endParaRPr lang="en-GB" sz="1200" i="1">
              <a:solidFill>
                <a:srgbClr val="000000"/>
              </a:solidFill>
              <a:latin typeface="Arial - 16"/>
            </a:endParaRPr>
          </a:p>
        </p:txBody>
      </p:sp>
      <p:sp>
        <p:nvSpPr>
          <p:cNvPr id="9" name="TextBox 8"/>
          <p:cNvSpPr txBox="1"/>
          <p:nvPr/>
        </p:nvSpPr>
        <p:spPr>
          <a:xfrm>
            <a:off x="1536700" y="3365500"/>
            <a:ext cx="5994400" cy="584775"/>
          </a:xfrm>
          <a:prstGeom prst="rect">
            <a:avLst/>
          </a:prstGeom>
          <a:noFill/>
        </p:spPr>
        <p:txBody>
          <a:bodyPr vert="horz" rtlCol="0">
            <a:spAutoFit/>
          </a:bodyPr>
          <a:lstStyle/>
          <a:p>
            <a:r>
              <a:rPr lang="en-GB" sz="1600" smtClean="0">
                <a:solidFill>
                  <a:srgbClr val="0000FF"/>
                </a:solidFill>
                <a:latin typeface="Arial - 22"/>
              </a:rPr>
              <a:t>Try and think of a metaphor you could use for  the following image.</a:t>
            </a:r>
            <a:endParaRPr lang="en-GB" sz="1600">
              <a:solidFill>
                <a:srgbClr val="0000FF"/>
              </a:solidFill>
              <a:latin typeface="Arial - 22"/>
            </a:endParaRPr>
          </a:p>
        </p:txBody>
      </p:sp>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4660900" y="4432300"/>
            <a:ext cx="4639564" cy="2840736"/>
          </a:xfrm>
          <a:prstGeom prst="rect">
            <a:avLst/>
          </a:prstGeom>
          <a:solidFill>
            <a:scrgbClr r="0" g="0" b="0">
              <a:alpha val="0"/>
            </a:scrgbClr>
          </a:solidFill>
        </p:spPr>
      </p:pic>
    </p:spTree>
    <p:extLst>
      <p:ext uri="{BB962C8B-B14F-4D97-AF65-F5344CB8AC3E}">
        <p14:creationId xmlns:p14="http://schemas.microsoft.com/office/powerpoint/2010/main" val="1790518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46100" y="431800"/>
            <a:ext cx="2260600" cy="774701"/>
            <a:chOff x="546100" y="431800"/>
            <a:chExt cx="2260600" cy="774701"/>
          </a:xfrm>
        </p:grpSpPr>
        <p:sp>
          <p:nvSpPr>
            <p:cNvPr id="2" name="Freeform 1"/>
            <p:cNvSpPr/>
            <p:nvPr/>
          </p:nvSpPr>
          <p:spPr>
            <a:xfrm>
              <a:off x="552450" y="4318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6100" y="4445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grpSp>
      <p:sp>
        <p:nvSpPr>
          <p:cNvPr id="5" name="Freeform 4"/>
          <p:cNvSpPr/>
          <p:nvPr/>
        </p:nvSpPr>
        <p:spPr>
          <a:xfrm>
            <a:off x="1320800" y="1581150"/>
            <a:ext cx="6515101" cy="1701801"/>
          </a:xfrm>
          <a:custGeom>
            <a:avLst/>
            <a:gdLst/>
            <a:ahLst/>
            <a:cxnLst/>
            <a:rect l="0" t="0" r="0" b="0"/>
            <a:pathLst>
              <a:path w="6515101" h="1701801">
                <a:moveTo>
                  <a:pt x="0" y="0"/>
                </a:moveTo>
                <a:lnTo>
                  <a:pt x="6515100" y="0"/>
                </a:lnTo>
                <a:lnTo>
                  <a:pt x="6515100" y="1701800"/>
                </a:lnTo>
                <a:lnTo>
                  <a:pt x="0" y="1701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90700" y="1752600"/>
            <a:ext cx="5689600" cy="1015663"/>
          </a:xfrm>
          <a:prstGeom prst="rect">
            <a:avLst/>
          </a:prstGeom>
          <a:noFill/>
        </p:spPr>
        <p:txBody>
          <a:bodyPr vert="horz" rtlCol="0">
            <a:spAutoFit/>
          </a:bodyPr>
          <a:lstStyle/>
          <a:p>
            <a:r>
              <a:rPr lang="en-GB" sz="1500" smtClean="0">
                <a:solidFill>
                  <a:srgbClr val="FF0000"/>
                </a:solidFill>
                <a:latin typeface="Arial - 20"/>
              </a:rPr>
              <a:t>Extending a metaphor - comparing one  object/person with another by saying they are  that thing and then linking other items to that  theme.</a:t>
            </a:r>
          </a:p>
          <a:p>
            <a:endParaRPr lang="en-GB" sz="1500">
              <a:solidFill>
                <a:srgbClr val="FF0000"/>
              </a:solidFill>
              <a:latin typeface="Arial - 20"/>
            </a:endParaRPr>
          </a:p>
        </p:txBody>
      </p:sp>
      <p:sp>
        <p:nvSpPr>
          <p:cNvPr id="7" name="TextBox 6"/>
          <p:cNvSpPr txBox="1"/>
          <p:nvPr/>
        </p:nvSpPr>
        <p:spPr>
          <a:xfrm>
            <a:off x="774700" y="4368800"/>
            <a:ext cx="9017000" cy="923330"/>
          </a:xfrm>
          <a:prstGeom prst="rect">
            <a:avLst/>
          </a:prstGeom>
          <a:noFill/>
        </p:spPr>
        <p:txBody>
          <a:bodyPr vert="horz" rtlCol="0">
            <a:spAutoFit/>
          </a:bodyPr>
          <a:lstStyle/>
          <a:p>
            <a:r>
              <a:rPr lang="en-GB" smtClean="0">
                <a:solidFill>
                  <a:srgbClr val="FF0000"/>
                </a:solidFill>
                <a:latin typeface="Arial - 24"/>
              </a:rPr>
              <a:t>E.G. </a:t>
            </a:r>
            <a:r>
              <a:rPr lang="en-GB" i="1" smtClean="0">
                <a:solidFill>
                  <a:srgbClr val="FF0000"/>
                </a:solidFill>
                <a:latin typeface="Arial - 24"/>
              </a:rPr>
              <a:t>The </a:t>
            </a:r>
            <a:r>
              <a:rPr lang="en-GB" i="1" u="sng" smtClean="0">
                <a:solidFill>
                  <a:srgbClr val="FF0000"/>
                </a:solidFill>
                <a:latin typeface="Arial - 24"/>
              </a:rPr>
              <a:t>herd of commuters</a:t>
            </a:r>
            <a:r>
              <a:rPr lang="en-GB" i="1" smtClean="0">
                <a:solidFill>
                  <a:srgbClr val="FF0000"/>
                </a:solidFill>
                <a:latin typeface="Arial - 24"/>
              </a:rPr>
              <a:t> waited patiently to </a:t>
            </a:r>
            <a:r>
              <a:rPr lang="en-GB" i="1" u="sng" smtClean="0">
                <a:solidFill>
                  <a:srgbClr val="FF0000"/>
                </a:solidFill>
                <a:latin typeface="Arial - 24"/>
              </a:rPr>
              <a:t>cross the river of traffic</a:t>
            </a:r>
            <a:r>
              <a:rPr lang="en-GB" i="1" smtClean="0">
                <a:solidFill>
                  <a:srgbClr val="FF0000"/>
                </a:solidFill>
                <a:latin typeface="Arial - 24"/>
              </a:rPr>
              <a:t>. </a:t>
            </a:r>
            <a:r>
              <a:rPr lang="en-GB" i="1" u="sng" smtClean="0">
                <a:solidFill>
                  <a:srgbClr val="FF0000"/>
                </a:solidFill>
                <a:latin typeface="Arial - 24"/>
              </a:rPr>
              <a:t>Startled</a:t>
            </a:r>
            <a:r>
              <a:rPr lang="en-GB" i="1" smtClean="0">
                <a:solidFill>
                  <a:srgbClr val="FF0000"/>
                </a:solidFill>
                <a:latin typeface="Arial - 24"/>
              </a:rPr>
              <a:t> by the noise of the beeping, the </a:t>
            </a:r>
            <a:r>
              <a:rPr lang="en-GB" i="1" u="sng" smtClean="0">
                <a:solidFill>
                  <a:srgbClr val="FF0000"/>
                </a:solidFill>
                <a:latin typeface="Arial - 24"/>
              </a:rPr>
              <a:t>herd galloped</a:t>
            </a:r>
            <a:r>
              <a:rPr lang="en-GB" i="1" smtClean="0">
                <a:solidFill>
                  <a:srgbClr val="FF0000"/>
                </a:solidFill>
                <a:latin typeface="Arial - 24"/>
              </a:rPr>
              <a:t> across the t</a:t>
            </a:r>
            <a:r>
              <a:rPr lang="en-GB" i="1" u="sng" smtClean="0">
                <a:solidFill>
                  <a:srgbClr val="FF0000"/>
                </a:solidFill>
                <a:latin typeface="Arial - 24"/>
              </a:rPr>
              <a:t>emporarily calm river </a:t>
            </a:r>
            <a:r>
              <a:rPr lang="en-GB" i="1" smtClean="0">
                <a:solidFill>
                  <a:srgbClr val="FF0000"/>
                </a:solidFill>
                <a:latin typeface="Arial - 24"/>
              </a:rPr>
              <a:t>to get to the other side</a:t>
            </a:r>
            <a:endParaRPr lang="en-GB" i="1">
              <a:solidFill>
                <a:srgbClr val="FF0000"/>
              </a:solidFill>
              <a:latin typeface="Arial - 24"/>
            </a:endParaRPr>
          </a:p>
        </p:txBody>
      </p:sp>
      <p:cxnSp>
        <p:nvCxnSpPr>
          <p:cNvPr id="8" name="Straight Connector 7"/>
          <p:cNvCxnSpPr/>
          <p:nvPr/>
        </p:nvCxnSpPr>
        <p:spPr>
          <a:xfrm>
            <a:off x="2463800" y="4038600"/>
            <a:ext cx="304800" cy="393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9800" y="3543300"/>
            <a:ext cx="4318000" cy="276999"/>
          </a:xfrm>
          <a:prstGeom prst="rect">
            <a:avLst/>
          </a:prstGeom>
          <a:noFill/>
        </p:spPr>
        <p:txBody>
          <a:bodyPr vert="horz" rtlCol="0">
            <a:spAutoFit/>
          </a:bodyPr>
          <a:lstStyle/>
          <a:p>
            <a:r>
              <a:rPr lang="en-GB" sz="1200" smtClean="0">
                <a:solidFill>
                  <a:srgbClr val="000000"/>
                </a:solidFill>
                <a:latin typeface="Arial - 16"/>
              </a:rPr>
              <a:t>The metaphor - describing people as animals</a:t>
            </a:r>
            <a:endParaRPr lang="en-GB" sz="1200">
              <a:solidFill>
                <a:srgbClr val="000000"/>
              </a:solidFill>
              <a:latin typeface="Arial - 16"/>
            </a:endParaRPr>
          </a:p>
        </p:txBody>
      </p:sp>
      <p:sp>
        <p:nvSpPr>
          <p:cNvPr id="10" name="TextBox 9"/>
          <p:cNvSpPr txBox="1"/>
          <p:nvPr/>
        </p:nvSpPr>
        <p:spPr>
          <a:xfrm>
            <a:off x="5346700" y="3429000"/>
            <a:ext cx="5181600" cy="461665"/>
          </a:xfrm>
          <a:prstGeom prst="rect">
            <a:avLst/>
          </a:prstGeom>
          <a:noFill/>
        </p:spPr>
        <p:txBody>
          <a:bodyPr vert="horz" rtlCol="0">
            <a:spAutoFit/>
          </a:bodyPr>
          <a:lstStyle/>
          <a:p>
            <a:r>
              <a:rPr lang="en-GB" sz="1200" smtClean="0">
                <a:solidFill>
                  <a:srgbClr val="000000"/>
                </a:solidFill>
                <a:latin typeface="Arial - 16"/>
              </a:rPr>
              <a:t>Extending the metaphor - Further describing the people  as animals by using the scenery</a:t>
            </a:r>
            <a:endParaRPr lang="en-GB" sz="1200">
              <a:solidFill>
                <a:srgbClr val="000000"/>
              </a:solidFill>
              <a:latin typeface="Arial - 16"/>
            </a:endParaRPr>
          </a:p>
        </p:txBody>
      </p:sp>
      <p:cxnSp>
        <p:nvCxnSpPr>
          <p:cNvPr id="11" name="Straight Connector 10"/>
          <p:cNvCxnSpPr/>
          <p:nvPr/>
        </p:nvCxnSpPr>
        <p:spPr>
          <a:xfrm flipH="1">
            <a:off x="8445500" y="3911600"/>
            <a:ext cx="190500" cy="4191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993900" y="5715000"/>
            <a:ext cx="190500" cy="2921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9400" y="6197600"/>
            <a:ext cx="3810000" cy="276999"/>
          </a:xfrm>
          <a:prstGeom prst="rect">
            <a:avLst/>
          </a:prstGeom>
          <a:noFill/>
        </p:spPr>
        <p:txBody>
          <a:bodyPr vert="horz" rtlCol="0">
            <a:spAutoFit/>
          </a:bodyPr>
          <a:lstStyle/>
          <a:p>
            <a:r>
              <a:rPr lang="en-GB" sz="1200" smtClean="0">
                <a:solidFill>
                  <a:srgbClr val="000000"/>
                </a:solidFill>
                <a:latin typeface="Arial - 16"/>
              </a:rPr>
              <a:t>More language associated with animals</a:t>
            </a:r>
            <a:endParaRPr lang="en-GB" sz="1200">
              <a:solidFill>
                <a:srgbClr val="000000"/>
              </a:solidFill>
              <a:latin typeface="Arial - 16"/>
            </a:endParaRPr>
          </a:p>
        </p:txBody>
      </p:sp>
      <p:sp>
        <p:nvSpPr>
          <p:cNvPr id="14" name="TextBox 13"/>
          <p:cNvSpPr txBox="1"/>
          <p:nvPr/>
        </p:nvSpPr>
        <p:spPr>
          <a:xfrm>
            <a:off x="4546600" y="6223000"/>
            <a:ext cx="4521200" cy="276999"/>
          </a:xfrm>
          <a:prstGeom prst="rect">
            <a:avLst/>
          </a:prstGeom>
          <a:noFill/>
        </p:spPr>
        <p:txBody>
          <a:bodyPr vert="horz" rtlCol="0">
            <a:spAutoFit/>
          </a:bodyPr>
          <a:lstStyle/>
          <a:p>
            <a:r>
              <a:rPr lang="en-GB" sz="1200" smtClean="0">
                <a:solidFill>
                  <a:srgbClr val="000000"/>
                </a:solidFill>
                <a:latin typeface="Arial - 16"/>
              </a:rPr>
              <a:t>More language associated with the animal setting</a:t>
            </a:r>
            <a:endParaRPr lang="en-GB" sz="1200">
              <a:solidFill>
                <a:srgbClr val="000000"/>
              </a:solidFill>
              <a:latin typeface="Arial - 16"/>
            </a:endParaRPr>
          </a:p>
        </p:txBody>
      </p:sp>
      <p:cxnSp>
        <p:nvCxnSpPr>
          <p:cNvPr id="15" name="Straight Connector 14"/>
          <p:cNvCxnSpPr/>
          <p:nvPr/>
        </p:nvCxnSpPr>
        <p:spPr>
          <a:xfrm flipH="1" flipV="1">
            <a:off x="6019800" y="5651500"/>
            <a:ext cx="495300" cy="4064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12900" y="6705600"/>
            <a:ext cx="6832600" cy="784830"/>
          </a:xfrm>
          <a:prstGeom prst="rect">
            <a:avLst/>
          </a:prstGeom>
          <a:noFill/>
        </p:spPr>
        <p:txBody>
          <a:bodyPr vert="horz" rtlCol="0">
            <a:spAutoFit/>
          </a:bodyPr>
          <a:lstStyle/>
          <a:p>
            <a:r>
              <a:rPr lang="en-GB" sz="1500" smtClean="0">
                <a:solidFill>
                  <a:srgbClr val="800080"/>
                </a:solidFill>
                <a:latin typeface="Arial - 20"/>
              </a:rPr>
              <a:t>Have a go at describing a busy train station scene, using an  extended metaphor. - Try to use collective terms for  animals to help you (herd, swarm, gaggle, etc)</a:t>
            </a:r>
            <a:endParaRPr lang="en-GB" sz="1500">
              <a:solidFill>
                <a:srgbClr val="800080"/>
              </a:solidFill>
              <a:latin typeface="Arial - 20"/>
            </a:endParaRPr>
          </a:p>
        </p:txBody>
      </p:sp>
      <p:sp>
        <p:nvSpPr>
          <p:cNvPr id="17" name="TextBox 16"/>
          <p:cNvSpPr txBox="1"/>
          <p:nvPr/>
        </p:nvSpPr>
        <p:spPr>
          <a:xfrm>
            <a:off x="8470900" y="101600"/>
            <a:ext cx="1498600" cy="276999"/>
          </a:xfrm>
          <a:prstGeom prst="rect">
            <a:avLst/>
          </a:prstGeom>
          <a:noFill/>
        </p:spPr>
        <p:txBody>
          <a:bodyPr vert="horz" rtlCol="0">
            <a:spAutoFit/>
          </a:bodyPr>
          <a:lstStyle/>
          <a:p>
            <a:r>
              <a:rPr lang="en-GB" sz="1200" smtClean="0">
                <a:solidFill>
                  <a:srgbClr val="000000"/>
                </a:solidFill>
                <a:latin typeface="Arial - 16"/>
              </a:rPr>
              <a:t>Higher Ability</a:t>
            </a:r>
            <a:endParaRPr lang="en-GB" sz="1200">
              <a:solidFill>
                <a:srgbClr val="000000"/>
              </a:solidFill>
              <a:latin typeface="Arial - 16"/>
            </a:endParaRPr>
          </a:p>
        </p:txBody>
      </p:sp>
    </p:spTree>
    <p:extLst>
      <p:ext uri="{BB962C8B-B14F-4D97-AF65-F5344CB8AC3E}">
        <p14:creationId xmlns:p14="http://schemas.microsoft.com/office/powerpoint/2010/main" val="1789381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46100" y="431800"/>
            <a:ext cx="2260600" cy="774701"/>
            <a:chOff x="546100" y="431800"/>
            <a:chExt cx="2260600" cy="774701"/>
          </a:xfrm>
        </p:grpSpPr>
        <p:sp>
          <p:nvSpPr>
            <p:cNvPr id="2" name="Freeform 1"/>
            <p:cNvSpPr/>
            <p:nvPr/>
          </p:nvSpPr>
          <p:spPr>
            <a:xfrm>
              <a:off x="552450" y="4318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6100" y="4445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grpSp>
      <p:sp>
        <p:nvSpPr>
          <p:cNvPr id="5" name="TextBox 4"/>
          <p:cNvSpPr txBox="1"/>
          <p:nvPr/>
        </p:nvSpPr>
        <p:spPr>
          <a:xfrm>
            <a:off x="292100" y="1397000"/>
            <a:ext cx="9474200" cy="1292662"/>
          </a:xfrm>
          <a:prstGeom prst="rect">
            <a:avLst/>
          </a:prstGeom>
          <a:noFill/>
        </p:spPr>
        <p:txBody>
          <a:bodyPr vert="horz" rtlCol="0">
            <a:spAutoFit/>
          </a:bodyPr>
          <a:lstStyle/>
          <a:p>
            <a:r>
              <a:rPr lang="en-GB" sz="2600" smtClean="0">
                <a:solidFill>
                  <a:srgbClr val="480048"/>
                </a:solidFill>
                <a:latin typeface="Times New Roman - 35"/>
              </a:rPr>
              <a:t>Use as many of the techniques that you have learnt  to write a general paragraph giving an overview of  the crowd getting off the train.</a:t>
            </a:r>
            <a:endParaRPr lang="en-GB" sz="2600">
              <a:solidFill>
                <a:srgbClr val="480048"/>
              </a:solidFill>
              <a:latin typeface="Times New Roman - 35"/>
            </a:endParaRPr>
          </a:p>
        </p:txBody>
      </p:sp>
      <p:sp>
        <p:nvSpPr>
          <p:cNvPr id="6" name="TextBox 5"/>
          <p:cNvSpPr txBox="1"/>
          <p:nvPr/>
        </p:nvSpPr>
        <p:spPr>
          <a:xfrm>
            <a:off x="1905000" y="6781800"/>
            <a:ext cx="5867400" cy="1200329"/>
          </a:xfrm>
          <a:prstGeom prst="rect">
            <a:avLst/>
          </a:prstGeom>
          <a:noFill/>
        </p:spPr>
        <p:txBody>
          <a:bodyPr vert="horz" rtlCol="0">
            <a:spAutoFit/>
          </a:bodyPr>
          <a:lstStyle/>
          <a:p>
            <a:r>
              <a:rPr lang="en-GB" smtClean="0">
                <a:solidFill>
                  <a:srgbClr val="480048"/>
                </a:solidFill>
                <a:latin typeface="Arial - 24"/>
              </a:rPr>
              <a:t>At least one technique of your choice.</a:t>
            </a:r>
          </a:p>
          <a:p>
            <a:r>
              <a:rPr lang="en-GB" smtClean="0">
                <a:solidFill>
                  <a:srgbClr val="480048"/>
                </a:solidFill>
                <a:latin typeface="Arial - 24"/>
              </a:rPr>
              <a:t>Vary your sentences.</a:t>
            </a:r>
          </a:p>
          <a:p>
            <a:r>
              <a:rPr lang="en-GB" smtClean="0">
                <a:solidFill>
                  <a:srgbClr val="480048"/>
                </a:solidFill>
                <a:latin typeface="Arial - 24"/>
              </a:rPr>
              <a:t>Vary your vocabulary.</a:t>
            </a:r>
          </a:p>
          <a:p>
            <a:r>
              <a:rPr lang="en-GB" smtClean="0">
                <a:solidFill>
                  <a:srgbClr val="480048"/>
                </a:solidFill>
                <a:latin typeface="Arial - 24"/>
              </a:rPr>
              <a:t>Make sure you are being</a:t>
            </a:r>
            <a:r>
              <a:rPr lang="en-GB" b="1" smtClean="0">
                <a:solidFill>
                  <a:srgbClr val="480048"/>
                </a:solidFill>
                <a:latin typeface="Arial - 24"/>
              </a:rPr>
              <a:t> detailed</a:t>
            </a:r>
            <a:r>
              <a:rPr lang="en-GB" smtClean="0">
                <a:solidFill>
                  <a:srgbClr val="480048"/>
                </a:solidFill>
                <a:latin typeface="Arial - 24"/>
              </a:rPr>
              <a:t>.</a:t>
            </a:r>
            <a:endParaRPr lang="en-GB">
              <a:solidFill>
                <a:srgbClr val="480048"/>
              </a:solidFill>
              <a:latin typeface="Arial - 24"/>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2070100" y="3397250"/>
            <a:ext cx="5281676" cy="2992374"/>
          </a:xfrm>
          <a:prstGeom prst="rect">
            <a:avLst/>
          </a:prstGeom>
          <a:solidFill>
            <a:scrgbClr r="0" g="0" b="0">
              <a:alpha val="0"/>
            </a:scrgbClr>
          </a:solidFill>
        </p:spPr>
      </p:pic>
    </p:spTree>
    <p:extLst>
      <p:ext uri="{BB962C8B-B14F-4D97-AF65-F5344CB8AC3E}">
        <p14:creationId xmlns:p14="http://schemas.microsoft.com/office/powerpoint/2010/main" val="3123927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46100" y="431800"/>
            <a:ext cx="2260600" cy="774701"/>
            <a:chOff x="546100" y="431800"/>
            <a:chExt cx="2260600" cy="774701"/>
          </a:xfrm>
        </p:grpSpPr>
        <p:sp>
          <p:nvSpPr>
            <p:cNvPr id="2" name="Freeform 1"/>
            <p:cNvSpPr/>
            <p:nvPr/>
          </p:nvSpPr>
          <p:spPr>
            <a:xfrm>
              <a:off x="552450" y="431800"/>
              <a:ext cx="2235201" cy="774701"/>
            </a:xfrm>
            <a:custGeom>
              <a:avLst/>
              <a:gdLst/>
              <a:ahLst/>
              <a:cxnLst/>
              <a:rect l="0" t="0" r="0" b="0"/>
              <a:pathLst>
                <a:path w="2235201" h="774701">
                  <a:moveTo>
                    <a:pt x="0" y="0"/>
                  </a:moveTo>
                  <a:lnTo>
                    <a:pt x="2235200" y="0"/>
                  </a:lnTo>
                  <a:lnTo>
                    <a:pt x="2235200" y="774700"/>
                  </a:lnTo>
                  <a:lnTo>
                    <a:pt x="0" y="7747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6100" y="444500"/>
              <a:ext cx="2260600" cy="646331"/>
            </a:xfrm>
            <a:prstGeom prst="rect">
              <a:avLst/>
            </a:prstGeom>
            <a:noFill/>
          </p:spPr>
          <p:txBody>
            <a:bodyPr vert="horz" rtlCol="0">
              <a:spAutoFit/>
            </a:bodyPr>
            <a:lstStyle/>
            <a:p>
              <a:r>
                <a:rPr lang="en-GB" sz="1200" smtClean="0">
                  <a:solidFill>
                    <a:srgbClr val="000000"/>
                  </a:solidFill>
                  <a:latin typeface="Arial - 16"/>
                </a:rPr>
                <a:t>LO: To be able to use  descriptive techniques  effectively</a:t>
              </a:r>
              <a:endParaRPr lang="en-GB" sz="1200">
                <a:solidFill>
                  <a:srgbClr val="000000"/>
                </a:solidFill>
                <a:latin typeface="Arial - 16"/>
              </a:endParaRPr>
            </a:p>
          </p:txBody>
        </p:sp>
      </p:grpSp>
      <p:sp>
        <p:nvSpPr>
          <p:cNvPr id="5" name="TextBox 4"/>
          <p:cNvSpPr txBox="1"/>
          <p:nvPr/>
        </p:nvSpPr>
        <p:spPr>
          <a:xfrm>
            <a:off x="3505200" y="1828800"/>
            <a:ext cx="2819400" cy="353943"/>
          </a:xfrm>
          <a:prstGeom prst="rect">
            <a:avLst/>
          </a:prstGeom>
          <a:noFill/>
        </p:spPr>
        <p:txBody>
          <a:bodyPr vert="horz" rtlCol="0">
            <a:spAutoFit/>
          </a:bodyPr>
          <a:lstStyle/>
          <a:p>
            <a:r>
              <a:rPr lang="en-GB" sz="1700" u="sng" smtClean="0">
                <a:solidFill>
                  <a:srgbClr val="000000"/>
                </a:solidFill>
                <a:latin typeface="Arial - 23"/>
              </a:rPr>
              <a:t>Peer Assessment</a:t>
            </a:r>
            <a:endParaRPr lang="en-GB" sz="1700" u="sng">
              <a:solidFill>
                <a:srgbClr val="000000"/>
              </a:solidFill>
              <a:latin typeface="Arial - 23"/>
            </a:endParaRPr>
          </a:p>
        </p:txBody>
      </p:sp>
      <p:sp>
        <p:nvSpPr>
          <p:cNvPr id="6" name="TextBox 5"/>
          <p:cNvSpPr txBox="1"/>
          <p:nvPr/>
        </p:nvSpPr>
        <p:spPr>
          <a:xfrm>
            <a:off x="1104900" y="2730500"/>
            <a:ext cx="7924800" cy="2569806"/>
          </a:xfrm>
          <a:prstGeom prst="rect">
            <a:avLst/>
          </a:prstGeom>
          <a:noFill/>
        </p:spPr>
        <p:txBody>
          <a:bodyPr vert="horz" rtlCol="0">
            <a:spAutoFit/>
          </a:bodyPr>
          <a:lstStyle/>
          <a:p>
            <a:r>
              <a:rPr lang="en-GB" sz="1300" smtClean="0">
                <a:solidFill>
                  <a:srgbClr val="000000"/>
                </a:solidFill>
                <a:latin typeface="Verdana - 17"/>
              </a:rPr>
              <a:t>Pick out your favourite bit of their description and put a star next  to it; say why you think its good by writing a sentence underneath.</a:t>
            </a:r>
          </a:p>
          <a:p>
            <a:r>
              <a:rPr lang="en-GB" sz="1300" smtClean="0">
                <a:solidFill>
                  <a:srgbClr val="000000"/>
                </a:solidFill>
                <a:latin typeface="Verdana - 17"/>
              </a:rPr>
              <a:t>Pick out an area for improvement- write underneath HOW they  could improve.</a:t>
            </a:r>
          </a:p>
          <a:p>
            <a:r>
              <a:rPr lang="en-GB" sz="1300" smtClean="0">
                <a:solidFill>
                  <a:srgbClr val="000000"/>
                </a:solidFill>
                <a:latin typeface="Verdana - 17"/>
              </a:rPr>
              <a:t>Find at least one word they could change- circle it.</a:t>
            </a:r>
          </a:p>
          <a:p>
            <a:r>
              <a:rPr lang="en-GB" sz="1300" smtClean="0">
                <a:solidFill>
                  <a:srgbClr val="000000"/>
                </a:solidFill>
                <a:latin typeface="Verdana - 17"/>
              </a:rPr>
              <a:t>Find at least one sentence they could change the start of it and  say how e.g. start this sentence with an adverb such as hurriedly.</a:t>
            </a:r>
          </a:p>
          <a:p>
            <a:r>
              <a:rPr lang="en-GB" sz="1300" smtClean="0">
                <a:solidFill>
                  <a:srgbClr val="000000"/>
                </a:solidFill>
                <a:latin typeface="Verdana - 17"/>
              </a:rPr>
              <a:t>Have they used a descriptive technique e.g. simile- is it good or  could it be better? Suggest how they could improve it if necessary.</a:t>
            </a:r>
          </a:p>
          <a:p>
            <a:r>
              <a:rPr lang="en-GB" sz="1300" smtClean="0">
                <a:solidFill>
                  <a:srgbClr val="000000"/>
                </a:solidFill>
                <a:latin typeface="Verdana - 17"/>
              </a:rPr>
              <a:t>Find somewhere that they could zoom in further/ be more  specific- tell them what to zoom in on by labelling.</a:t>
            </a:r>
          </a:p>
          <a:p>
            <a:r>
              <a:rPr lang="en-GB" sz="1300" smtClean="0">
                <a:solidFill>
                  <a:srgbClr val="000000"/>
                </a:solidFill>
                <a:latin typeface="Verdana - 17"/>
              </a:rPr>
              <a:t>Find somewhere you would like more detail- suggest what they  could add with a label.</a:t>
            </a:r>
          </a:p>
          <a:p>
            <a:r>
              <a:rPr lang="en-GB" sz="1300" smtClean="0">
                <a:solidFill>
                  <a:srgbClr val="000000"/>
                </a:solidFill>
                <a:latin typeface="Verdana - 17"/>
              </a:rPr>
              <a:t>Check their speech punctuation is it correct? Tell them if it needs  changing.</a:t>
            </a:r>
            <a:endParaRPr lang="en-GB" sz="1300">
              <a:solidFill>
                <a:srgbClr val="000000"/>
              </a:solidFill>
              <a:latin typeface="Verdana - 17"/>
            </a:endParaRPr>
          </a:p>
        </p:txBody>
      </p:sp>
    </p:spTree>
    <p:extLst>
      <p:ext uri="{BB962C8B-B14F-4D97-AF65-F5344CB8AC3E}">
        <p14:creationId xmlns:p14="http://schemas.microsoft.com/office/powerpoint/2010/main" val="100582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00050" y="279400"/>
            <a:ext cx="2787650" cy="1003301"/>
            <a:chOff x="400050" y="279400"/>
            <a:chExt cx="2787650" cy="1003301"/>
          </a:xfrm>
        </p:grpSpPr>
        <p:sp>
          <p:nvSpPr>
            <p:cNvPr id="2" name="Freeform 1"/>
            <p:cNvSpPr/>
            <p:nvPr/>
          </p:nvSpPr>
          <p:spPr>
            <a:xfrm>
              <a:off x="400050" y="27940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4500" y="3683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grpSp>
      <p:sp>
        <p:nvSpPr>
          <p:cNvPr id="5" name="TextBox 4"/>
          <p:cNvSpPr txBox="1"/>
          <p:nvPr/>
        </p:nvSpPr>
        <p:spPr>
          <a:xfrm>
            <a:off x="711200" y="2095500"/>
            <a:ext cx="8915400" cy="2536977"/>
          </a:xfrm>
          <a:prstGeom prst="rect">
            <a:avLst/>
          </a:prstGeom>
          <a:noFill/>
        </p:spPr>
        <p:txBody>
          <a:bodyPr vert="horz" rtlCol="0">
            <a:spAutoFit/>
          </a:bodyPr>
          <a:lstStyle/>
          <a:p>
            <a:r>
              <a:rPr lang="en-GB" sz="1400" smtClean="0">
                <a:solidFill>
                  <a:srgbClr val="000000"/>
                </a:solidFill>
                <a:latin typeface="Arial - 18"/>
              </a:rPr>
              <a:t>Swap with a partner.</a:t>
            </a:r>
          </a:p>
          <a:p>
            <a:endParaRPr lang="en-GB" sz="1400" smtClean="0">
              <a:solidFill>
                <a:srgbClr val="000000"/>
              </a:solidFill>
              <a:latin typeface="Arial - 18"/>
            </a:endParaRPr>
          </a:p>
          <a:p>
            <a:r>
              <a:rPr lang="en-GB" sz="1400" smtClean="0">
                <a:solidFill>
                  <a:srgbClr val="000000"/>
                </a:solidFill>
                <a:latin typeface="Arial - 18"/>
              </a:rPr>
              <a:t>Has your partner:</a:t>
            </a:r>
          </a:p>
          <a:p>
            <a:r>
              <a:rPr lang="en-GB" sz="1400" smtClean="0">
                <a:solidFill>
                  <a:srgbClr val="000000"/>
                </a:solidFill>
                <a:latin typeface="Arial - 18"/>
              </a:rPr>
              <a:t>Used 3rd person throughout?</a:t>
            </a:r>
          </a:p>
          <a:p>
            <a:r>
              <a:rPr lang="en-GB" sz="1400" smtClean="0">
                <a:solidFill>
                  <a:srgbClr val="000000"/>
                </a:solidFill>
                <a:latin typeface="Arial - 18"/>
              </a:rPr>
              <a:t>Used more than 2 senses to describe the scene?</a:t>
            </a:r>
          </a:p>
          <a:p>
            <a:r>
              <a:rPr lang="en-GB" sz="1400" smtClean="0">
                <a:solidFill>
                  <a:srgbClr val="000000"/>
                </a:solidFill>
                <a:latin typeface="Arial - 18"/>
              </a:rPr>
              <a:t>Used interesting vocabulary throughout?</a:t>
            </a:r>
          </a:p>
          <a:p>
            <a:endParaRPr lang="en-GB" sz="1400" smtClean="0">
              <a:solidFill>
                <a:srgbClr val="000000"/>
              </a:solidFill>
              <a:latin typeface="Arial - 18"/>
            </a:endParaRPr>
          </a:p>
          <a:p>
            <a:endParaRPr lang="en-GB" sz="1400" smtClean="0">
              <a:solidFill>
                <a:srgbClr val="000000"/>
              </a:solidFill>
              <a:latin typeface="Arial - 18"/>
            </a:endParaRPr>
          </a:p>
          <a:p>
            <a:r>
              <a:rPr lang="en-GB" sz="1400" smtClean="0">
                <a:solidFill>
                  <a:srgbClr val="000000"/>
                </a:solidFill>
                <a:latin typeface="Arial - 18"/>
              </a:rPr>
              <a:t>Underneath their work, make a note of any changes your partner needs to make.</a:t>
            </a:r>
          </a:p>
          <a:p>
            <a:endParaRPr lang="en-GB" sz="1400" smtClean="0">
              <a:solidFill>
                <a:srgbClr val="000000"/>
              </a:solidFill>
              <a:latin typeface="Arial - 18"/>
            </a:endParaRPr>
          </a:p>
          <a:p>
            <a:r>
              <a:rPr lang="en-GB" sz="1400" smtClean="0">
                <a:solidFill>
                  <a:srgbClr val="000000"/>
                </a:solidFill>
                <a:latin typeface="Arial - 18"/>
              </a:rPr>
              <a:t>Highlight any words that need to be improved. </a:t>
            </a:r>
            <a:endParaRPr lang="en-GB" sz="1400">
              <a:solidFill>
                <a:srgbClr val="000000"/>
              </a:solidFill>
              <a:latin typeface="Arial - 18"/>
            </a:endParaRPr>
          </a:p>
        </p:txBody>
      </p:sp>
    </p:spTree>
    <p:extLst>
      <p:ext uri="{BB962C8B-B14F-4D97-AF65-F5344CB8AC3E}">
        <p14:creationId xmlns:p14="http://schemas.microsoft.com/office/powerpoint/2010/main" val="2282067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381000" y="3302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3683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sp>
        <p:nvSpPr>
          <p:cNvPr id="4" name="TextBox 3"/>
          <p:cNvSpPr txBox="1"/>
          <p:nvPr/>
        </p:nvSpPr>
        <p:spPr>
          <a:xfrm>
            <a:off x="749300" y="1816100"/>
            <a:ext cx="8839200" cy="492443"/>
          </a:xfrm>
          <a:prstGeom prst="rect">
            <a:avLst/>
          </a:prstGeom>
          <a:noFill/>
        </p:spPr>
        <p:txBody>
          <a:bodyPr vert="horz" rtlCol="0">
            <a:spAutoFit/>
          </a:bodyPr>
          <a:lstStyle/>
          <a:p>
            <a:r>
              <a:rPr lang="en-GB" sz="2600" smtClean="0">
                <a:solidFill>
                  <a:srgbClr val="480048"/>
                </a:solidFill>
                <a:latin typeface="Times New Roman - 35"/>
              </a:rPr>
              <a:t>How do the following images make you feel?</a:t>
            </a:r>
            <a:endParaRPr lang="en-GB" sz="2600">
              <a:solidFill>
                <a:srgbClr val="480048"/>
              </a:solidFill>
              <a:latin typeface="Times New Roman - 35"/>
            </a:endParaRPr>
          </a:p>
        </p:txBody>
      </p:sp>
      <p:sp>
        <p:nvSpPr>
          <p:cNvPr id="5" name="TextBox 4"/>
          <p:cNvSpPr txBox="1"/>
          <p:nvPr/>
        </p:nvSpPr>
        <p:spPr>
          <a:xfrm>
            <a:off x="1219200" y="6121400"/>
            <a:ext cx="7416800" cy="507831"/>
          </a:xfrm>
          <a:prstGeom prst="rect">
            <a:avLst/>
          </a:prstGeom>
          <a:noFill/>
        </p:spPr>
        <p:txBody>
          <a:bodyPr vert="horz" rtlCol="0">
            <a:spAutoFit/>
          </a:bodyPr>
          <a:lstStyle/>
          <a:p>
            <a:r>
              <a:rPr lang="en-GB" sz="2700" smtClean="0">
                <a:solidFill>
                  <a:srgbClr val="480048"/>
                </a:solidFill>
                <a:latin typeface="Times New Roman - 36"/>
              </a:rPr>
              <a:t>How does the man in the picture feel?</a:t>
            </a:r>
            <a:endParaRPr lang="en-GB" sz="2700">
              <a:solidFill>
                <a:srgbClr val="480048"/>
              </a:solidFill>
              <a:latin typeface="Times New Roman - 36"/>
            </a:endParaRPr>
          </a:p>
        </p:txBody>
      </p:sp>
      <p:sp>
        <p:nvSpPr>
          <p:cNvPr id="6" name="TextBox 5"/>
          <p:cNvSpPr txBox="1"/>
          <p:nvPr/>
        </p:nvSpPr>
        <p:spPr>
          <a:xfrm>
            <a:off x="1244600" y="10223500"/>
            <a:ext cx="7670800" cy="507831"/>
          </a:xfrm>
          <a:prstGeom prst="rect">
            <a:avLst/>
          </a:prstGeom>
          <a:noFill/>
        </p:spPr>
        <p:txBody>
          <a:bodyPr vert="horz" rtlCol="0">
            <a:spAutoFit/>
          </a:bodyPr>
          <a:lstStyle/>
          <a:p>
            <a:r>
              <a:rPr lang="en-GB" sz="2700" smtClean="0">
                <a:solidFill>
                  <a:srgbClr val="480048"/>
                </a:solidFill>
                <a:latin typeface="Times New Roman - 36"/>
              </a:rPr>
              <a:t>How would you feel if you were there?</a:t>
            </a:r>
            <a:endParaRPr lang="en-GB" sz="2700">
              <a:solidFill>
                <a:srgbClr val="480048"/>
              </a:solidFill>
              <a:latin typeface="Times New Roman - 36"/>
            </a:endParaRPr>
          </a:p>
        </p:txBody>
      </p:sp>
      <p:sp>
        <p:nvSpPr>
          <p:cNvPr id="7" name="TextBox 6"/>
          <p:cNvSpPr txBox="1"/>
          <p:nvPr/>
        </p:nvSpPr>
        <p:spPr>
          <a:xfrm>
            <a:off x="1206500" y="13716000"/>
            <a:ext cx="7670800" cy="507831"/>
          </a:xfrm>
          <a:prstGeom prst="rect">
            <a:avLst/>
          </a:prstGeom>
          <a:noFill/>
        </p:spPr>
        <p:txBody>
          <a:bodyPr vert="horz" rtlCol="0">
            <a:spAutoFit/>
          </a:bodyPr>
          <a:lstStyle/>
          <a:p>
            <a:r>
              <a:rPr lang="en-GB" sz="2700" smtClean="0">
                <a:solidFill>
                  <a:srgbClr val="480048"/>
                </a:solidFill>
                <a:latin typeface="Times New Roman - 36"/>
              </a:rPr>
              <a:t>How would you feel if you were there?</a:t>
            </a:r>
            <a:endParaRPr lang="en-GB" sz="2700">
              <a:solidFill>
                <a:srgbClr val="480048"/>
              </a:solidFill>
              <a:latin typeface="Times New Roman - 36"/>
            </a:endParaRPr>
          </a:p>
        </p:txBody>
      </p:sp>
      <p:cxnSp>
        <p:nvCxnSpPr>
          <p:cNvPr id="8" name="Straight Connector 7"/>
          <p:cNvCxnSpPr/>
          <p:nvPr/>
        </p:nvCxnSpPr>
        <p:spPr>
          <a:xfrm>
            <a:off x="8407400" y="3111500"/>
            <a:ext cx="0" cy="24765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62900" y="2628900"/>
            <a:ext cx="1498600" cy="276999"/>
          </a:xfrm>
          <a:prstGeom prst="rect">
            <a:avLst/>
          </a:prstGeom>
          <a:noFill/>
        </p:spPr>
        <p:txBody>
          <a:bodyPr vert="horz" rtlCol="0">
            <a:spAutoFit/>
          </a:bodyPr>
          <a:lstStyle/>
          <a:p>
            <a:r>
              <a:rPr lang="en-GB" sz="1200" smtClean="0">
                <a:solidFill>
                  <a:srgbClr val="000000"/>
                </a:solidFill>
                <a:latin typeface="Arial - 16"/>
              </a:rPr>
              <a:t>Pull me down</a:t>
            </a:r>
            <a:endParaRPr lang="en-GB" sz="1200">
              <a:solidFill>
                <a:srgbClr val="000000"/>
              </a:solidFill>
              <a:latin typeface="Arial - 16"/>
            </a:endParaRPr>
          </a:p>
        </p:txBody>
      </p:sp>
      <p:pic>
        <p:nvPicPr>
          <p:cNvPr id="10" name="Picture 9"/>
          <p:cNvPicPr>
            <a:picLocks/>
          </p:cNvPicPr>
          <p:nvPr/>
        </p:nvPicPr>
        <p:blipFill>
          <a:blip r:embed="rId2">
            <a:extLst>
              <a:ext uri="{28A0092B-C50C-407E-A947-70E740481C1C}">
                <a14:useLocalDpi xmlns:a14="http://schemas.microsoft.com/office/drawing/2010/main" val="0"/>
              </a:ext>
            </a:extLst>
          </a:blip>
          <a:stretch>
            <a:fillRect/>
          </a:stretch>
        </p:blipFill>
        <p:spPr>
          <a:xfrm>
            <a:off x="2571750" y="2565400"/>
            <a:ext cx="4494785" cy="3144266"/>
          </a:xfrm>
          <a:prstGeom prst="rect">
            <a:avLst/>
          </a:prstGeom>
          <a:solidFill>
            <a:scrgbClr r="0" g="0" b="0">
              <a:alpha val="0"/>
            </a:scrgbClr>
          </a:solidFill>
        </p:spPr>
      </p:pic>
      <p:pic>
        <p:nvPicPr>
          <p:cNvPr id="11" name="Picture 10"/>
          <p:cNvPicPr>
            <a:picLocks/>
          </p:cNvPicPr>
          <p:nvPr/>
        </p:nvPicPr>
        <p:blipFill>
          <a:blip r:embed="rId3">
            <a:extLst>
              <a:ext uri="{28A0092B-C50C-407E-A947-70E740481C1C}">
                <a14:useLocalDpi xmlns:a14="http://schemas.microsoft.com/office/drawing/2010/main" val="0"/>
              </a:ext>
            </a:extLst>
          </a:blip>
          <a:stretch>
            <a:fillRect/>
          </a:stretch>
        </p:blipFill>
        <p:spPr>
          <a:xfrm>
            <a:off x="2260600" y="6731000"/>
            <a:ext cx="5118862" cy="3364738"/>
          </a:xfrm>
          <a:prstGeom prst="rect">
            <a:avLst/>
          </a:prstGeom>
          <a:solidFill>
            <a:scrgbClr r="0" g="0" b="0">
              <a:alpha val="0"/>
            </a:scrgbClr>
          </a:solidFill>
        </p:spPr>
      </p:pic>
      <p:pic>
        <p:nvPicPr>
          <p:cNvPr id="12" name="Picture 11"/>
          <p:cNvPicPr>
            <a:picLocks/>
          </p:cNvPicPr>
          <p:nvPr/>
        </p:nvPicPr>
        <p:blipFill>
          <a:blip r:embed="rId4">
            <a:extLst>
              <a:ext uri="{28A0092B-C50C-407E-A947-70E740481C1C}">
                <a14:useLocalDpi xmlns:a14="http://schemas.microsoft.com/office/drawing/2010/main" val="0"/>
              </a:ext>
            </a:extLst>
          </a:blip>
          <a:stretch>
            <a:fillRect/>
          </a:stretch>
        </p:blipFill>
        <p:spPr>
          <a:xfrm>
            <a:off x="2692400" y="10782300"/>
            <a:ext cx="4471670" cy="2805430"/>
          </a:xfrm>
          <a:prstGeom prst="rect">
            <a:avLst/>
          </a:prstGeom>
          <a:solidFill>
            <a:scrgbClr r="0" g="0" b="0">
              <a:alpha val="0"/>
            </a:scrgbClr>
          </a:solidFill>
        </p:spPr>
      </p:pic>
    </p:spTree>
    <p:extLst>
      <p:ext uri="{BB962C8B-B14F-4D97-AF65-F5344CB8AC3E}">
        <p14:creationId xmlns:p14="http://schemas.microsoft.com/office/powerpoint/2010/main" val="836054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438150" y="1905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3400" y="2286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sp>
        <p:nvSpPr>
          <p:cNvPr id="4" name="TextBox 3"/>
          <p:cNvSpPr txBox="1"/>
          <p:nvPr/>
        </p:nvSpPr>
        <p:spPr>
          <a:xfrm>
            <a:off x="254000" y="1778000"/>
            <a:ext cx="9906000" cy="1692771"/>
          </a:xfrm>
          <a:prstGeom prst="rect">
            <a:avLst/>
          </a:prstGeom>
          <a:noFill/>
        </p:spPr>
        <p:txBody>
          <a:bodyPr vert="horz" rtlCol="0">
            <a:spAutoFit/>
          </a:bodyPr>
          <a:lstStyle/>
          <a:p>
            <a:r>
              <a:rPr lang="en-GB" sz="2600" smtClean="0">
                <a:solidFill>
                  <a:srgbClr val="480048"/>
                </a:solidFill>
                <a:latin typeface="Times New Roman - 35"/>
              </a:rPr>
              <a:t>If you wanted to show that someone was tired,  exhausted or uncomfortable, what weather conditions  could you use?</a:t>
            </a:r>
          </a:p>
          <a:p>
            <a:endParaRPr lang="en-GB" sz="2600" smtClean="0">
              <a:solidFill>
                <a:srgbClr val="480048"/>
              </a:solidFill>
              <a:latin typeface="Times New Roman - 35"/>
            </a:endParaRPr>
          </a:p>
          <a:p>
            <a:r>
              <a:rPr lang="en-GB" sz="2600" smtClean="0">
                <a:solidFill>
                  <a:srgbClr val="480048"/>
                </a:solidFill>
                <a:latin typeface="Times New Roman - 35"/>
              </a:rPr>
              <a:t>Discuss with your table.</a:t>
            </a:r>
            <a:endParaRPr lang="en-GB" sz="2600">
              <a:solidFill>
                <a:srgbClr val="480048"/>
              </a:solidFill>
              <a:latin typeface="Times New Roman - 35"/>
            </a:endParaRPr>
          </a:p>
        </p:txBody>
      </p:sp>
    </p:spTree>
    <p:extLst>
      <p:ext uri="{BB962C8B-B14F-4D97-AF65-F5344CB8AC3E}">
        <p14:creationId xmlns:p14="http://schemas.microsoft.com/office/powerpoint/2010/main" val="4139668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438150" y="190500"/>
            <a:ext cx="2000250" cy="990601"/>
            <a:chOff x="438150" y="190500"/>
            <a:chExt cx="2000250" cy="990601"/>
          </a:xfrm>
        </p:grpSpPr>
        <p:sp>
          <p:nvSpPr>
            <p:cNvPr id="2" name="Freeform 1"/>
            <p:cNvSpPr/>
            <p:nvPr/>
          </p:nvSpPr>
          <p:spPr>
            <a:xfrm>
              <a:off x="438150" y="1905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3400" y="2286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5" name="TextBox 4"/>
          <p:cNvSpPr txBox="1"/>
          <p:nvPr/>
        </p:nvSpPr>
        <p:spPr>
          <a:xfrm>
            <a:off x="228600" y="4965700"/>
            <a:ext cx="10058400" cy="2092881"/>
          </a:xfrm>
          <a:prstGeom prst="rect">
            <a:avLst/>
          </a:prstGeom>
          <a:noFill/>
        </p:spPr>
        <p:txBody>
          <a:bodyPr vert="horz" rtlCol="0">
            <a:spAutoFit/>
          </a:bodyPr>
          <a:lstStyle/>
          <a:p>
            <a:r>
              <a:rPr lang="en-GB" sz="2600" smtClean="0">
                <a:solidFill>
                  <a:srgbClr val="480048"/>
                </a:solidFill>
                <a:latin typeface="Times New Roman - 35"/>
              </a:rPr>
              <a:t>If we were to agree that this picture creates a calm  atmosphere, how could we change the atmosphere to  a frightening or unsettling one?</a:t>
            </a:r>
          </a:p>
          <a:p>
            <a:endParaRPr lang="en-GB" sz="2600" smtClean="0">
              <a:solidFill>
                <a:srgbClr val="480048"/>
              </a:solidFill>
              <a:latin typeface="Times New Roman - 35"/>
            </a:endParaRPr>
          </a:p>
          <a:p>
            <a:r>
              <a:rPr lang="en-GB" sz="2600" smtClean="0">
                <a:solidFill>
                  <a:srgbClr val="480048"/>
                </a:solidFill>
                <a:latin typeface="Times New Roman - 35"/>
              </a:rPr>
              <a:t>Discuss with your table.</a:t>
            </a:r>
            <a:endParaRPr lang="en-GB" sz="2600">
              <a:solidFill>
                <a:srgbClr val="480048"/>
              </a:solidFill>
              <a:latin typeface="Times New Roman - 35"/>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622550" y="1244600"/>
            <a:ext cx="5425821" cy="3648329"/>
          </a:xfrm>
          <a:prstGeom prst="rect">
            <a:avLst/>
          </a:prstGeom>
          <a:solidFill>
            <a:scrgbClr r="0" g="0" b="0">
              <a:alpha val="0"/>
            </a:scrgbClr>
          </a:solidFill>
        </p:spPr>
      </p:pic>
    </p:spTree>
    <p:extLst>
      <p:ext uri="{BB962C8B-B14F-4D97-AF65-F5344CB8AC3E}">
        <p14:creationId xmlns:p14="http://schemas.microsoft.com/office/powerpoint/2010/main" val="256384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90550" y="279400"/>
            <a:ext cx="2000250" cy="990601"/>
            <a:chOff x="590550" y="279400"/>
            <a:chExt cx="2000250" cy="990601"/>
          </a:xfrm>
        </p:grpSpPr>
        <p:sp>
          <p:nvSpPr>
            <p:cNvPr id="2" name="Freeform 1"/>
            <p:cNvSpPr/>
            <p:nvPr/>
          </p:nvSpPr>
          <p:spPr>
            <a:xfrm>
              <a:off x="590550" y="2794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85800" y="3175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5" name="TextBox 4"/>
          <p:cNvSpPr txBox="1"/>
          <p:nvPr/>
        </p:nvSpPr>
        <p:spPr>
          <a:xfrm>
            <a:off x="114300" y="4229100"/>
            <a:ext cx="10363200" cy="3693319"/>
          </a:xfrm>
          <a:prstGeom prst="rect">
            <a:avLst/>
          </a:prstGeom>
          <a:noFill/>
        </p:spPr>
        <p:txBody>
          <a:bodyPr vert="horz" rtlCol="0">
            <a:spAutoFit/>
          </a:bodyPr>
          <a:lstStyle/>
          <a:p>
            <a:r>
              <a:rPr lang="en-GB" sz="2600" smtClean="0">
                <a:solidFill>
                  <a:srgbClr val="480048"/>
                </a:solidFill>
                <a:latin typeface="Times New Roman - 35"/>
              </a:rPr>
              <a:t>Using the image above to help you, write a paragraph  that creates an annoyed and frustrated atmosphere.</a:t>
            </a:r>
          </a:p>
          <a:p>
            <a:endParaRPr lang="en-GB" sz="2600" smtClean="0">
              <a:solidFill>
                <a:srgbClr val="480048"/>
              </a:solidFill>
              <a:latin typeface="Times New Roman - 35"/>
            </a:endParaRPr>
          </a:p>
          <a:p>
            <a:r>
              <a:rPr lang="en-GB" sz="2600" smtClean="0">
                <a:solidFill>
                  <a:srgbClr val="480048"/>
                </a:solidFill>
                <a:latin typeface="Times New Roman - 35"/>
              </a:rPr>
              <a:t>Don't forget to:</a:t>
            </a:r>
          </a:p>
          <a:p>
            <a:r>
              <a:rPr lang="en-GB" sz="2600" smtClean="0">
                <a:solidFill>
                  <a:srgbClr val="480048"/>
                </a:solidFill>
                <a:latin typeface="Times New Roman - 35"/>
              </a:rPr>
              <a:t>Write in the 3rd person</a:t>
            </a:r>
          </a:p>
          <a:p>
            <a:r>
              <a:rPr lang="en-GB" sz="2600" smtClean="0">
                <a:solidFill>
                  <a:srgbClr val="480048"/>
                </a:solidFill>
                <a:latin typeface="Times New Roman - 35"/>
              </a:rPr>
              <a:t>Use interesting vocab</a:t>
            </a:r>
          </a:p>
          <a:p>
            <a:r>
              <a:rPr lang="en-GB" sz="2600" smtClean="0">
                <a:solidFill>
                  <a:srgbClr val="480048"/>
                </a:solidFill>
                <a:latin typeface="Times New Roman - 35"/>
              </a:rPr>
              <a:t>Vary your sentence starters</a:t>
            </a:r>
          </a:p>
          <a:p>
            <a:r>
              <a:rPr lang="en-GB" sz="2600" smtClean="0">
                <a:solidFill>
                  <a:srgbClr val="480048"/>
                </a:solidFill>
                <a:latin typeface="Times New Roman - 35"/>
              </a:rPr>
              <a:t>Show not tell</a:t>
            </a:r>
          </a:p>
          <a:p>
            <a:r>
              <a:rPr lang="en-GB" sz="2600" smtClean="0">
                <a:solidFill>
                  <a:srgbClr val="480048"/>
                </a:solidFill>
                <a:latin typeface="Times New Roman - 35"/>
              </a:rPr>
              <a:t>Use descriptive techniques</a:t>
            </a:r>
            <a:endParaRPr lang="en-GB" sz="2600">
              <a:solidFill>
                <a:srgbClr val="480048"/>
              </a:solidFill>
              <a:latin typeface="Times New Roman - 35"/>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711450" y="1143000"/>
            <a:ext cx="4481703" cy="2801747"/>
          </a:xfrm>
          <a:prstGeom prst="rect">
            <a:avLst/>
          </a:prstGeom>
          <a:solidFill>
            <a:scrgbClr r="0" g="0" b="0">
              <a:alpha val="0"/>
            </a:scrgbClr>
          </a:solidFill>
        </p:spPr>
      </p:pic>
    </p:spTree>
    <p:extLst>
      <p:ext uri="{BB962C8B-B14F-4D97-AF65-F5344CB8AC3E}">
        <p14:creationId xmlns:p14="http://schemas.microsoft.com/office/powerpoint/2010/main" val="1023604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7315200" y="5562600"/>
            <a:ext cx="2540001" cy="533401"/>
          </a:xfrm>
          <a:custGeom>
            <a:avLst/>
            <a:gdLst/>
            <a:ahLst/>
            <a:cxnLst/>
            <a:rect l="0" t="0" r="0" b="0"/>
            <a:pathLst>
              <a:path w="2540001" h="533401">
                <a:moveTo>
                  <a:pt x="0" y="0"/>
                </a:moveTo>
                <a:lnTo>
                  <a:pt x="2540000" y="0"/>
                </a:lnTo>
                <a:lnTo>
                  <a:pt x="2540000" y="533400"/>
                </a:lnTo>
                <a:lnTo>
                  <a:pt x="0" y="5334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p:nvPr/>
        </p:nvSpPr>
        <p:spPr>
          <a:xfrm>
            <a:off x="3657600" y="5575300"/>
            <a:ext cx="3022601" cy="812801"/>
          </a:xfrm>
          <a:custGeom>
            <a:avLst/>
            <a:gdLst/>
            <a:ahLst/>
            <a:cxnLst/>
            <a:rect l="0" t="0" r="0" b="0"/>
            <a:pathLst>
              <a:path w="3022601" h="812801">
                <a:moveTo>
                  <a:pt x="0" y="0"/>
                </a:moveTo>
                <a:lnTo>
                  <a:pt x="3022600" y="0"/>
                </a:lnTo>
                <a:lnTo>
                  <a:pt x="3022600" y="812800"/>
                </a:lnTo>
                <a:lnTo>
                  <a:pt x="0" y="812800"/>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p:cNvSpPr/>
          <p:nvPr/>
        </p:nvSpPr>
        <p:spPr>
          <a:xfrm>
            <a:off x="215900" y="5511800"/>
            <a:ext cx="3098166" cy="2489836"/>
          </a:xfrm>
          <a:custGeom>
            <a:avLst/>
            <a:gdLst/>
            <a:ahLst/>
            <a:cxnLst/>
            <a:rect l="0" t="0" r="0" b="0"/>
            <a:pathLst>
              <a:path w="3098166" h="2489836">
                <a:moveTo>
                  <a:pt x="0" y="0"/>
                </a:moveTo>
                <a:lnTo>
                  <a:pt x="3098165" y="0"/>
                </a:lnTo>
                <a:lnTo>
                  <a:pt x="3098165" y="2489835"/>
                </a:lnTo>
                <a:lnTo>
                  <a:pt x="0" y="2489835"/>
                </a:lnTo>
                <a:close/>
              </a:path>
            </a:pathLst>
          </a:custGeom>
          <a:solidFill>
            <a:srgbClr val="FFFFE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539750" y="406400"/>
            <a:ext cx="2000250" cy="990601"/>
            <a:chOff x="539750" y="406400"/>
            <a:chExt cx="2000250" cy="990601"/>
          </a:xfrm>
        </p:grpSpPr>
        <p:sp>
          <p:nvSpPr>
            <p:cNvPr id="5" name="Freeform 4"/>
            <p:cNvSpPr/>
            <p:nvPr/>
          </p:nvSpPr>
          <p:spPr>
            <a:xfrm>
              <a:off x="539750" y="4064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35000" y="4445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8" name="TextBox 7"/>
          <p:cNvSpPr txBox="1"/>
          <p:nvPr/>
        </p:nvSpPr>
        <p:spPr>
          <a:xfrm>
            <a:off x="101600" y="1943100"/>
            <a:ext cx="10287000" cy="1754326"/>
          </a:xfrm>
          <a:prstGeom prst="rect">
            <a:avLst/>
          </a:prstGeom>
          <a:noFill/>
        </p:spPr>
        <p:txBody>
          <a:bodyPr vert="horz" rtlCol="0">
            <a:spAutoFit/>
          </a:bodyPr>
          <a:lstStyle/>
          <a:p>
            <a:r>
              <a:rPr lang="en-GB" sz="2700" smtClean="0">
                <a:solidFill>
                  <a:srgbClr val="480048"/>
                </a:solidFill>
                <a:latin typeface="Times New Roman - 36"/>
              </a:rPr>
              <a:t>As well as using the weather and surroundings to create  a mood/atmosphere, we can use the length of our  sentences. </a:t>
            </a:r>
          </a:p>
          <a:p>
            <a:endParaRPr lang="en-GB" sz="2700" smtClean="0">
              <a:solidFill>
                <a:srgbClr val="480048"/>
              </a:solidFill>
              <a:latin typeface="Times New Roman - 36"/>
            </a:endParaRPr>
          </a:p>
          <a:p>
            <a:endParaRPr lang="en-GB" sz="2700">
              <a:solidFill>
                <a:srgbClr val="480048"/>
              </a:solidFill>
              <a:latin typeface="Times New Roman - 36"/>
            </a:endParaRPr>
          </a:p>
        </p:txBody>
      </p:sp>
      <p:sp>
        <p:nvSpPr>
          <p:cNvPr id="9" name="TextBox 8"/>
          <p:cNvSpPr txBox="1"/>
          <p:nvPr/>
        </p:nvSpPr>
        <p:spPr>
          <a:xfrm>
            <a:off x="215900" y="5702300"/>
            <a:ext cx="3149600" cy="1384995"/>
          </a:xfrm>
          <a:prstGeom prst="rect">
            <a:avLst/>
          </a:prstGeom>
          <a:noFill/>
        </p:spPr>
        <p:txBody>
          <a:bodyPr vert="horz" rtlCol="0">
            <a:spAutoFit/>
          </a:bodyPr>
          <a:lstStyle/>
          <a:p>
            <a:r>
              <a:rPr lang="en-GB" sz="1200" i="1" smtClean="0">
                <a:solidFill>
                  <a:srgbClr val="000000"/>
                </a:solidFill>
                <a:latin typeface="Arial - 16"/>
              </a:rPr>
              <a:t>If my sentence is really, really,  really long and goes into lots and  lots of detail about everything in  the scene without breaking for  breath or pausing for thought, but  just keeps on going and going  and going, what does it make  you feel after you have read it?</a:t>
            </a:r>
            <a:endParaRPr lang="en-GB" sz="1200" i="1">
              <a:solidFill>
                <a:srgbClr val="000000"/>
              </a:solidFill>
              <a:latin typeface="Arial - 16"/>
            </a:endParaRPr>
          </a:p>
        </p:txBody>
      </p:sp>
      <p:sp>
        <p:nvSpPr>
          <p:cNvPr id="10" name="TextBox 9"/>
          <p:cNvSpPr txBox="1"/>
          <p:nvPr/>
        </p:nvSpPr>
        <p:spPr>
          <a:xfrm>
            <a:off x="3657600" y="5600700"/>
            <a:ext cx="3200400" cy="461665"/>
          </a:xfrm>
          <a:prstGeom prst="rect">
            <a:avLst/>
          </a:prstGeom>
          <a:noFill/>
        </p:spPr>
        <p:txBody>
          <a:bodyPr vert="horz" rtlCol="0">
            <a:spAutoFit/>
          </a:bodyPr>
          <a:lstStyle/>
          <a:p>
            <a:r>
              <a:rPr lang="en-GB" sz="1200" smtClean="0">
                <a:solidFill>
                  <a:srgbClr val="000000"/>
                </a:solidFill>
                <a:latin typeface="Arial - 16"/>
              </a:rPr>
              <a:t>If my sentence is the usual length,  with a sub-clause in the middle,  how do you feel?</a:t>
            </a:r>
            <a:endParaRPr lang="en-GB" sz="1200">
              <a:solidFill>
                <a:srgbClr val="000000"/>
              </a:solidFill>
              <a:latin typeface="Arial - 16"/>
            </a:endParaRPr>
          </a:p>
        </p:txBody>
      </p:sp>
      <p:sp>
        <p:nvSpPr>
          <p:cNvPr id="11" name="TextBox 10"/>
          <p:cNvSpPr txBox="1"/>
          <p:nvPr/>
        </p:nvSpPr>
        <p:spPr>
          <a:xfrm>
            <a:off x="7302500" y="5575300"/>
            <a:ext cx="2870200" cy="276999"/>
          </a:xfrm>
          <a:prstGeom prst="rect">
            <a:avLst/>
          </a:prstGeom>
          <a:noFill/>
        </p:spPr>
        <p:txBody>
          <a:bodyPr vert="horz" rtlCol="0">
            <a:spAutoFit/>
          </a:bodyPr>
          <a:lstStyle/>
          <a:p>
            <a:r>
              <a:rPr lang="en-GB" sz="1200" smtClean="0">
                <a:solidFill>
                  <a:srgbClr val="000000"/>
                </a:solidFill>
                <a:latin typeface="Arial - 16"/>
              </a:rPr>
              <a:t>My sentences are short. So  what?</a:t>
            </a:r>
            <a:endParaRPr lang="en-GB" sz="1200">
              <a:solidFill>
                <a:srgbClr val="000000"/>
              </a:solidFill>
              <a:latin typeface="Arial - 16"/>
            </a:endParaRPr>
          </a:p>
        </p:txBody>
      </p:sp>
      <p:sp>
        <p:nvSpPr>
          <p:cNvPr id="12" name="TextBox 11"/>
          <p:cNvSpPr txBox="1"/>
          <p:nvPr/>
        </p:nvSpPr>
        <p:spPr>
          <a:xfrm>
            <a:off x="965200" y="3860800"/>
            <a:ext cx="8559800" cy="877163"/>
          </a:xfrm>
          <a:prstGeom prst="rect">
            <a:avLst/>
          </a:prstGeom>
          <a:noFill/>
        </p:spPr>
        <p:txBody>
          <a:bodyPr vert="horz" rtlCol="0">
            <a:spAutoFit/>
          </a:bodyPr>
          <a:lstStyle/>
          <a:p>
            <a:r>
              <a:rPr lang="en-GB" sz="1700" smtClean="0">
                <a:solidFill>
                  <a:srgbClr val="FF0000"/>
                </a:solidFill>
                <a:latin typeface="Arial - 23"/>
              </a:rPr>
              <a:t>Read each sentence aloud. How does each one make you feel?</a:t>
            </a:r>
          </a:p>
          <a:p>
            <a:endParaRPr lang="en-GB" sz="1700" smtClean="0">
              <a:solidFill>
                <a:srgbClr val="FF0000"/>
              </a:solidFill>
              <a:latin typeface="Arial - 23"/>
            </a:endParaRPr>
          </a:p>
          <a:p>
            <a:r>
              <a:rPr lang="en-GB" sz="1700" smtClean="0">
                <a:solidFill>
                  <a:srgbClr val="FF0000"/>
                </a:solidFill>
                <a:latin typeface="Arial - 23"/>
              </a:rPr>
              <a:t>Think about what it does to your breathing?</a:t>
            </a:r>
            <a:endParaRPr lang="en-GB" sz="1700">
              <a:solidFill>
                <a:srgbClr val="FF0000"/>
              </a:solidFill>
              <a:latin typeface="Arial - 23"/>
            </a:endParaRPr>
          </a:p>
        </p:txBody>
      </p:sp>
      <p:sp>
        <p:nvSpPr>
          <p:cNvPr id="13" name="TextBox 12"/>
          <p:cNvSpPr txBox="1"/>
          <p:nvPr/>
        </p:nvSpPr>
        <p:spPr>
          <a:xfrm>
            <a:off x="304800" y="8178800"/>
            <a:ext cx="3175000" cy="646331"/>
          </a:xfrm>
          <a:prstGeom prst="rect">
            <a:avLst/>
          </a:prstGeom>
          <a:noFill/>
        </p:spPr>
        <p:txBody>
          <a:bodyPr vert="horz" rtlCol="0">
            <a:spAutoFit/>
          </a:bodyPr>
          <a:lstStyle/>
          <a:p>
            <a:r>
              <a:rPr lang="en-GB" sz="1200" smtClean="0">
                <a:solidFill>
                  <a:srgbClr val="000000"/>
                </a:solidFill>
                <a:latin typeface="Arial - 16"/>
              </a:rPr>
              <a:t>Should leave you out of breath,  leading to your heart beating  faster and showing nervousness  or panic</a:t>
            </a:r>
            <a:endParaRPr lang="en-GB" sz="1200">
              <a:solidFill>
                <a:srgbClr val="000000"/>
              </a:solidFill>
              <a:latin typeface="Arial - 16"/>
            </a:endParaRPr>
          </a:p>
        </p:txBody>
      </p:sp>
      <p:sp>
        <p:nvSpPr>
          <p:cNvPr id="14" name="TextBox 13"/>
          <p:cNvSpPr txBox="1"/>
          <p:nvPr/>
        </p:nvSpPr>
        <p:spPr>
          <a:xfrm>
            <a:off x="3975100" y="6604000"/>
            <a:ext cx="2590800" cy="461665"/>
          </a:xfrm>
          <a:prstGeom prst="rect">
            <a:avLst/>
          </a:prstGeom>
          <a:noFill/>
        </p:spPr>
        <p:txBody>
          <a:bodyPr vert="horz" rtlCol="0">
            <a:spAutoFit/>
          </a:bodyPr>
          <a:lstStyle/>
          <a:p>
            <a:r>
              <a:rPr lang="en-GB" sz="1200" smtClean="0">
                <a:solidFill>
                  <a:srgbClr val="000000"/>
                </a:solidFill>
                <a:latin typeface="Arial - 16"/>
              </a:rPr>
              <a:t>Should cause no problems  at all and should leave you  feeling calm</a:t>
            </a:r>
            <a:endParaRPr lang="en-GB" sz="1200">
              <a:solidFill>
                <a:srgbClr val="000000"/>
              </a:solidFill>
              <a:latin typeface="Arial - 16"/>
            </a:endParaRPr>
          </a:p>
        </p:txBody>
      </p:sp>
      <p:sp>
        <p:nvSpPr>
          <p:cNvPr id="15" name="TextBox 14"/>
          <p:cNvSpPr txBox="1"/>
          <p:nvPr/>
        </p:nvSpPr>
        <p:spPr>
          <a:xfrm>
            <a:off x="7734300" y="6261100"/>
            <a:ext cx="1752600" cy="830997"/>
          </a:xfrm>
          <a:prstGeom prst="rect">
            <a:avLst/>
          </a:prstGeom>
          <a:noFill/>
        </p:spPr>
        <p:txBody>
          <a:bodyPr vert="horz" rtlCol="0">
            <a:spAutoFit/>
          </a:bodyPr>
          <a:lstStyle/>
          <a:p>
            <a:r>
              <a:rPr lang="en-GB" sz="1200" smtClean="0">
                <a:solidFill>
                  <a:srgbClr val="000000"/>
                </a:solidFill>
                <a:latin typeface="Arial - 16"/>
              </a:rPr>
              <a:t>Should feel  abrupt, snappy  and should create  an angry and  aggressive mood</a:t>
            </a:r>
            <a:endParaRPr lang="en-GB" sz="1200">
              <a:solidFill>
                <a:srgbClr val="000000"/>
              </a:solidFill>
              <a:latin typeface="Arial - 16"/>
            </a:endParaRPr>
          </a:p>
        </p:txBody>
      </p:sp>
      <p:sp>
        <p:nvSpPr>
          <p:cNvPr id="16" name="Freeform 15"/>
          <p:cNvSpPr/>
          <p:nvPr/>
        </p:nvSpPr>
        <p:spPr>
          <a:xfrm>
            <a:off x="139700" y="8229600"/>
            <a:ext cx="3128138" cy="783464"/>
          </a:xfrm>
          <a:custGeom>
            <a:avLst/>
            <a:gdLst/>
            <a:ahLst/>
            <a:cxnLst/>
            <a:rect l="0" t="0" r="0" b="0"/>
            <a:pathLst>
              <a:path w="3128138" h="783464">
                <a:moveTo>
                  <a:pt x="0" y="0"/>
                </a:moveTo>
                <a:lnTo>
                  <a:pt x="3128137" y="0"/>
                </a:lnTo>
                <a:lnTo>
                  <a:pt x="3128137" y="783463"/>
                </a:lnTo>
                <a:lnTo>
                  <a:pt x="0" y="783463"/>
                </a:lnTo>
                <a:close/>
              </a:path>
            </a:pathLst>
          </a:cu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p:nvSpPr>
        <p:spPr>
          <a:xfrm>
            <a:off x="4076700" y="6565900"/>
            <a:ext cx="2349501" cy="762001"/>
          </a:xfrm>
          <a:custGeom>
            <a:avLst/>
            <a:gdLst/>
            <a:ahLst/>
            <a:cxnLst/>
            <a:rect l="0" t="0" r="0" b="0"/>
            <a:pathLst>
              <a:path w="2349501" h="762001">
                <a:moveTo>
                  <a:pt x="0" y="0"/>
                </a:moveTo>
                <a:lnTo>
                  <a:pt x="2349500" y="0"/>
                </a:lnTo>
                <a:lnTo>
                  <a:pt x="2349500" y="762000"/>
                </a:lnTo>
                <a:lnTo>
                  <a:pt x="0" y="762000"/>
                </a:lnTo>
                <a:close/>
              </a:path>
            </a:pathLst>
          </a:cu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p:nvPr/>
        </p:nvSpPr>
        <p:spPr>
          <a:xfrm>
            <a:off x="7721600" y="6235700"/>
            <a:ext cx="1714501" cy="1282701"/>
          </a:xfrm>
          <a:custGeom>
            <a:avLst/>
            <a:gdLst/>
            <a:ahLst/>
            <a:cxnLst/>
            <a:rect l="0" t="0" r="0" b="0"/>
            <a:pathLst>
              <a:path w="1714501" h="1282701">
                <a:moveTo>
                  <a:pt x="0" y="0"/>
                </a:moveTo>
                <a:lnTo>
                  <a:pt x="1714500" y="0"/>
                </a:lnTo>
                <a:lnTo>
                  <a:pt x="1714500" y="1282700"/>
                </a:lnTo>
                <a:lnTo>
                  <a:pt x="0" y="1282700"/>
                </a:lnTo>
                <a:close/>
              </a:path>
            </a:pathLst>
          </a:custGeom>
          <a:solidFill>
            <a:srgbClr val="0000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4368800" y="9309100"/>
            <a:ext cx="1397000" cy="276999"/>
          </a:xfrm>
          <a:prstGeom prst="rect">
            <a:avLst/>
          </a:prstGeom>
          <a:noFill/>
        </p:spPr>
        <p:txBody>
          <a:bodyPr vert="horz" rtlCol="0">
            <a:spAutoFit/>
          </a:bodyPr>
          <a:lstStyle/>
          <a:p>
            <a:r>
              <a:rPr lang="en-GB" sz="1200" smtClean="0">
                <a:solidFill>
                  <a:srgbClr val="000000"/>
                </a:solidFill>
                <a:latin typeface="Arial - 16"/>
              </a:rPr>
              <a:t>Remove me</a:t>
            </a:r>
            <a:endParaRPr lang="en-GB" sz="1200">
              <a:solidFill>
                <a:srgbClr val="000000"/>
              </a:solidFill>
              <a:latin typeface="Arial - 16"/>
            </a:endParaRPr>
          </a:p>
        </p:txBody>
      </p:sp>
      <p:cxnSp>
        <p:nvCxnSpPr>
          <p:cNvPr id="20" name="Straight Connector 19"/>
          <p:cNvCxnSpPr/>
          <p:nvPr/>
        </p:nvCxnSpPr>
        <p:spPr>
          <a:xfrm flipH="1" flipV="1">
            <a:off x="3670300" y="9220200"/>
            <a:ext cx="317500" cy="889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041900" y="8788400"/>
            <a:ext cx="38100" cy="3175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753100" y="8318500"/>
            <a:ext cx="1181100" cy="8763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977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39750" y="406400"/>
            <a:ext cx="2000250" cy="990601"/>
            <a:chOff x="539750" y="406400"/>
            <a:chExt cx="2000250" cy="990601"/>
          </a:xfrm>
        </p:grpSpPr>
        <p:sp>
          <p:nvSpPr>
            <p:cNvPr id="2" name="Freeform 1"/>
            <p:cNvSpPr/>
            <p:nvPr/>
          </p:nvSpPr>
          <p:spPr>
            <a:xfrm>
              <a:off x="539750" y="4064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5000" y="4445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5" name="TextBox 4"/>
          <p:cNvSpPr txBox="1"/>
          <p:nvPr/>
        </p:nvSpPr>
        <p:spPr>
          <a:xfrm>
            <a:off x="0" y="4533900"/>
            <a:ext cx="10287000" cy="2585323"/>
          </a:xfrm>
          <a:prstGeom prst="rect">
            <a:avLst/>
          </a:prstGeom>
          <a:noFill/>
        </p:spPr>
        <p:txBody>
          <a:bodyPr vert="horz" rtlCol="0">
            <a:spAutoFit/>
          </a:bodyPr>
          <a:lstStyle/>
          <a:p>
            <a:r>
              <a:rPr lang="en-GB" sz="2700" smtClean="0">
                <a:solidFill>
                  <a:srgbClr val="480048"/>
                </a:solidFill>
                <a:latin typeface="Times New Roman - 36"/>
              </a:rPr>
              <a:t>Using the paragraph you wrote earlier in the lesson, can  find where you might want to alter the length of a  sentence use to match the mood/atmosphere?</a:t>
            </a:r>
          </a:p>
          <a:p>
            <a:endParaRPr lang="en-GB" sz="2700" smtClean="0">
              <a:solidFill>
                <a:srgbClr val="480048"/>
              </a:solidFill>
              <a:latin typeface="Times New Roman - 36"/>
            </a:endParaRPr>
          </a:p>
          <a:p>
            <a:r>
              <a:rPr lang="en-GB" sz="2700" smtClean="0">
                <a:solidFill>
                  <a:srgbClr val="480048"/>
                </a:solidFill>
                <a:latin typeface="Times New Roman - 36"/>
              </a:rPr>
              <a:t>Write an example of what you might put in below and  and indicate where it would go in your paragraph.</a:t>
            </a:r>
            <a:endParaRPr lang="en-GB" sz="2700">
              <a:solidFill>
                <a:srgbClr val="480048"/>
              </a:solidFill>
              <a:latin typeface="Times New Roman - 36"/>
            </a:endParaRPr>
          </a:p>
        </p:txBody>
      </p:sp>
    </p:spTree>
    <p:extLst>
      <p:ext uri="{BB962C8B-B14F-4D97-AF65-F5344CB8AC3E}">
        <p14:creationId xmlns:p14="http://schemas.microsoft.com/office/powerpoint/2010/main" val="814105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39750" y="406400"/>
            <a:ext cx="2000250" cy="990601"/>
            <a:chOff x="539750" y="406400"/>
            <a:chExt cx="2000250" cy="990601"/>
          </a:xfrm>
        </p:grpSpPr>
        <p:sp>
          <p:nvSpPr>
            <p:cNvPr id="2" name="Freeform 1"/>
            <p:cNvSpPr/>
            <p:nvPr/>
          </p:nvSpPr>
          <p:spPr>
            <a:xfrm>
              <a:off x="539750" y="4064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5000" y="4445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5" name="TextBox 4"/>
          <p:cNvSpPr txBox="1"/>
          <p:nvPr/>
        </p:nvSpPr>
        <p:spPr>
          <a:xfrm>
            <a:off x="393700" y="3060700"/>
            <a:ext cx="10033000" cy="2062103"/>
          </a:xfrm>
          <a:prstGeom prst="rect">
            <a:avLst/>
          </a:prstGeom>
          <a:noFill/>
        </p:spPr>
        <p:txBody>
          <a:bodyPr vert="horz" rtlCol="0">
            <a:spAutoFit/>
          </a:bodyPr>
          <a:lstStyle/>
          <a:p>
            <a:r>
              <a:rPr lang="en-GB" sz="1600" smtClean="0">
                <a:solidFill>
                  <a:srgbClr val="000000"/>
                </a:solidFill>
                <a:latin typeface="BradleyHandITC - 22"/>
              </a:rPr>
              <a:t>Funfair description</a:t>
            </a:r>
          </a:p>
          <a:p>
            <a:endParaRPr lang="en-GB" sz="1600" smtClean="0">
              <a:solidFill>
                <a:srgbClr val="000000"/>
              </a:solidFill>
              <a:latin typeface="BradleyHandITC - 22"/>
            </a:endParaRPr>
          </a:p>
          <a:p>
            <a:r>
              <a:rPr lang="en-GB" sz="1600" smtClean="0">
                <a:solidFill>
                  <a:srgbClr val="000000"/>
                </a:solidFill>
                <a:latin typeface="BradleyHandITC - 22"/>
              </a:rPr>
              <a:t>We waved our rectangular tickets towards the turquoise blue sky as if we  were boasting that paradise was just a few steps away. A clown-like smile  widened onto my face as I handed the ticket to the large man with eyes like a  hawk. He was on a lookout to find those who tried to sneak in the amazing  parkwithout a ticket. The temptation of getting inside the theme park was  getting unbearable. I stood in between the turntile being sandwiched by the  two metal bars that were covered in sweaty fingerprints.</a:t>
            </a:r>
          </a:p>
          <a:p>
            <a:r>
              <a:rPr lang="en-GB" sz="1600" smtClean="0">
                <a:solidFill>
                  <a:srgbClr val="000000"/>
                </a:solidFill>
                <a:latin typeface="BradleyHandITC - 22"/>
              </a:rPr>
              <a:t>Wow, I thought just one more step and six hours of pure exhiliration.</a:t>
            </a:r>
            <a:endParaRPr lang="en-GB" sz="1600">
              <a:solidFill>
                <a:srgbClr val="000000"/>
              </a:solidFill>
              <a:latin typeface="BradleyHandITC - 22"/>
            </a:endParaRPr>
          </a:p>
        </p:txBody>
      </p:sp>
      <p:sp>
        <p:nvSpPr>
          <p:cNvPr id="6" name="TextBox 5"/>
          <p:cNvSpPr txBox="1"/>
          <p:nvPr/>
        </p:nvSpPr>
        <p:spPr>
          <a:xfrm>
            <a:off x="63500" y="2374900"/>
            <a:ext cx="10287000" cy="507831"/>
          </a:xfrm>
          <a:prstGeom prst="rect">
            <a:avLst/>
          </a:prstGeom>
          <a:noFill/>
        </p:spPr>
        <p:txBody>
          <a:bodyPr vert="horz" rtlCol="0">
            <a:spAutoFit/>
          </a:bodyPr>
          <a:lstStyle/>
          <a:p>
            <a:r>
              <a:rPr lang="en-GB" sz="2700" smtClean="0">
                <a:solidFill>
                  <a:srgbClr val="480048"/>
                </a:solidFill>
                <a:latin typeface="Times New Roman - 36"/>
              </a:rPr>
              <a:t>What's wrong with the description of a funfair, below?</a:t>
            </a:r>
            <a:endParaRPr lang="en-GB" sz="2700">
              <a:solidFill>
                <a:srgbClr val="480048"/>
              </a:solidFill>
              <a:latin typeface="Times New Roman - 36"/>
            </a:endParaRPr>
          </a:p>
        </p:txBody>
      </p:sp>
    </p:spTree>
    <p:extLst>
      <p:ext uri="{BB962C8B-B14F-4D97-AF65-F5344CB8AC3E}">
        <p14:creationId xmlns:p14="http://schemas.microsoft.com/office/powerpoint/2010/main" val="1869393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39750" y="406400"/>
            <a:ext cx="2000250" cy="990601"/>
            <a:chOff x="539750" y="406400"/>
            <a:chExt cx="2000250" cy="990601"/>
          </a:xfrm>
        </p:grpSpPr>
        <p:sp>
          <p:nvSpPr>
            <p:cNvPr id="2" name="Freeform 1"/>
            <p:cNvSpPr/>
            <p:nvPr/>
          </p:nvSpPr>
          <p:spPr>
            <a:xfrm>
              <a:off x="539750" y="406400"/>
              <a:ext cx="1955801" cy="990601"/>
            </a:xfrm>
            <a:custGeom>
              <a:avLst/>
              <a:gdLst/>
              <a:ahLst/>
              <a:cxnLst/>
              <a:rect l="0" t="0" r="0" b="0"/>
              <a:pathLst>
                <a:path w="1955801" h="990601">
                  <a:moveTo>
                    <a:pt x="0" y="0"/>
                  </a:moveTo>
                  <a:lnTo>
                    <a:pt x="1955800" y="0"/>
                  </a:lnTo>
                  <a:lnTo>
                    <a:pt x="1955800" y="990600"/>
                  </a:lnTo>
                  <a:lnTo>
                    <a:pt x="0" y="9906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5000" y="444500"/>
              <a:ext cx="1905000" cy="830997"/>
            </a:xfrm>
            <a:prstGeom prst="rect">
              <a:avLst/>
            </a:prstGeom>
            <a:noFill/>
          </p:spPr>
          <p:txBody>
            <a:bodyPr vert="horz" rtlCol="0">
              <a:spAutoFit/>
            </a:bodyPr>
            <a:lstStyle/>
            <a:p>
              <a:r>
                <a:rPr lang="en-GB" sz="1200" smtClean="0">
                  <a:solidFill>
                    <a:srgbClr val="000000"/>
                  </a:solidFill>
                  <a:latin typeface="Arial - 16"/>
                </a:rPr>
                <a:t>LO: To be able to  show mood through  pathetic fallacy and  sentence length.</a:t>
              </a:r>
              <a:endParaRPr lang="en-GB" sz="1200">
                <a:solidFill>
                  <a:srgbClr val="000000"/>
                </a:solidFill>
                <a:latin typeface="Arial - 16"/>
              </a:endParaRPr>
            </a:p>
          </p:txBody>
        </p:sp>
      </p:grpSp>
      <p:sp>
        <p:nvSpPr>
          <p:cNvPr id="5" name="TextBox 4"/>
          <p:cNvSpPr txBox="1"/>
          <p:nvPr/>
        </p:nvSpPr>
        <p:spPr>
          <a:xfrm>
            <a:off x="368300" y="2400300"/>
            <a:ext cx="8686800" cy="3293209"/>
          </a:xfrm>
          <a:prstGeom prst="rect">
            <a:avLst/>
          </a:prstGeom>
          <a:noFill/>
        </p:spPr>
        <p:txBody>
          <a:bodyPr vert="horz" rtlCol="0">
            <a:spAutoFit/>
          </a:bodyPr>
          <a:lstStyle/>
          <a:p>
            <a:r>
              <a:rPr lang="en-GB" sz="1600" smtClean="0">
                <a:solidFill>
                  <a:srgbClr val="480048"/>
                </a:solidFill>
                <a:latin typeface="Times New Roman - 22"/>
              </a:rPr>
              <a:t>You have each been given a paragraph that describes a scene at a funfair.</a:t>
            </a:r>
          </a:p>
          <a:p>
            <a:endParaRPr lang="en-GB" sz="1600" smtClean="0">
              <a:solidFill>
                <a:srgbClr val="480048"/>
              </a:solidFill>
              <a:latin typeface="Times New Roman - 22"/>
            </a:endParaRPr>
          </a:p>
          <a:p>
            <a:r>
              <a:rPr lang="en-GB" sz="1600" smtClean="0">
                <a:solidFill>
                  <a:srgbClr val="480048"/>
                </a:solidFill>
                <a:latin typeface="Times New Roman - 22"/>
              </a:rPr>
              <a:t>The paragraph needs improving.</a:t>
            </a:r>
          </a:p>
          <a:p>
            <a:endParaRPr lang="en-GB" sz="1600" smtClean="0">
              <a:solidFill>
                <a:srgbClr val="480048"/>
              </a:solidFill>
              <a:latin typeface="Times New Roman - 22"/>
            </a:endParaRPr>
          </a:p>
          <a:p>
            <a:r>
              <a:rPr lang="en-GB" sz="1600" smtClean="0">
                <a:solidFill>
                  <a:srgbClr val="480048"/>
                </a:solidFill>
                <a:latin typeface="Times New Roman - 22"/>
              </a:rPr>
              <a:t>In your groups, re-write the paragraph using the work we have done so far.</a:t>
            </a:r>
          </a:p>
          <a:p>
            <a:endParaRPr lang="en-GB" sz="1600" smtClean="0">
              <a:solidFill>
                <a:srgbClr val="480048"/>
              </a:solidFill>
              <a:latin typeface="Times New Roman - 22"/>
            </a:endParaRPr>
          </a:p>
          <a:p>
            <a:r>
              <a:rPr lang="en-GB" sz="1600" smtClean="0">
                <a:solidFill>
                  <a:srgbClr val="480048"/>
                </a:solidFill>
                <a:latin typeface="Times New Roman - 22"/>
              </a:rPr>
              <a:t>Remember:</a:t>
            </a:r>
          </a:p>
          <a:p>
            <a:r>
              <a:rPr lang="en-GB" sz="1600" smtClean="0">
                <a:solidFill>
                  <a:srgbClr val="480048"/>
                </a:solidFill>
                <a:latin typeface="Times New Roman - 22"/>
              </a:rPr>
              <a:t>3rd person</a:t>
            </a:r>
          </a:p>
          <a:p>
            <a:r>
              <a:rPr lang="en-GB" sz="1600" smtClean="0">
                <a:solidFill>
                  <a:srgbClr val="480048"/>
                </a:solidFill>
                <a:latin typeface="Times New Roman - 22"/>
              </a:rPr>
              <a:t>Interesting vocab</a:t>
            </a:r>
          </a:p>
          <a:p>
            <a:r>
              <a:rPr lang="en-GB" sz="1600" smtClean="0">
                <a:solidFill>
                  <a:srgbClr val="480048"/>
                </a:solidFill>
                <a:latin typeface="Times New Roman - 22"/>
              </a:rPr>
              <a:t>Varied sentence starters</a:t>
            </a:r>
          </a:p>
          <a:p>
            <a:r>
              <a:rPr lang="en-GB" sz="1600" smtClean="0">
                <a:solidFill>
                  <a:srgbClr val="480048"/>
                </a:solidFill>
                <a:latin typeface="Times New Roman - 22"/>
              </a:rPr>
              <a:t>Show not tell</a:t>
            </a:r>
          </a:p>
          <a:p>
            <a:r>
              <a:rPr lang="en-GB" sz="1600" smtClean="0">
                <a:solidFill>
                  <a:srgbClr val="480048"/>
                </a:solidFill>
                <a:latin typeface="Times New Roman - 22"/>
              </a:rPr>
              <a:t>Descriptive techniques</a:t>
            </a:r>
          </a:p>
          <a:p>
            <a:r>
              <a:rPr lang="en-GB" sz="1600" smtClean="0">
                <a:solidFill>
                  <a:srgbClr val="480048"/>
                </a:solidFill>
                <a:latin typeface="Times New Roman - 22"/>
              </a:rPr>
              <a:t>Create atmosphere using weather (pathetic fallacy) and sentence length</a:t>
            </a:r>
            <a:endParaRPr lang="en-GB" sz="1600">
              <a:solidFill>
                <a:srgbClr val="480048"/>
              </a:solidFill>
              <a:latin typeface="Times New Roman - 22"/>
            </a:endParaRPr>
          </a:p>
        </p:txBody>
      </p:sp>
      <p:sp>
        <p:nvSpPr>
          <p:cNvPr id="6" name="TextBox 5"/>
          <p:cNvSpPr txBox="1"/>
          <p:nvPr/>
        </p:nvSpPr>
        <p:spPr>
          <a:xfrm>
            <a:off x="3924300" y="711200"/>
            <a:ext cx="5359400" cy="461665"/>
          </a:xfrm>
          <a:prstGeom prst="rect">
            <a:avLst/>
          </a:prstGeom>
          <a:noFill/>
        </p:spPr>
        <p:txBody>
          <a:bodyPr vert="horz" rtlCol="0">
            <a:spAutoFit/>
          </a:bodyPr>
          <a:lstStyle/>
          <a:p>
            <a:r>
              <a:rPr lang="en-GB" sz="1200" smtClean="0">
                <a:solidFill>
                  <a:srgbClr val="000000"/>
                </a:solidFill>
                <a:latin typeface="Arial - 16"/>
              </a:rPr>
              <a:t>Teacher note: Print off C grade example and give each  group a different paragraph.</a:t>
            </a:r>
            <a:endParaRPr lang="en-GB" sz="1200">
              <a:solidFill>
                <a:srgbClr val="000000"/>
              </a:solidFill>
              <a:latin typeface="Arial - 16"/>
            </a:endParaRPr>
          </a:p>
        </p:txBody>
      </p:sp>
      <p:sp>
        <p:nvSpPr>
          <p:cNvPr id="7" name="Freeform 6"/>
          <p:cNvSpPr/>
          <p:nvPr/>
        </p:nvSpPr>
        <p:spPr>
          <a:xfrm>
            <a:off x="3937000" y="660400"/>
            <a:ext cx="5003801" cy="571501"/>
          </a:xfrm>
          <a:custGeom>
            <a:avLst/>
            <a:gdLst/>
            <a:ahLst/>
            <a:cxnLst/>
            <a:rect l="0" t="0" r="0" b="0"/>
            <a:pathLst>
              <a:path w="5003801" h="571501">
                <a:moveTo>
                  <a:pt x="0" y="0"/>
                </a:moveTo>
                <a:lnTo>
                  <a:pt x="5003800" y="0"/>
                </a:lnTo>
                <a:lnTo>
                  <a:pt x="5003800" y="571500"/>
                </a:lnTo>
                <a:lnTo>
                  <a:pt x="0" y="571500"/>
                </a:lnTo>
                <a:close/>
              </a:path>
            </a:pathLst>
          </a:custGeom>
          <a:solidFill>
            <a:srgbClr val="FFC0CB"/>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3619500" y="431800"/>
            <a:ext cx="406400" cy="127000"/>
          </a:xfrm>
          <a:prstGeom prst="line">
            <a:avLst/>
          </a:prstGeom>
          <a:ln w="38100" cap="flat" cmpd="sng" algn="ctr">
            <a:solidFill>
              <a:srgbClr val="00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27300" y="101600"/>
            <a:ext cx="1498600" cy="276999"/>
          </a:xfrm>
          <a:prstGeom prst="rect">
            <a:avLst/>
          </a:prstGeom>
          <a:noFill/>
        </p:spPr>
        <p:txBody>
          <a:bodyPr vert="horz" rtlCol="0">
            <a:spAutoFit/>
          </a:bodyPr>
          <a:lstStyle/>
          <a:p>
            <a:r>
              <a:rPr lang="en-GB" sz="1200" smtClean="0">
                <a:solidFill>
                  <a:srgbClr val="000000"/>
                </a:solidFill>
                <a:latin typeface="Arial - 16"/>
              </a:rPr>
              <a:t>Teacher note</a:t>
            </a:r>
            <a:endParaRPr lang="en-GB" sz="1200">
              <a:solidFill>
                <a:srgbClr val="000000"/>
              </a:solidFill>
              <a:latin typeface="Arial - 16"/>
            </a:endParaRPr>
          </a:p>
        </p:txBody>
      </p:sp>
    </p:spTree>
    <p:extLst>
      <p:ext uri="{BB962C8B-B14F-4D97-AF65-F5344CB8AC3E}">
        <p14:creationId xmlns:p14="http://schemas.microsoft.com/office/powerpoint/2010/main" val="1237767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3492500" y="279400"/>
            <a:ext cx="2997200" cy="861774"/>
          </a:xfrm>
          <a:prstGeom prst="rect">
            <a:avLst/>
          </a:prstGeom>
          <a:noFill/>
        </p:spPr>
        <p:txBody>
          <a:bodyPr vert="horz" rtlCol="0">
            <a:spAutoFit/>
          </a:bodyPr>
          <a:lstStyle/>
          <a:p>
            <a:r>
              <a:rPr lang="en-GB" sz="2500" smtClean="0">
                <a:solidFill>
                  <a:srgbClr val="000000"/>
                </a:solidFill>
                <a:latin typeface="Arial - 33"/>
              </a:rPr>
              <a:t>Semi Colons</a:t>
            </a:r>
          </a:p>
          <a:p>
            <a:endParaRPr lang="en-GB" sz="2500">
              <a:solidFill>
                <a:srgbClr val="000000"/>
              </a:solidFill>
              <a:latin typeface="Arial - 33"/>
            </a:endParaRPr>
          </a:p>
        </p:txBody>
      </p:sp>
      <p:sp>
        <p:nvSpPr>
          <p:cNvPr id="3" name="TextBox 2"/>
          <p:cNvSpPr txBox="1"/>
          <p:nvPr/>
        </p:nvSpPr>
        <p:spPr>
          <a:xfrm>
            <a:off x="482600" y="1562100"/>
            <a:ext cx="8813800" cy="1938992"/>
          </a:xfrm>
          <a:prstGeom prst="rect">
            <a:avLst/>
          </a:prstGeom>
          <a:noFill/>
        </p:spPr>
        <p:txBody>
          <a:bodyPr vert="horz" rtlCol="0">
            <a:spAutoFit/>
          </a:bodyPr>
          <a:lstStyle/>
          <a:p>
            <a:r>
              <a:rPr lang="en-GB" sz="2000" smtClean="0">
                <a:solidFill>
                  <a:srgbClr val="000000"/>
                </a:solidFill>
                <a:latin typeface="Arial - 27"/>
              </a:rPr>
              <a:t>Semi colons can be used for two different reasons.</a:t>
            </a:r>
          </a:p>
          <a:p>
            <a:endParaRPr lang="en-GB" sz="2000" smtClean="0">
              <a:solidFill>
                <a:srgbClr val="000000"/>
              </a:solidFill>
              <a:latin typeface="Arial - 27"/>
            </a:endParaRPr>
          </a:p>
          <a:p>
            <a:endParaRPr lang="en-GB" sz="2000" smtClean="0">
              <a:solidFill>
                <a:srgbClr val="000000"/>
              </a:solidFill>
              <a:latin typeface="Arial - 27"/>
            </a:endParaRPr>
          </a:p>
          <a:p>
            <a:r>
              <a:rPr lang="en-GB" sz="2000" smtClean="0">
                <a:solidFill>
                  <a:srgbClr val="000000"/>
                </a:solidFill>
                <a:latin typeface="Arial - 27"/>
              </a:rPr>
              <a:t>1. To replace a connective.</a:t>
            </a:r>
          </a:p>
          <a:p>
            <a:endParaRPr lang="en-GB" sz="2000" smtClean="0">
              <a:solidFill>
                <a:srgbClr val="000000"/>
              </a:solidFill>
              <a:latin typeface="Arial - 27"/>
            </a:endParaRPr>
          </a:p>
          <a:p>
            <a:r>
              <a:rPr lang="en-GB" sz="2000" smtClean="0">
                <a:solidFill>
                  <a:srgbClr val="000000"/>
                </a:solidFill>
                <a:latin typeface="Arial - 27"/>
              </a:rPr>
              <a:t>E.G. </a:t>
            </a:r>
            <a:r>
              <a:rPr lang="en-GB" sz="2000" i="1" smtClean="0">
                <a:solidFill>
                  <a:srgbClr val="FF0000"/>
                </a:solidFill>
                <a:latin typeface="Arial - 27"/>
              </a:rPr>
              <a:t>The weather was relentless; the man was sweating</a:t>
            </a:r>
            <a:endParaRPr lang="en-GB" sz="2000" i="1">
              <a:solidFill>
                <a:srgbClr val="FF0000"/>
              </a:solidFill>
              <a:latin typeface="Arial - 27"/>
            </a:endParaRPr>
          </a:p>
        </p:txBody>
      </p:sp>
      <p:sp>
        <p:nvSpPr>
          <p:cNvPr id="4" name="TextBox 3"/>
          <p:cNvSpPr txBox="1"/>
          <p:nvPr/>
        </p:nvSpPr>
        <p:spPr>
          <a:xfrm>
            <a:off x="533400" y="4724400"/>
            <a:ext cx="8737600" cy="292388"/>
          </a:xfrm>
          <a:prstGeom prst="rect">
            <a:avLst/>
          </a:prstGeom>
          <a:noFill/>
        </p:spPr>
        <p:txBody>
          <a:bodyPr vert="horz" rtlCol="0">
            <a:spAutoFit/>
          </a:bodyPr>
          <a:lstStyle/>
          <a:p>
            <a:r>
              <a:rPr lang="en-GB" sz="1300" smtClean="0">
                <a:solidFill>
                  <a:srgbClr val="000000"/>
                </a:solidFill>
                <a:latin typeface="Arial - 18"/>
              </a:rPr>
              <a:t>Here we have replaced a connective such as '</a:t>
            </a:r>
            <a:r>
              <a:rPr lang="en-GB" sz="1300" i="1" smtClean="0">
                <a:solidFill>
                  <a:srgbClr val="000000"/>
                </a:solidFill>
                <a:latin typeface="Arial - 18"/>
              </a:rPr>
              <a:t>so', 'and', 'therefore' </a:t>
            </a:r>
            <a:r>
              <a:rPr lang="en-GB" sz="1300" smtClean="0">
                <a:solidFill>
                  <a:srgbClr val="000000"/>
                </a:solidFill>
                <a:latin typeface="Arial - 18"/>
              </a:rPr>
              <a:t> and many more.</a:t>
            </a:r>
            <a:endParaRPr lang="en-GB" sz="1300">
              <a:solidFill>
                <a:srgbClr val="000000"/>
              </a:solidFill>
              <a:latin typeface="Arial - 18"/>
            </a:endParaRPr>
          </a:p>
        </p:txBody>
      </p:sp>
      <p:cxnSp>
        <p:nvCxnSpPr>
          <p:cNvPr id="5" name="Straight Connector 4"/>
          <p:cNvCxnSpPr/>
          <p:nvPr/>
        </p:nvCxnSpPr>
        <p:spPr>
          <a:xfrm flipV="1">
            <a:off x="5346700" y="4140200"/>
            <a:ext cx="101600" cy="5588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8000" y="6096000"/>
            <a:ext cx="9474200" cy="353943"/>
          </a:xfrm>
          <a:prstGeom prst="rect">
            <a:avLst/>
          </a:prstGeom>
          <a:noFill/>
        </p:spPr>
        <p:txBody>
          <a:bodyPr vert="horz" rtlCol="0">
            <a:spAutoFit/>
          </a:bodyPr>
          <a:lstStyle/>
          <a:p>
            <a:r>
              <a:rPr lang="en-GB" sz="1700" smtClean="0">
                <a:solidFill>
                  <a:srgbClr val="480048"/>
                </a:solidFill>
                <a:latin typeface="Arial - 22"/>
              </a:rPr>
              <a:t>Write your own sentence that uses a semi colon to replace a connective.</a:t>
            </a:r>
            <a:endParaRPr lang="en-GB" sz="1700">
              <a:solidFill>
                <a:srgbClr val="480048"/>
              </a:solidFill>
              <a:latin typeface="Arial - 22"/>
            </a:endParaRPr>
          </a:p>
        </p:txBody>
      </p:sp>
    </p:spTree>
    <p:extLst>
      <p:ext uri="{BB962C8B-B14F-4D97-AF65-F5344CB8AC3E}">
        <p14:creationId xmlns:p14="http://schemas.microsoft.com/office/powerpoint/2010/main" val="1304795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TextBox 1"/>
          <p:cNvSpPr txBox="1"/>
          <p:nvPr/>
        </p:nvSpPr>
        <p:spPr>
          <a:xfrm>
            <a:off x="3187700" y="330200"/>
            <a:ext cx="2997200" cy="861774"/>
          </a:xfrm>
          <a:prstGeom prst="rect">
            <a:avLst/>
          </a:prstGeom>
          <a:noFill/>
        </p:spPr>
        <p:txBody>
          <a:bodyPr vert="horz" rtlCol="0">
            <a:spAutoFit/>
          </a:bodyPr>
          <a:lstStyle/>
          <a:p>
            <a:r>
              <a:rPr lang="en-GB" sz="2500" smtClean="0">
                <a:solidFill>
                  <a:srgbClr val="000000"/>
                </a:solidFill>
                <a:latin typeface="Arial - 33"/>
              </a:rPr>
              <a:t>Semi Colons</a:t>
            </a:r>
          </a:p>
          <a:p>
            <a:endParaRPr lang="en-GB" sz="2500">
              <a:solidFill>
                <a:srgbClr val="000000"/>
              </a:solidFill>
              <a:latin typeface="Arial - 33"/>
            </a:endParaRPr>
          </a:p>
        </p:txBody>
      </p:sp>
      <p:sp>
        <p:nvSpPr>
          <p:cNvPr id="3" name="TextBox 2"/>
          <p:cNvSpPr txBox="1"/>
          <p:nvPr/>
        </p:nvSpPr>
        <p:spPr>
          <a:xfrm>
            <a:off x="520700" y="1206500"/>
            <a:ext cx="9118600" cy="1384995"/>
          </a:xfrm>
          <a:prstGeom prst="rect">
            <a:avLst/>
          </a:prstGeom>
          <a:noFill/>
        </p:spPr>
        <p:txBody>
          <a:bodyPr vert="horz" rtlCol="0">
            <a:spAutoFit/>
          </a:bodyPr>
          <a:lstStyle/>
          <a:p>
            <a:r>
              <a:rPr lang="en-GB" sz="2100" smtClean="0">
                <a:solidFill>
                  <a:srgbClr val="000000"/>
                </a:solidFill>
                <a:latin typeface="Arial - 28"/>
              </a:rPr>
              <a:t>2. To zoom in on a person or object.</a:t>
            </a:r>
          </a:p>
          <a:p>
            <a:endParaRPr lang="en-GB" sz="2100" smtClean="0">
              <a:solidFill>
                <a:srgbClr val="000000"/>
              </a:solidFill>
              <a:latin typeface="Arial - 28"/>
            </a:endParaRPr>
          </a:p>
          <a:p>
            <a:r>
              <a:rPr lang="en-GB" sz="2100" smtClean="0">
                <a:solidFill>
                  <a:srgbClr val="000000"/>
                </a:solidFill>
                <a:latin typeface="Arial - 28"/>
              </a:rPr>
              <a:t>E.G. </a:t>
            </a:r>
            <a:r>
              <a:rPr lang="en-GB" sz="2100" i="1" smtClean="0">
                <a:solidFill>
                  <a:srgbClr val="FF0000"/>
                </a:solidFill>
                <a:latin typeface="Arial - 28"/>
              </a:rPr>
              <a:t>The man was crying; a tear rolled down his cheek.</a:t>
            </a:r>
          </a:p>
          <a:p>
            <a:endParaRPr lang="en-GB" sz="2100" i="1">
              <a:solidFill>
                <a:srgbClr val="FF0000"/>
              </a:solidFill>
              <a:latin typeface="Arial - 28"/>
            </a:endParaRPr>
          </a:p>
        </p:txBody>
      </p:sp>
      <p:sp>
        <p:nvSpPr>
          <p:cNvPr id="4" name="TextBox 3"/>
          <p:cNvSpPr txBox="1"/>
          <p:nvPr/>
        </p:nvSpPr>
        <p:spPr>
          <a:xfrm>
            <a:off x="1371600" y="3695700"/>
            <a:ext cx="2514600" cy="461665"/>
          </a:xfrm>
          <a:prstGeom prst="rect">
            <a:avLst/>
          </a:prstGeom>
          <a:noFill/>
        </p:spPr>
        <p:txBody>
          <a:bodyPr vert="horz" rtlCol="0">
            <a:spAutoFit/>
          </a:bodyPr>
          <a:lstStyle/>
          <a:p>
            <a:r>
              <a:rPr lang="en-GB" sz="2400" smtClean="0">
                <a:solidFill>
                  <a:srgbClr val="000000"/>
                </a:solidFill>
                <a:latin typeface="Arial - 33"/>
              </a:rPr>
              <a:t>Big picture</a:t>
            </a:r>
            <a:endParaRPr lang="en-GB" sz="2400">
              <a:solidFill>
                <a:srgbClr val="000000"/>
              </a:solidFill>
              <a:latin typeface="Arial - 33"/>
            </a:endParaRPr>
          </a:p>
        </p:txBody>
      </p:sp>
      <p:sp>
        <p:nvSpPr>
          <p:cNvPr id="5" name="TextBox 4"/>
          <p:cNvSpPr txBox="1"/>
          <p:nvPr/>
        </p:nvSpPr>
        <p:spPr>
          <a:xfrm>
            <a:off x="6286500" y="3721100"/>
            <a:ext cx="2641600" cy="492443"/>
          </a:xfrm>
          <a:prstGeom prst="rect">
            <a:avLst/>
          </a:prstGeom>
          <a:noFill/>
        </p:spPr>
        <p:txBody>
          <a:bodyPr vert="horz" rtlCol="0">
            <a:spAutoFit/>
          </a:bodyPr>
          <a:lstStyle/>
          <a:p>
            <a:r>
              <a:rPr lang="en-GB" sz="2600" smtClean="0">
                <a:solidFill>
                  <a:srgbClr val="000000"/>
                </a:solidFill>
                <a:latin typeface="Arial - 35"/>
              </a:rPr>
              <a:t>Zoomed in</a:t>
            </a:r>
            <a:endParaRPr lang="en-GB" sz="2600">
              <a:solidFill>
                <a:srgbClr val="000000"/>
              </a:solidFill>
              <a:latin typeface="Arial - 35"/>
            </a:endParaRPr>
          </a:p>
        </p:txBody>
      </p:sp>
      <p:cxnSp>
        <p:nvCxnSpPr>
          <p:cNvPr id="6" name="Straight Connector 5"/>
          <p:cNvCxnSpPr/>
          <p:nvPr/>
        </p:nvCxnSpPr>
        <p:spPr>
          <a:xfrm flipV="1">
            <a:off x="2551303" y="2613152"/>
            <a:ext cx="310896" cy="831723"/>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232525" y="2686431"/>
            <a:ext cx="730758" cy="925068"/>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9500" y="5105400"/>
            <a:ext cx="8686800" cy="969496"/>
          </a:xfrm>
          <a:prstGeom prst="rect">
            <a:avLst/>
          </a:prstGeom>
          <a:noFill/>
        </p:spPr>
        <p:txBody>
          <a:bodyPr vert="horz" rtlCol="0">
            <a:spAutoFit/>
          </a:bodyPr>
          <a:lstStyle/>
          <a:p>
            <a:r>
              <a:rPr lang="en-GB" sz="1900" smtClean="0">
                <a:solidFill>
                  <a:srgbClr val="480048"/>
                </a:solidFill>
                <a:latin typeface="Arial - 26"/>
              </a:rPr>
              <a:t>Your turn.</a:t>
            </a:r>
          </a:p>
          <a:p>
            <a:endParaRPr lang="en-GB" sz="1900" smtClean="0">
              <a:solidFill>
                <a:srgbClr val="480048"/>
              </a:solidFill>
              <a:latin typeface="Arial - 26"/>
            </a:endParaRPr>
          </a:p>
          <a:p>
            <a:r>
              <a:rPr lang="en-GB" sz="1900" smtClean="0">
                <a:solidFill>
                  <a:srgbClr val="480048"/>
                </a:solidFill>
                <a:latin typeface="Arial - 26"/>
              </a:rPr>
              <a:t>Write a sentence using a semi colon that zooms in on  something</a:t>
            </a:r>
            <a:endParaRPr lang="en-GB" sz="1900">
              <a:solidFill>
                <a:srgbClr val="480048"/>
              </a:solidFill>
              <a:latin typeface="Arial - 26"/>
            </a:endParaRPr>
          </a:p>
        </p:txBody>
      </p:sp>
    </p:spTree>
    <p:extLst>
      <p:ext uri="{BB962C8B-B14F-4D97-AF65-F5344CB8AC3E}">
        <p14:creationId xmlns:p14="http://schemas.microsoft.com/office/powerpoint/2010/main" val="211839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501650" y="260350"/>
            <a:ext cx="2787650" cy="1003301"/>
            <a:chOff x="501650" y="260350"/>
            <a:chExt cx="2787650" cy="1003301"/>
          </a:xfrm>
        </p:grpSpPr>
        <p:sp>
          <p:nvSpPr>
            <p:cNvPr id="2" name="Freeform 1"/>
            <p:cNvSpPr/>
            <p:nvPr/>
          </p:nvSpPr>
          <p:spPr>
            <a:xfrm>
              <a:off x="501650" y="260350"/>
              <a:ext cx="2667001" cy="1003301"/>
            </a:xfrm>
            <a:custGeom>
              <a:avLst/>
              <a:gdLst/>
              <a:ahLst/>
              <a:cxnLst/>
              <a:rect l="0" t="0" r="0" b="0"/>
              <a:pathLst>
                <a:path w="2667001" h="1003301">
                  <a:moveTo>
                    <a:pt x="0" y="0"/>
                  </a:moveTo>
                  <a:lnTo>
                    <a:pt x="2667000" y="0"/>
                  </a:lnTo>
                  <a:lnTo>
                    <a:pt x="2667000" y="1003300"/>
                  </a:lnTo>
                  <a:lnTo>
                    <a:pt x="0" y="10033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46100" y="355600"/>
              <a:ext cx="2743200" cy="646331"/>
            </a:xfrm>
            <a:prstGeom prst="rect">
              <a:avLst/>
            </a:prstGeom>
            <a:noFill/>
          </p:spPr>
          <p:txBody>
            <a:bodyPr vert="horz" rtlCol="0">
              <a:spAutoFit/>
            </a:bodyPr>
            <a:lstStyle/>
            <a:p>
              <a:r>
                <a:rPr lang="en-GB" sz="1200" smtClean="0">
                  <a:solidFill>
                    <a:srgbClr val="000000"/>
                  </a:solidFill>
                  <a:latin typeface="Arial - 16"/>
                </a:rPr>
                <a:t>LO: To identify components  of description and employ  them in our own work</a:t>
              </a:r>
              <a:endParaRPr lang="en-GB" sz="1200">
                <a:solidFill>
                  <a:srgbClr val="000000"/>
                </a:solidFill>
                <a:latin typeface="Arial - 16"/>
              </a:endParaRPr>
            </a:p>
          </p:txBody>
        </p:sp>
      </p:grpSp>
      <p:sp>
        <p:nvSpPr>
          <p:cNvPr id="5" name="TextBox 4"/>
          <p:cNvSpPr txBox="1"/>
          <p:nvPr/>
        </p:nvSpPr>
        <p:spPr>
          <a:xfrm>
            <a:off x="1130300" y="1752600"/>
            <a:ext cx="7416800" cy="1092607"/>
          </a:xfrm>
          <a:prstGeom prst="rect">
            <a:avLst/>
          </a:prstGeom>
          <a:noFill/>
        </p:spPr>
        <p:txBody>
          <a:bodyPr vert="horz" rtlCol="0">
            <a:spAutoFit/>
          </a:bodyPr>
          <a:lstStyle/>
          <a:p>
            <a:r>
              <a:rPr lang="en-GB" sz="1300" smtClean="0">
                <a:solidFill>
                  <a:srgbClr val="0000FF"/>
                </a:solidFill>
                <a:latin typeface="Arial - 18"/>
              </a:rPr>
              <a:t>Once you have swapped back, create a word ladder to improve any  words that your partner has highlighted as boring.</a:t>
            </a:r>
          </a:p>
          <a:p>
            <a:endParaRPr lang="en-GB" sz="1300" smtClean="0">
              <a:solidFill>
                <a:srgbClr val="0000FF"/>
              </a:solidFill>
              <a:latin typeface="Arial - 18"/>
            </a:endParaRPr>
          </a:p>
          <a:p>
            <a:endParaRPr lang="en-GB" sz="1300" smtClean="0">
              <a:solidFill>
                <a:srgbClr val="0000FF"/>
              </a:solidFill>
              <a:latin typeface="Arial - 18"/>
            </a:endParaRPr>
          </a:p>
          <a:p>
            <a:r>
              <a:rPr lang="en-GB" sz="1300" smtClean="0">
                <a:solidFill>
                  <a:srgbClr val="0000FF"/>
                </a:solidFill>
                <a:latin typeface="Arial - 18"/>
              </a:rPr>
              <a:t>E.G.</a:t>
            </a:r>
            <a:endParaRPr lang="en-GB" sz="1300">
              <a:solidFill>
                <a:srgbClr val="0000FF"/>
              </a:solidFill>
              <a:latin typeface="Arial - 18"/>
            </a:endParaRPr>
          </a:p>
        </p:txBody>
      </p:sp>
      <p:cxnSp>
        <p:nvCxnSpPr>
          <p:cNvPr id="6" name="Straight Connector 5"/>
          <p:cNvCxnSpPr/>
          <p:nvPr/>
        </p:nvCxnSpPr>
        <p:spPr>
          <a:xfrm>
            <a:off x="2654300" y="3314700"/>
            <a:ext cx="1028700" cy="2603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08400" y="3073400"/>
            <a:ext cx="1028700" cy="26035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06700" y="3403600"/>
            <a:ext cx="1016000" cy="279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73400" y="4025900"/>
            <a:ext cx="1016000" cy="279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14700" y="4673600"/>
            <a:ext cx="1016000" cy="279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56000" y="5257800"/>
            <a:ext cx="1016000" cy="27940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41900" y="5334000"/>
            <a:ext cx="762000" cy="276999"/>
          </a:xfrm>
          <a:prstGeom prst="rect">
            <a:avLst/>
          </a:prstGeom>
          <a:noFill/>
        </p:spPr>
        <p:txBody>
          <a:bodyPr vert="horz" rtlCol="0">
            <a:spAutoFit/>
          </a:bodyPr>
          <a:lstStyle/>
          <a:p>
            <a:r>
              <a:rPr lang="en-GB" sz="1200" smtClean="0">
                <a:solidFill>
                  <a:srgbClr val="000000"/>
                </a:solidFill>
                <a:latin typeface="Arial - 16"/>
              </a:rPr>
              <a:t>Busy</a:t>
            </a:r>
            <a:endParaRPr lang="en-GB" sz="1200">
              <a:solidFill>
                <a:srgbClr val="000000"/>
              </a:solidFill>
              <a:latin typeface="Arial - 16"/>
            </a:endParaRPr>
          </a:p>
        </p:txBody>
      </p:sp>
      <p:sp>
        <p:nvSpPr>
          <p:cNvPr id="13" name="TextBox 12"/>
          <p:cNvSpPr txBox="1"/>
          <p:nvPr/>
        </p:nvSpPr>
        <p:spPr>
          <a:xfrm>
            <a:off x="4648200" y="4737100"/>
            <a:ext cx="1143000" cy="276999"/>
          </a:xfrm>
          <a:prstGeom prst="rect">
            <a:avLst/>
          </a:prstGeom>
          <a:noFill/>
        </p:spPr>
        <p:txBody>
          <a:bodyPr vert="horz" rtlCol="0">
            <a:spAutoFit/>
          </a:bodyPr>
          <a:lstStyle/>
          <a:p>
            <a:r>
              <a:rPr lang="en-GB" sz="1200" smtClean="0">
                <a:solidFill>
                  <a:srgbClr val="000000"/>
                </a:solidFill>
                <a:latin typeface="Arial - 16"/>
              </a:rPr>
              <a:t>Crowded</a:t>
            </a:r>
            <a:endParaRPr lang="en-GB" sz="1200">
              <a:solidFill>
                <a:srgbClr val="000000"/>
              </a:solidFill>
              <a:latin typeface="Arial - 16"/>
            </a:endParaRPr>
          </a:p>
        </p:txBody>
      </p:sp>
      <p:sp>
        <p:nvSpPr>
          <p:cNvPr id="14" name="TextBox 13"/>
          <p:cNvSpPr txBox="1"/>
          <p:nvPr/>
        </p:nvSpPr>
        <p:spPr>
          <a:xfrm>
            <a:off x="4102100" y="3378200"/>
            <a:ext cx="1041400" cy="276999"/>
          </a:xfrm>
          <a:prstGeom prst="rect">
            <a:avLst/>
          </a:prstGeom>
          <a:noFill/>
        </p:spPr>
        <p:txBody>
          <a:bodyPr vert="horz" rtlCol="0">
            <a:spAutoFit/>
          </a:bodyPr>
          <a:lstStyle/>
          <a:p>
            <a:r>
              <a:rPr lang="en-GB" sz="1200" smtClean="0">
                <a:solidFill>
                  <a:srgbClr val="000000"/>
                </a:solidFill>
                <a:latin typeface="Arial - 16"/>
              </a:rPr>
              <a:t>Bustling</a:t>
            </a:r>
            <a:endParaRPr lang="en-GB" sz="1200">
              <a:solidFill>
                <a:srgbClr val="000000"/>
              </a:solidFill>
              <a:latin typeface="Arial - 16"/>
            </a:endParaRPr>
          </a:p>
        </p:txBody>
      </p:sp>
      <p:sp>
        <p:nvSpPr>
          <p:cNvPr id="15" name="TextBox 14"/>
          <p:cNvSpPr txBox="1"/>
          <p:nvPr/>
        </p:nvSpPr>
        <p:spPr>
          <a:xfrm>
            <a:off x="4445000" y="4076700"/>
            <a:ext cx="838200" cy="276999"/>
          </a:xfrm>
          <a:prstGeom prst="rect">
            <a:avLst/>
          </a:prstGeom>
          <a:noFill/>
        </p:spPr>
        <p:txBody>
          <a:bodyPr vert="horz" rtlCol="0">
            <a:spAutoFit/>
          </a:bodyPr>
          <a:lstStyle/>
          <a:p>
            <a:r>
              <a:rPr lang="en-GB" sz="1200" smtClean="0">
                <a:solidFill>
                  <a:srgbClr val="000000"/>
                </a:solidFill>
                <a:latin typeface="Arial - 16"/>
              </a:rPr>
              <a:t>Lively</a:t>
            </a:r>
            <a:endParaRPr lang="en-GB" sz="1200">
              <a:solidFill>
                <a:srgbClr val="000000"/>
              </a:solidFill>
              <a:latin typeface="Arial - 16"/>
            </a:endParaRPr>
          </a:p>
        </p:txBody>
      </p:sp>
      <p:sp>
        <p:nvSpPr>
          <p:cNvPr id="16" name="TextBox 15"/>
          <p:cNvSpPr txBox="1"/>
          <p:nvPr/>
        </p:nvSpPr>
        <p:spPr>
          <a:xfrm>
            <a:off x="457200" y="6743700"/>
            <a:ext cx="9804400" cy="292388"/>
          </a:xfrm>
          <a:prstGeom prst="rect">
            <a:avLst/>
          </a:prstGeom>
          <a:noFill/>
        </p:spPr>
        <p:txBody>
          <a:bodyPr vert="horz" rtlCol="0">
            <a:spAutoFit/>
          </a:bodyPr>
          <a:lstStyle/>
          <a:p>
            <a:r>
              <a:rPr lang="en-GB" sz="1300" smtClean="0">
                <a:solidFill>
                  <a:srgbClr val="0000FF"/>
                </a:solidFill>
                <a:latin typeface="Arial - 18"/>
              </a:rPr>
              <a:t>Use the thesauruses to help you and replace the boring words with the more interesting  alternative.</a:t>
            </a:r>
            <a:endParaRPr lang="en-GB" sz="1300">
              <a:solidFill>
                <a:srgbClr val="0000FF"/>
              </a:solidFill>
              <a:latin typeface="Arial - 18"/>
            </a:endParaRPr>
          </a:p>
        </p:txBody>
      </p:sp>
    </p:spTree>
    <p:extLst>
      <p:ext uri="{BB962C8B-B14F-4D97-AF65-F5344CB8AC3E}">
        <p14:creationId xmlns:p14="http://schemas.microsoft.com/office/powerpoint/2010/main" val="1256644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244094" y="275209"/>
            <a:ext cx="3248406" cy="1036575"/>
            <a:chOff x="244094" y="275209"/>
            <a:chExt cx="3248406" cy="1036575"/>
          </a:xfrm>
        </p:grpSpPr>
        <p:sp>
          <p:nvSpPr>
            <p:cNvPr id="2" name="Freeform 1"/>
            <p:cNvSpPr/>
            <p:nvPr/>
          </p:nvSpPr>
          <p:spPr>
            <a:xfrm>
              <a:off x="244094" y="275209"/>
              <a:ext cx="2924811" cy="1036575"/>
            </a:xfrm>
            <a:custGeom>
              <a:avLst/>
              <a:gdLst/>
              <a:ahLst/>
              <a:cxnLst/>
              <a:rect l="0" t="0" r="0" b="0"/>
              <a:pathLst>
                <a:path w="2924811" h="1036575">
                  <a:moveTo>
                    <a:pt x="0" y="0"/>
                  </a:moveTo>
                  <a:lnTo>
                    <a:pt x="2924810" y="0"/>
                  </a:lnTo>
                  <a:lnTo>
                    <a:pt x="2924810" y="1036574"/>
                  </a:lnTo>
                  <a:lnTo>
                    <a:pt x="0" y="1036574"/>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42900" y="355600"/>
              <a:ext cx="3149600" cy="769441"/>
            </a:xfrm>
            <a:prstGeom prst="rect">
              <a:avLst/>
            </a:prstGeom>
            <a:noFill/>
          </p:spPr>
          <p:txBody>
            <a:bodyPr vert="horz" rtlCol="0">
              <a:spAutoFit/>
            </a:bodyPr>
            <a:lstStyle/>
            <a:p>
              <a:r>
                <a:rPr lang="en-GB" sz="2200" smtClean="0">
                  <a:solidFill>
                    <a:srgbClr val="000000"/>
                  </a:solidFill>
                  <a:latin typeface="Arial - 29"/>
                </a:rPr>
                <a:t>LO: To plan our  description</a:t>
              </a:r>
              <a:endParaRPr lang="en-GB" sz="2200">
                <a:solidFill>
                  <a:srgbClr val="000000"/>
                </a:solidFill>
                <a:latin typeface="Arial - 29"/>
              </a:endParaRPr>
            </a:p>
          </p:txBody>
        </p:sp>
      </p:grpSp>
      <p:sp>
        <p:nvSpPr>
          <p:cNvPr id="5" name="TextBox 4"/>
          <p:cNvSpPr txBox="1"/>
          <p:nvPr/>
        </p:nvSpPr>
        <p:spPr>
          <a:xfrm>
            <a:off x="254000" y="2184400"/>
            <a:ext cx="9931400" cy="1384995"/>
          </a:xfrm>
          <a:prstGeom prst="rect">
            <a:avLst/>
          </a:prstGeom>
          <a:noFill/>
        </p:spPr>
        <p:txBody>
          <a:bodyPr vert="horz" rtlCol="0">
            <a:spAutoFit/>
          </a:bodyPr>
          <a:lstStyle/>
          <a:p>
            <a:r>
              <a:rPr lang="en-GB" sz="2100" smtClean="0">
                <a:solidFill>
                  <a:srgbClr val="480048"/>
                </a:solidFill>
                <a:latin typeface="Arial - 28"/>
              </a:rPr>
              <a:t>Your task is to write a description of a busy crossroads that is  6 paragraphs long.</a:t>
            </a:r>
          </a:p>
          <a:p>
            <a:endParaRPr lang="en-GB" sz="2100" smtClean="0">
              <a:solidFill>
                <a:srgbClr val="480048"/>
              </a:solidFill>
              <a:latin typeface="Arial - 28"/>
            </a:endParaRPr>
          </a:p>
          <a:p>
            <a:r>
              <a:rPr lang="en-GB" sz="2100" smtClean="0">
                <a:solidFill>
                  <a:srgbClr val="480048"/>
                </a:solidFill>
                <a:latin typeface="Arial - 28"/>
              </a:rPr>
              <a:t>We are going to plan each paragraph in lesson before you  write your final descriptive piece.</a:t>
            </a:r>
            <a:endParaRPr lang="en-GB" sz="2100">
              <a:solidFill>
                <a:srgbClr val="480048"/>
              </a:solidFill>
              <a:latin typeface="Arial - 28"/>
            </a:endParaRPr>
          </a:p>
        </p:txBody>
      </p:sp>
    </p:spTree>
    <p:extLst>
      <p:ext uri="{BB962C8B-B14F-4D97-AF65-F5344CB8AC3E}">
        <p14:creationId xmlns:p14="http://schemas.microsoft.com/office/powerpoint/2010/main" val="1041221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02387" y="295402"/>
            <a:ext cx="2631313" cy="836550"/>
            <a:chOff x="302387" y="295402"/>
            <a:chExt cx="2631313" cy="836550"/>
          </a:xfrm>
        </p:grpSpPr>
        <p:sp>
          <p:nvSpPr>
            <p:cNvPr id="2" name="Freeform 1"/>
            <p:cNvSpPr/>
            <p:nvPr/>
          </p:nvSpPr>
          <p:spPr>
            <a:xfrm>
              <a:off x="302387" y="295402"/>
              <a:ext cx="2360423" cy="836550"/>
            </a:xfrm>
            <a:custGeom>
              <a:avLst/>
              <a:gdLst/>
              <a:ahLst/>
              <a:cxnLst/>
              <a:rect l="0" t="0" r="0" b="0"/>
              <a:pathLst>
                <a:path w="2360423" h="836550">
                  <a:moveTo>
                    <a:pt x="0" y="0"/>
                  </a:moveTo>
                  <a:lnTo>
                    <a:pt x="2360422" y="0"/>
                  </a:lnTo>
                  <a:lnTo>
                    <a:pt x="2360422" y="836549"/>
                  </a:lnTo>
                  <a:lnTo>
                    <a:pt x="0" y="836549"/>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68300" y="368300"/>
              <a:ext cx="2565400" cy="615553"/>
            </a:xfrm>
            <a:prstGeom prst="rect">
              <a:avLst/>
            </a:prstGeom>
            <a:noFill/>
          </p:spPr>
          <p:txBody>
            <a:bodyPr vert="horz" rtlCol="0">
              <a:spAutoFit/>
            </a:bodyPr>
            <a:lstStyle/>
            <a:p>
              <a:r>
                <a:rPr lang="en-GB" sz="1700" smtClean="0">
                  <a:solidFill>
                    <a:srgbClr val="000000"/>
                  </a:solidFill>
                  <a:latin typeface="Arial - 23"/>
                </a:rPr>
                <a:t>LO: To plan our  description</a:t>
              </a:r>
              <a:endParaRPr lang="en-GB" sz="1700">
                <a:solidFill>
                  <a:srgbClr val="000000"/>
                </a:solidFill>
                <a:latin typeface="Arial - 23"/>
              </a:endParaRPr>
            </a:p>
          </p:txBody>
        </p:sp>
      </p:grpSp>
      <p:graphicFrame>
        <p:nvGraphicFramePr>
          <p:cNvPr id="5" name="Table 4"/>
          <p:cNvGraphicFramePr>
            <a:graphicFrameLocks noGrp="1"/>
          </p:cNvGraphicFramePr>
          <p:nvPr>
            <p:extLst>
              <p:ext uri="{D42A27DB-BD31-4B8C-83A1-F6EECF244321}">
                <p14:modId xmlns:p14="http://schemas.microsoft.com/office/powerpoint/2010/main" val="2470814235"/>
              </p:ext>
            </p:extLst>
          </p:nvPr>
        </p:nvGraphicFramePr>
        <p:xfrm>
          <a:off x="2578099" y="676275"/>
          <a:ext cx="7086600" cy="5156200"/>
        </p:xfrm>
        <a:graphic>
          <a:graphicData uri="http://schemas.openxmlformats.org/drawingml/2006/table">
            <a:tbl>
              <a:tblPr firstRow="1" bandRow="1">
                <a:tableStyleId>{5C22544A-7EE6-4342-B048-85BDC9FD1C3A}</a:tableStyleId>
              </a:tblPr>
              <a:tblGrid>
                <a:gridCol w="2362200"/>
                <a:gridCol w="2362200"/>
                <a:gridCol w="2362200"/>
              </a:tblGrid>
              <a:tr h="2705100">
                <a:tc>
                  <a:txBody>
                    <a:bodyPr/>
                    <a:lstStyle/>
                    <a:p>
                      <a:r>
                        <a:rPr lang="en-GB" sz="2067" b="0" i="0" u="none" baseline="0" smtClean="0">
                          <a:solidFill>
                            <a:srgbClr val="000000"/>
                          </a:solidFill>
                          <a:latin typeface="Times New Roman - 20"/>
                        </a:rPr>
                        <a:t>Paragraph 1</a:t>
                      </a: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067" b="0" i="0" u="none" baseline="0" smtClean="0">
                          <a:solidFill>
                            <a:srgbClr val="000000"/>
                          </a:solidFill>
                          <a:latin typeface="Times New Roman - 20"/>
                        </a:rPr>
                        <a:t>Paragraph 2</a:t>
                      </a: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067" b="0" i="0" u="none" baseline="0" smtClean="0">
                          <a:solidFill>
                            <a:srgbClr val="000000"/>
                          </a:solidFill>
                          <a:latin typeface="Times New Roman - 20"/>
                        </a:rPr>
                        <a:t>Paragraph 3</a:t>
                      </a: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smtClean="0">
                        <a:solidFill>
                          <a:srgbClr val="000000"/>
                        </a:solidFill>
                        <a:latin typeface="Times New Roman - 20"/>
                      </a:endParaRPr>
                    </a:p>
                    <a:p>
                      <a:endParaRPr lang="en-GB" sz="2067"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2451100">
                <a:tc>
                  <a:txBody>
                    <a:bodyPr/>
                    <a:lstStyle/>
                    <a:p>
                      <a:r>
                        <a:rPr lang="en-GB" sz="1653" b="0" i="0" u="none" baseline="0" smtClean="0">
                          <a:solidFill>
                            <a:srgbClr val="000000"/>
                          </a:solidFill>
                          <a:latin typeface="Arial - 16"/>
                        </a:rPr>
                        <a:t>Paragraph 4</a:t>
                      </a: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a:solidFill>
                          <a:srgbClr val="000000"/>
                        </a:solidFill>
                        <a:latin typeface="Arial - 16"/>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653" b="0" i="0" u="none" baseline="0" smtClean="0">
                          <a:solidFill>
                            <a:srgbClr val="000000"/>
                          </a:solidFill>
                          <a:latin typeface="Arial - 16"/>
                        </a:rPr>
                        <a:t>Paragraph 5</a:t>
                      </a: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a:solidFill>
                          <a:srgbClr val="000000"/>
                        </a:solidFill>
                        <a:latin typeface="Arial - 16"/>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653" b="0" i="0" u="none" baseline="0" smtClean="0">
                          <a:solidFill>
                            <a:srgbClr val="000000"/>
                          </a:solidFill>
                          <a:latin typeface="Arial - 16"/>
                        </a:rPr>
                        <a:t>Paragraph 6</a:t>
                      </a: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smtClean="0">
                        <a:solidFill>
                          <a:srgbClr val="000000"/>
                        </a:solidFill>
                        <a:latin typeface="Arial - 16"/>
                      </a:endParaRPr>
                    </a:p>
                    <a:p>
                      <a:endParaRPr lang="en-GB" sz="1653" b="0" i="0" u="none" baseline="0">
                        <a:solidFill>
                          <a:srgbClr val="000000"/>
                        </a:solidFill>
                        <a:latin typeface="Arial - 16"/>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6" name="TextBox 5"/>
          <p:cNvSpPr txBox="1"/>
          <p:nvPr/>
        </p:nvSpPr>
        <p:spPr>
          <a:xfrm>
            <a:off x="228600" y="1524000"/>
            <a:ext cx="2336800" cy="1400383"/>
          </a:xfrm>
          <a:prstGeom prst="rect">
            <a:avLst/>
          </a:prstGeom>
          <a:noFill/>
        </p:spPr>
        <p:txBody>
          <a:bodyPr vert="horz" rtlCol="0">
            <a:spAutoFit/>
          </a:bodyPr>
          <a:lstStyle/>
          <a:p>
            <a:r>
              <a:rPr lang="en-GB" sz="1700" smtClean="0">
                <a:solidFill>
                  <a:srgbClr val="000000"/>
                </a:solidFill>
                <a:latin typeface="Arial - 23"/>
              </a:rPr>
              <a:t>Split your A3  sheet into 6  sections.</a:t>
            </a:r>
          </a:p>
          <a:p>
            <a:endParaRPr lang="en-GB" sz="1700" smtClean="0">
              <a:solidFill>
                <a:srgbClr val="000000"/>
              </a:solidFill>
              <a:latin typeface="Arial - 23"/>
            </a:endParaRPr>
          </a:p>
          <a:p>
            <a:endParaRPr lang="en-GB" sz="1700" smtClean="0">
              <a:solidFill>
                <a:srgbClr val="000000"/>
              </a:solidFill>
              <a:latin typeface="Arial - 23"/>
            </a:endParaRPr>
          </a:p>
          <a:p>
            <a:r>
              <a:rPr lang="en-GB" sz="1700" smtClean="0">
                <a:solidFill>
                  <a:srgbClr val="000000"/>
                </a:solidFill>
                <a:latin typeface="Arial - 23"/>
              </a:rPr>
              <a:t>Label each box.</a:t>
            </a:r>
            <a:endParaRPr lang="en-GB" sz="1700">
              <a:solidFill>
                <a:srgbClr val="000000"/>
              </a:solidFill>
              <a:latin typeface="Arial - 23"/>
            </a:endParaRPr>
          </a:p>
        </p:txBody>
      </p:sp>
    </p:spTree>
    <p:extLst>
      <p:ext uri="{BB962C8B-B14F-4D97-AF65-F5344CB8AC3E}">
        <p14:creationId xmlns:p14="http://schemas.microsoft.com/office/powerpoint/2010/main" val="2159923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80645" y="86360"/>
            <a:ext cx="1913255" cy="598425"/>
            <a:chOff x="80645" y="86360"/>
            <a:chExt cx="1913255" cy="598425"/>
          </a:xfrm>
        </p:grpSpPr>
        <p:sp>
          <p:nvSpPr>
            <p:cNvPr id="2" name="Freeform 1"/>
            <p:cNvSpPr/>
            <p:nvPr/>
          </p:nvSpPr>
          <p:spPr>
            <a:xfrm>
              <a:off x="80645" y="86360"/>
              <a:ext cx="1688466" cy="598425"/>
            </a:xfrm>
            <a:custGeom>
              <a:avLst/>
              <a:gdLst/>
              <a:ahLst/>
              <a:cxnLst/>
              <a:rect l="0" t="0" r="0" b="0"/>
              <a:pathLst>
                <a:path w="1688466" h="598425">
                  <a:moveTo>
                    <a:pt x="0" y="0"/>
                  </a:moveTo>
                  <a:lnTo>
                    <a:pt x="1688465" y="0"/>
                  </a:lnTo>
                  <a:lnTo>
                    <a:pt x="1688465" y="598424"/>
                  </a:lnTo>
                  <a:lnTo>
                    <a:pt x="0" y="598424"/>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14300" y="139700"/>
              <a:ext cx="1879600" cy="461665"/>
            </a:xfrm>
            <a:prstGeom prst="rect">
              <a:avLst/>
            </a:prstGeom>
            <a:noFill/>
          </p:spPr>
          <p:txBody>
            <a:bodyPr vert="horz" rtlCol="0">
              <a:spAutoFit/>
            </a:bodyPr>
            <a:lstStyle/>
            <a:p>
              <a:r>
                <a:rPr lang="en-GB" sz="1200" smtClean="0">
                  <a:solidFill>
                    <a:srgbClr val="000000"/>
                  </a:solidFill>
                  <a:latin typeface="Arial - 16"/>
                </a:rPr>
                <a:t>LO: To plan our  description</a:t>
              </a:r>
              <a:endParaRPr lang="en-GB" sz="1200">
                <a:solidFill>
                  <a:srgbClr val="000000"/>
                </a:solidFill>
                <a:latin typeface="Arial - 16"/>
              </a:endParaRPr>
            </a:p>
          </p:txBody>
        </p:sp>
      </p:grpSp>
      <p:sp>
        <p:nvSpPr>
          <p:cNvPr id="5" name="Freeform 4"/>
          <p:cNvSpPr/>
          <p:nvPr/>
        </p:nvSpPr>
        <p:spPr>
          <a:xfrm>
            <a:off x="2526030" y="591312"/>
            <a:ext cx="5113656" cy="5408677"/>
          </a:xfrm>
          <a:custGeom>
            <a:avLst/>
            <a:gdLst/>
            <a:ahLst/>
            <a:cxnLst/>
            <a:rect l="0" t="0" r="0" b="0"/>
            <a:pathLst>
              <a:path w="5113656" h="5408677">
                <a:moveTo>
                  <a:pt x="0" y="0"/>
                </a:moveTo>
                <a:lnTo>
                  <a:pt x="5113655" y="0"/>
                </a:lnTo>
                <a:lnTo>
                  <a:pt x="5113655" y="5408676"/>
                </a:lnTo>
                <a:lnTo>
                  <a:pt x="0" y="5408676"/>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67200" y="673100"/>
            <a:ext cx="1701800" cy="307777"/>
          </a:xfrm>
          <a:prstGeom prst="rect">
            <a:avLst/>
          </a:prstGeom>
          <a:noFill/>
        </p:spPr>
        <p:txBody>
          <a:bodyPr vert="horz" rtlCol="0">
            <a:spAutoFit/>
          </a:bodyPr>
          <a:lstStyle/>
          <a:p>
            <a:r>
              <a:rPr lang="en-GB" sz="1400" smtClean="0">
                <a:solidFill>
                  <a:srgbClr val="000000"/>
                </a:solidFill>
                <a:latin typeface="Arial - 19"/>
              </a:rPr>
              <a:t>Paragraph 1</a:t>
            </a:r>
            <a:endParaRPr lang="en-GB" sz="1400">
              <a:solidFill>
                <a:srgbClr val="000000"/>
              </a:solidFill>
              <a:latin typeface="Arial - 19"/>
            </a:endParaRPr>
          </a:p>
        </p:txBody>
      </p:sp>
      <p:cxnSp>
        <p:nvCxnSpPr>
          <p:cNvPr id="7" name="Straight Connector 6"/>
          <p:cNvCxnSpPr/>
          <p:nvPr/>
        </p:nvCxnSpPr>
        <p:spPr>
          <a:xfrm flipV="1">
            <a:off x="1758823" y="1254506"/>
            <a:ext cx="1137666" cy="189865"/>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33700" y="965200"/>
            <a:ext cx="3810000" cy="3118674"/>
          </a:xfrm>
          <a:prstGeom prst="rect">
            <a:avLst/>
          </a:prstGeom>
          <a:noFill/>
        </p:spPr>
        <p:txBody>
          <a:bodyPr vert="horz" rtlCol="0">
            <a:spAutoFit/>
          </a:bodyPr>
          <a:lstStyle/>
          <a:p>
            <a:r>
              <a:rPr lang="en-GB" sz="1200" i="1" smtClean="0">
                <a:solidFill>
                  <a:srgbClr val="0000FF"/>
                </a:solidFill>
                <a:latin typeface="Arial - 16"/>
              </a:rPr>
              <a:t>Sun comes up over a clear horizon.</a:t>
            </a:r>
          </a:p>
          <a:p>
            <a:r>
              <a:rPr lang="en-GB" sz="1200" i="1" smtClean="0">
                <a:solidFill>
                  <a:srgbClr val="0000FF"/>
                </a:solidFill>
                <a:latin typeface="Arial - 16"/>
              </a:rPr>
              <a:t>Not a cloud in the sky as people begin  to appear on the platform.</a:t>
            </a:r>
          </a:p>
          <a:p>
            <a:endParaRPr lang="en-GB" sz="1200" i="1" smtClean="0">
              <a:solidFill>
                <a:srgbClr val="0000FF"/>
              </a:solidFill>
              <a:latin typeface="Arial - 16"/>
            </a:endParaRPr>
          </a:p>
          <a:p>
            <a:r>
              <a:rPr lang="en-GB" sz="1200" i="1" smtClean="0">
                <a:solidFill>
                  <a:srgbClr val="0000FF"/>
                </a:solidFill>
                <a:latin typeface="Arial - 16"/>
              </a:rPr>
              <a:t>Maintenance workers in high visibility  jackets work on the line as the  platform becomes busier. </a:t>
            </a:r>
          </a:p>
          <a:p>
            <a:r>
              <a:rPr lang="en-GB" sz="1200" i="1" smtClean="0">
                <a:solidFill>
                  <a:srgbClr val="0000FF"/>
                </a:solidFill>
                <a:latin typeface="Arial - 16"/>
              </a:rPr>
              <a:t>Zoom: on frustrated worker wanting to  get finished on time.</a:t>
            </a:r>
          </a:p>
          <a:p>
            <a:r>
              <a:rPr lang="en-GB" sz="1200" i="1" smtClean="0">
                <a:solidFill>
                  <a:srgbClr val="0000FF"/>
                </a:solidFill>
                <a:latin typeface="Arial - 16"/>
              </a:rPr>
              <a:t>Further zoom: on his clothes, perhaps  torn or covered with oil. </a:t>
            </a:r>
          </a:p>
          <a:p>
            <a:endParaRPr lang="en-GB" sz="1200" i="1" smtClean="0">
              <a:solidFill>
                <a:srgbClr val="0000FF"/>
              </a:solidFill>
              <a:latin typeface="Arial - 16"/>
            </a:endParaRPr>
          </a:p>
          <a:p>
            <a:r>
              <a:rPr lang="en-GB" sz="1200" i="1" smtClean="0">
                <a:solidFill>
                  <a:srgbClr val="0000FF"/>
                </a:solidFill>
                <a:latin typeface="Arial - 16"/>
              </a:rPr>
              <a:t>Personification: tired, frustrated freight  train.</a:t>
            </a:r>
          </a:p>
          <a:p>
            <a:r>
              <a:rPr lang="en-GB" sz="1200" i="1" smtClean="0">
                <a:solidFill>
                  <a:srgbClr val="0000FF"/>
                </a:solidFill>
                <a:latin typeface="Arial - 16"/>
              </a:rPr>
              <a:t>Metaphor: herd of workers stampeding  out of the station</a:t>
            </a:r>
          </a:p>
          <a:p>
            <a:endParaRPr lang="en-GB" sz="1200" i="1" smtClean="0">
              <a:solidFill>
                <a:srgbClr val="0000FF"/>
              </a:solidFill>
              <a:latin typeface="Arial - 16"/>
            </a:endParaRPr>
          </a:p>
          <a:p>
            <a:r>
              <a:rPr lang="en-GB" sz="1200" i="1" smtClean="0">
                <a:solidFill>
                  <a:srgbClr val="0000FF"/>
                </a:solidFill>
                <a:latin typeface="Arial - 16"/>
              </a:rPr>
              <a:t>Senses square: </a:t>
            </a:r>
            <a:endParaRPr lang="en-GB" sz="1200" i="1">
              <a:solidFill>
                <a:srgbClr val="0000FF"/>
              </a:solidFill>
              <a:latin typeface="Arial - 16"/>
            </a:endParaRPr>
          </a:p>
        </p:txBody>
      </p:sp>
      <p:sp>
        <p:nvSpPr>
          <p:cNvPr id="9" name="TextBox 8"/>
          <p:cNvSpPr txBox="1"/>
          <p:nvPr/>
        </p:nvSpPr>
        <p:spPr>
          <a:xfrm>
            <a:off x="1905000" y="508000"/>
            <a:ext cx="812800" cy="292388"/>
          </a:xfrm>
          <a:prstGeom prst="rect">
            <a:avLst/>
          </a:prstGeom>
          <a:noFill/>
        </p:spPr>
        <p:txBody>
          <a:bodyPr vert="horz" rtlCol="0">
            <a:spAutoFit/>
          </a:bodyPr>
          <a:lstStyle/>
          <a:p>
            <a:r>
              <a:rPr lang="en-GB" sz="1300" smtClean="0">
                <a:solidFill>
                  <a:srgbClr val="000000"/>
                </a:solidFill>
                <a:latin typeface="Arial - 18"/>
              </a:rPr>
              <a:t>E.G.</a:t>
            </a:r>
            <a:endParaRPr lang="en-GB" sz="1300">
              <a:solidFill>
                <a:srgbClr val="000000"/>
              </a:solidFill>
              <a:latin typeface="Arial - 18"/>
            </a:endParaRPr>
          </a:p>
        </p:txBody>
      </p:sp>
      <p:cxnSp>
        <p:nvCxnSpPr>
          <p:cNvPr id="10" name="Straight Connector 9"/>
          <p:cNvCxnSpPr/>
          <p:nvPr/>
        </p:nvCxnSpPr>
        <p:spPr>
          <a:xfrm flipH="1">
            <a:off x="6930644" y="2247900"/>
            <a:ext cx="1049147" cy="165608"/>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326388" y="4361688"/>
            <a:ext cx="1262380" cy="331597"/>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60822" y="5066284"/>
            <a:ext cx="2622550" cy="327787"/>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516759" y="5149088"/>
            <a:ext cx="5122927" cy="866141"/>
          </a:xfrm>
          <a:custGeom>
            <a:avLst/>
            <a:gdLst/>
            <a:ahLst/>
            <a:cxnLst/>
            <a:rect l="0" t="0" r="0" b="0"/>
            <a:pathLst>
              <a:path w="5122927" h="866141">
                <a:moveTo>
                  <a:pt x="0" y="0"/>
                </a:moveTo>
                <a:lnTo>
                  <a:pt x="5122926" y="0"/>
                </a:lnTo>
                <a:lnTo>
                  <a:pt x="5122926" y="866140"/>
                </a:lnTo>
                <a:lnTo>
                  <a:pt x="0" y="86614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15900" y="1079500"/>
            <a:ext cx="2184400" cy="1323439"/>
          </a:xfrm>
          <a:prstGeom prst="rect">
            <a:avLst/>
          </a:prstGeom>
          <a:noFill/>
        </p:spPr>
        <p:txBody>
          <a:bodyPr vert="horz" rtlCol="0">
            <a:spAutoFit/>
          </a:bodyPr>
          <a:lstStyle/>
          <a:p>
            <a:r>
              <a:rPr lang="en-GB" sz="1600" smtClean="0">
                <a:solidFill>
                  <a:srgbClr val="480048"/>
                </a:solidFill>
                <a:latin typeface="Arial - 21"/>
              </a:rPr>
              <a:t>In paragraph 1  you must decide  on how you will  show the time  and create an  atmosphere</a:t>
            </a:r>
            <a:endParaRPr lang="en-GB" sz="1600">
              <a:solidFill>
                <a:srgbClr val="480048"/>
              </a:solidFill>
              <a:latin typeface="Arial - 21"/>
            </a:endParaRPr>
          </a:p>
        </p:txBody>
      </p:sp>
      <p:sp>
        <p:nvSpPr>
          <p:cNvPr id="15" name="TextBox 14"/>
          <p:cNvSpPr txBox="1"/>
          <p:nvPr/>
        </p:nvSpPr>
        <p:spPr>
          <a:xfrm>
            <a:off x="7848600" y="1892300"/>
            <a:ext cx="2133600" cy="738664"/>
          </a:xfrm>
          <a:prstGeom prst="rect">
            <a:avLst/>
          </a:prstGeom>
          <a:noFill/>
        </p:spPr>
        <p:txBody>
          <a:bodyPr vert="horz" rtlCol="0">
            <a:spAutoFit/>
          </a:bodyPr>
          <a:lstStyle/>
          <a:p>
            <a:r>
              <a:rPr lang="en-GB" sz="1400" smtClean="0">
                <a:solidFill>
                  <a:srgbClr val="480048"/>
                </a:solidFill>
                <a:latin typeface="Arial - 19"/>
              </a:rPr>
              <a:t>You then need to  pick a general  scene to focus on</a:t>
            </a:r>
            <a:endParaRPr lang="en-GB" sz="1400">
              <a:solidFill>
                <a:srgbClr val="480048"/>
              </a:solidFill>
              <a:latin typeface="Arial - 19"/>
            </a:endParaRPr>
          </a:p>
        </p:txBody>
      </p:sp>
      <p:sp>
        <p:nvSpPr>
          <p:cNvPr id="16" name="TextBox 15"/>
          <p:cNvSpPr txBox="1"/>
          <p:nvPr/>
        </p:nvSpPr>
        <p:spPr>
          <a:xfrm>
            <a:off x="228600" y="3479800"/>
            <a:ext cx="2235200" cy="830997"/>
          </a:xfrm>
          <a:prstGeom prst="rect">
            <a:avLst/>
          </a:prstGeom>
          <a:noFill/>
        </p:spPr>
        <p:txBody>
          <a:bodyPr vert="horz" rtlCol="0">
            <a:spAutoFit/>
          </a:bodyPr>
          <a:lstStyle/>
          <a:p>
            <a:r>
              <a:rPr lang="en-GB" sz="1600" smtClean="0">
                <a:solidFill>
                  <a:srgbClr val="480048"/>
                </a:solidFill>
                <a:latin typeface="Arial - 22"/>
              </a:rPr>
              <a:t>Plan some  descriptive  techniques to  use</a:t>
            </a:r>
            <a:endParaRPr lang="en-GB" sz="1600">
              <a:solidFill>
                <a:srgbClr val="480048"/>
              </a:solidFill>
              <a:latin typeface="Arial - 22"/>
            </a:endParaRPr>
          </a:p>
        </p:txBody>
      </p:sp>
      <p:sp>
        <p:nvSpPr>
          <p:cNvPr id="17" name="TextBox 16"/>
          <p:cNvSpPr txBox="1"/>
          <p:nvPr/>
        </p:nvSpPr>
        <p:spPr>
          <a:xfrm>
            <a:off x="7823200" y="3721100"/>
            <a:ext cx="2413000" cy="1015663"/>
          </a:xfrm>
          <a:prstGeom prst="rect">
            <a:avLst/>
          </a:prstGeom>
          <a:noFill/>
        </p:spPr>
        <p:txBody>
          <a:bodyPr vert="horz" rtlCol="0">
            <a:spAutoFit/>
          </a:bodyPr>
          <a:lstStyle/>
          <a:p>
            <a:r>
              <a:rPr lang="en-GB" sz="1500" smtClean="0">
                <a:solidFill>
                  <a:srgbClr val="480048"/>
                </a:solidFill>
                <a:latin typeface="Arial - 21"/>
              </a:rPr>
              <a:t>Fill in senses  square so you  paragraph doesn't  rely too heavily on  one sense.</a:t>
            </a:r>
            <a:endParaRPr lang="en-GB" sz="1500">
              <a:solidFill>
                <a:srgbClr val="480048"/>
              </a:solidFill>
              <a:latin typeface="Arial - 21"/>
            </a:endParaRPr>
          </a:p>
        </p:txBody>
      </p:sp>
    </p:spTree>
    <p:extLst>
      <p:ext uri="{BB962C8B-B14F-4D97-AF65-F5344CB8AC3E}">
        <p14:creationId xmlns:p14="http://schemas.microsoft.com/office/powerpoint/2010/main" val="1460020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07213" y="300228"/>
            <a:ext cx="2791587" cy="890906"/>
            <a:chOff x="307213" y="300228"/>
            <a:chExt cx="2791587" cy="890906"/>
          </a:xfrm>
        </p:grpSpPr>
        <p:sp>
          <p:nvSpPr>
            <p:cNvPr id="2" name="Freeform 1"/>
            <p:cNvSpPr/>
            <p:nvPr/>
          </p:nvSpPr>
          <p:spPr>
            <a:xfrm>
              <a:off x="307213" y="300228"/>
              <a:ext cx="2513585" cy="890906"/>
            </a:xfrm>
            <a:custGeom>
              <a:avLst/>
              <a:gdLst/>
              <a:ahLst/>
              <a:cxnLst/>
              <a:rect l="0" t="0" r="0" b="0"/>
              <a:pathLst>
                <a:path w="2513585" h="890906">
                  <a:moveTo>
                    <a:pt x="0" y="0"/>
                  </a:moveTo>
                  <a:lnTo>
                    <a:pt x="2513584" y="0"/>
                  </a:lnTo>
                  <a:lnTo>
                    <a:pt x="2513584" y="890905"/>
                  </a:lnTo>
                  <a:lnTo>
                    <a:pt x="0" y="890905"/>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81000" y="368300"/>
              <a:ext cx="2717800" cy="646331"/>
            </a:xfrm>
            <a:prstGeom prst="rect">
              <a:avLst/>
            </a:prstGeom>
            <a:noFill/>
          </p:spPr>
          <p:txBody>
            <a:bodyPr vert="horz" rtlCol="0">
              <a:spAutoFit/>
            </a:bodyPr>
            <a:lstStyle/>
            <a:p>
              <a:r>
                <a:rPr lang="en-GB" smtClean="0">
                  <a:solidFill>
                    <a:srgbClr val="000000"/>
                  </a:solidFill>
                  <a:latin typeface="Arial - 25"/>
                </a:rPr>
                <a:t>LO: To plan our  description</a:t>
              </a:r>
              <a:endParaRPr lang="en-GB">
                <a:solidFill>
                  <a:srgbClr val="000000"/>
                </a:solidFill>
                <a:latin typeface="Arial - 25"/>
              </a:endParaRPr>
            </a:p>
          </p:txBody>
        </p:sp>
      </p:grpSp>
      <p:graphicFrame>
        <p:nvGraphicFramePr>
          <p:cNvPr id="5" name="Table 4"/>
          <p:cNvGraphicFramePr>
            <a:graphicFrameLocks noGrp="1"/>
          </p:cNvGraphicFramePr>
          <p:nvPr>
            <p:extLst>
              <p:ext uri="{D42A27DB-BD31-4B8C-83A1-F6EECF244321}">
                <p14:modId xmlns:p14="http://schemas.microsoft.com/office/powerpoint/2010/main" val="1395403514"/>
              </p:ext>
            </p:extLst>
          </p:nvPr>
        </p:nvGraphicFramePr>
        <p:xfrm>
          <a:off x="3511550" y="1133475"/>
          <a:ext cx="6532499" cy="4762373"/>
        </p:xfrm>
        <a:graphic>
          <a:graphicData uri="http://schemas.openxmlformats.org/drawingml/2006/table">
            <a:tbl>
              <a:tblPr firstRow="1" bandRow="1">
                <a:tableStyleId>{5C22544A-7EE6-4342-B048-85BDC9FD1C3A}</a:tableStyleId>
              </a:tblPr>
              <a:tblGrid>
                <a:gridCol w="2177542"/>
                <a:gridCol w="2177415"/>
                <a:gridCol w="2177542"/>
              </a:tblGrid>
              <a:tr h="2497963">
                <a:tc>
                  <a:txBody>
                    <a:bodyPr/>
                    <a:lstStyle/>
                    <a:p>
                      <a:r>
                        <a:rPr lang="en-GB" sz="1911" b="0" i="0" u="none" baseline="0" smtClean="0">
                          <a:solidFill>
                            <a:srgbClr val="000000"/>
                          </a:solidFill>
                          <a:latin typeface="Times New Roman - 19"/>
                        </a:rPr>
                        <a:t>Paragraph 1</a:t>
                      </a: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a:solidFill>
                          <a:srgbClr val="000000"/>
                        </a:solidFill>
                        <a:latin typeface="Times New Roman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911" b="0" i="0" u="none" baseline="0" smtClean="0">
                          <a:solidFill>
                            <a:srgbClr val="000000"/>
                          </a:solidFill>
                          <a:latin typeface="Times New Roman - 19"/>
                        </a:rPr>
                        <a:t>Paragraph 2</a:t>
                      </a: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a:solidFill>
                          <a:srgbClr val="000000"/>
                        </a:solidFill>
                        <a:latin typeface="Times New Roman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911" b="0" i="0" u="none" baseline="0" smtClean="0">
                          <a:solidFill>
                            <a:srgbClr val="000000"/>
                          </a:solidFill>
                          <a:latin typeface="Times New Roman - 19"/>
                        </a:rPr>
                        <a:t>Paragraph 3</a:t>
                      </a: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smtClean="0">
                        <a:solidFill>
                          <a:srgbClr val="000000"/>
                        </a:solidFill>
                        <a:latin typeface="Times New Roman - 19"/>
                      </a:endParaRPr>
                    </a:p>
                    <a:p>
                      <a:endParaRPr lang="en-GB" sz="1911" b="0" i="0" u="none" baseline="0">
                        <a:solidFill>
                          <a:srgbClr val="000000"/>
                        </a:solidFill>
                        <a:latin typeface="Times New Roman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2264410">
                <a:tc>
                  <a:txBody>
                    <a:bodyPr/>
                    <a:lstStyle/>
                    <a:p>
                      <a:r>
                        <a:rPr lang="en-GB" sz="1529" b="0" i="0" u="none" baseline="0" smtClean="0">
                          <a:solidFill>
                            <a:srgbClr val="000000"/>
                          </a:solidFill>
                          <a:latin typeface="Arial - 15"/>
                        </a:rPr>
                        <a:t>Paragraph 4</a:t>
                      </a: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a:solidFill>
                          <a:srgbClr val="000000"/>
                        </a:solidFill>
                        <a:latin typeface="Arial - 15"/>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529" b="0" i="0" u="none" baseline="0" smtClean="0">
                          <a:solidFill>
                            <a:srgbClr val="000000"/>
                          </a:solidFill>
                          <a:latin typeface="Arial - 15"/>
                        </a:rPr>
                        <a:t>Paragraph 5</a:t>
                      </a: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a:solidFill>
                          <a:srgbClr val="000000"/>
                        </a:solidFill>
                        <a:latin typeface="Arial - 15"/>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529" b="0" i="0" u="none" baseline="0" smtClean="0">
                          <a:solidFill>
                            <a:srgbClr val="000000"/>
                          </a:solidFill>
                          <a:latin typeface="Arial - 15"/>
                        </a:rPr>
                        <a:t>Paragraph 6</a:t>
                      </a: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smtClean="0">
                        <a:solidFill>
                          <a:srgbClr val="000000"/>
                        </a:solidFill>
                        <a:latin typeface="Arial - 15"/>
                      </a:endParaRPr>
                    </a:p>
                    <a:p>
                      <a:endParaRPr lang="en-GB" sz="1529" b="0" i="0" u="none" baseline="0">
                        <a:solidFill>
                          <a:srgbClr val="000000"/>
                        </a:solidFill>
                        <a:latin typeface="Arial - 15"/>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6" name="TextBox 5"/>
          <p:cNvSpPr txBox="1"/>
          <p:nvPr/>
        </p:nvSpPr>
        <p:spPr>
          <a:xfrm>
            <a:off x="177800" y="1282700"/>
            <a:ext cx="3352800" cy="3323987"/>
          </a:xfrm>
          <a:prstGeom prst="rect">
            <a:avLst/>
          </a:prstGeom>
          <a:noFill/>
        </p:spPr>
        <p:txBody>
          <a:bodyPr vert="horz" rtlCol="0">
            <a:spAutoFit/>
          </a:bodyPr>
          <a:lstStyle/>
          <a:p>
            <a:r>
              <a:rPr lang="en-GB" sz="1500" smtClean="0">
                <a:solidFill>
                  <a:srgbClr val="480048"/>
                </a:solidFill>
                <a:latin typeface="Arial - 20"/>
              </a:rPr>
              <a:t>Only paragraph 1 and 6  need to show the time.</a:t>
            </a:r>
          </a:p>
          <a:p>
            <a:endParaRPr lang="en-GB" sz="1500" smtClean="0">
              <a:solidFill>
                <a:srgbClr val="480048"/>
              </a:solidFill>
              <a:latin typeface="Arial - 20"/>
            </a:endParaRPr>
          </a:p>
          <a:p>
            <a:endParaRPr lang="en-GB" sz="1500" smtClean="0">
              <a:solidFill>
                <a:srgbClr val="480048"/>
              </a:solidFill>
              <a:latin typeface="Arial - 20"/>
            </a:endParaRPr>
          </a:p>
          <a:p>
            <a:r>
              <a:rPr lang="en-GB" sz="1500" smtClean="0">
                <a:solidFill>
                  <a:srgbClr val="480048"/>
                </a:solidFill>
                <a:latin typeface="Arial - 20"/>
              </a:rPr>
              <a:t>Plan the other squares as I  have done for paragraph 1.</a:t>
            </a:r>
          </a:p>
          <a:p>
            <a:endParaRPr lang="en-GB" sz="1500" smtClean="0">
              <a:solidFill>
                <a:srgbClr val="480048"/>
              </a:solidFill>
              <a:latin typeface="Arial - 20"/>
            </a:endParaRPr>
          </a:p>
          <a:p>
            <a:r>
              <a:rPr lang="en-GB" sz="1500" smtClean="0">
                <a:solidFill>
                  <a:srgbClr val="480048"/>
                </a:solidFill>
                <a:latin typeface="Arial - 20"/>
              </a:rPr>
              <a:t>Try to include an example  of all the different things we  have done over the past  couple of weeks.</a:t>
            </a:r>
          </a:p>
          <a:p>
            <a:endParaRPr lang="en-GB" sz="1500" smtClean="0">
              <a:solidFill>
                <a:srgbClr val="480048"/>
              </a:solidFill>
              <a:latin typeface="Arial - 20"/>
            </a:endParaRPr>
          </a:p>
          <a:p>
            <a:r>
              <a:rPr lang="en-GB" sz="1500" smtClean="0">
                <a:solidFill>
                  <a:srgbClr val="480048"/>
                </a:solidFill>
                <a:latin typeface="Arial - 20"/>
              </a:rPr>
              <a:t>Look back through the rest  of your work to help you.</a:t>
            </a:r>
          </a:p>
          <a:p>
            <a:endParaRPr lang="en-GB" sz="1500">
              <a:solidFill>
                <a:srgbClr val="480048"/>
              </a:solidFill>
              <a:latin typeface="Arial - 20"/>
            </a:endParaRPr>
          </a:p>
        </p:txBody>
      </p:sp>
    </p:spTree>
    <p:extLst>
      <p:ext uri="{BB962C8B-B14F-4D97-AF65-F5344CB8AC3E}">
        <p14:creationId xmlns:p14="http://schemas.microsoft.com/office/powerpoint/2010/main" val="2982130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0645384"/>
              </p:ext>
            </p:extLst>
          </p:nvPr>
        </p:nvGraphicFramePr>
        <p:xfrm>
          <a:off x="4565650" y="1844675"/>
          <a:ext cx="5626608" cy="5345176"/>
        </p:xfrm>
        <a:graphic>
          <a:graphicData uri="http://schemas.openxmlformats.org/drawingml/2006/table">
            <a:tbl>
              <a:tblPr firstRow="1" bandRow="1">
                <a:tableStyleId>{5C22544A-7EE6-4342-B048-85BDC9FD1C3A}</a:tableStyleId>
              </a:tblPr>
              <a:tblGrid>
                <a:gridCol w="1875536"/>
                <a:gridCol w="1875536"/>
                <a:gridCol w="1875536"/>
              </a:tblGrid>
              <a:tr h="2789428">
                <a:tc>
                  <a:txBody>
                    <a:bodyPr/>
                    <a:lstStyle/>
                    <a:p>
                      <a:r>
                        <a:rPr lang="en-GB" sz="2426" b="0" i="0" u="none" baseline="0" smtClean="0">
                          <a:solidFill>
                            <a:srgbClr val="000000"/>
                          </a:solidFill>
                          <a:latin typeface="Times New Roman - 24"/>
                        </a:rPr>
                        <a:t>Paragraph 1</a:t>
                      </a: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a:solidFill>
                          <a:srgbClr val="000000"/>
                        </a:solidFill>
                        <a:latin typeface="Times New Roman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26" b="0" i="0" u="none" baseline="0" smtClean="0">
                          <a:solidFill>
                            <a:srgbClr val="000000"/>
                          </a:solidFill>
                          <a:latin typeface="Times New Roman - 24"/>
                        </a:rPr>
                        <a:t>Paragraph 2</a:t>
                      </a: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a:solidFill>
                          <a:srgbClr val="000000"/>
                        </a:solidFill>
                        <a:latin typeface="Times New Roman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2426" b="0" i="0" u="none" baseline="0" smtClean="0">
                          <a:solidFill>
                            <a:srgbClr val="000000"/>
                          </a:solidFill>
                          <a:latin typeface="Times New Roman - 24"/>
                        </a:rPr>
                        <a:t>Paragraph 3</a:t>
                      </a: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smtClean="0">
                        <a:solidFill>
                          <a:srgbClr val="000000"/>
                        </a:solidFill>
                        <a:latin typeface="Times New Roman - 24"/>
                      </a:endParaRPr>
                    </a:p>
                    <a:p>
                      <a:endParaRPr lang="en-GB" sz="2426" b="0" i="0" u="none" baseline="0">
                        <a:solidFill>
                          <a:srgbClr val="000000"/>
                        </a:solidFill>
                        <a:latin typeface="Times New Roman - 24"/>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2555748">
                <a:tc>
                  <a:txBody>
                    <a:bodyPr/>
                    <a:lstStyle/>
                    <a:p>
                      <a:r>
                        <a:rPr lang="en-GB" sz="1941" b="0" i="0" u="none" baseline="0" smtClean="0">
                          <a:solidFill>
                            <a:srgbClr val="000000"/>
                          </a:solidFill>
                          <a:latin typeface="Arial - 19"/>
                        </a:rPr>
                        <a:t>Paragraph 4</a:t>
                      </a: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a:solidFill>
                          <a:srgbClr val="000000"/>
                        </a:solidFill>
                        <a:latin typeface="Arial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941" b="0" i="0" u="none" baseline="0" smtClean="0">
                          <a:solidFill>
                            <a:srgbClr val="000000"/>
                          </a:solidFill>
                          <a:latin typeface="Arial - 19"/>
                        </a:rPr>
                        <a:t>Paragraph 5</a:t>
                      </a: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a:solidFill>
                          <a:srgbClr val="000000"/>
                        </a:solidFill>
                        <a:latin typeface="Arial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GB" sz="1941" b="0" i="0" u="none" baseline="0" smtClean="0">
                          <a:solidFill>
                            <a:srgbClr val="000000"/>
                          </a:solidFill>
                          <a:latin typeface="Arial - 19"/>
                        </a:rPr>
                        <a:t>Paragraph 6</a:t>
                      </a: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smtClean="0">
                        <a:solidFill>
                          <a:srgbClr val="000000"/>
                        </a:solidFill>
                        <a:latin typeface="Arial - 19"/>
                      </a:endParaRPr>
                    </a:p>
                    <a:p>
                      <a:endParaRPr lang="en-GB" sz="1941" b="0" i="0" u="none" baseline="0">
                        <a:solidFill>
                          <a:srgbClr val="000000"/>
                        </a:solidFill>
                        <a:latin typeface="Arial - 19"/>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grpSp>
        <p:nvGrpSpPr>
          <p:cNvPr id="5" name="Group 4"/>
          <p:cNvGrpSpPr/>
          <p:nvPr/>
        </p:nvGrpSpPr>
        <p:grpSpPr>
          <a:xfrm>
            <a:off x="437515" y="400558"/>
            <a:ext cx="2077085" cy="651511"/>
            <a:chOff x="437515" y="400558"/>
            <a:chExt cx="2077085" cy="651511"/>
          </a:xfrm>
        </p:grpSpPr>
        <p:sp>
          <p:nvSpPr>
            <p:cNvPr id="3" name="Freeform 2"/>
            <p:cNvSpPr/>
            <p:nvPr/>
          </p:nvSpPr>
          <p:spPr>
            <a:xfrm>
              <a:off x="437515" y="400558"/>
              <a:ext cx="1838199" cy="651511"/>
            </a:xfrm>
            <a:custGeom>
              <a:avLst/>
              <a:gdLst/>
              <a:ahLst/>
              <a:cxnLst/>
              <a:rect l="0" t="0" r="0" b="0"/>
              <a:pathLst>
                <a:path w="1838199" h="651511">
                  <a:moveTo>
                    <a:pt x="0" y="0"/>
                  </a:moveTo>
                  <a:lnTo>
                    <a:pt x="1838198" y="0"/>
                  </a:lnTo>
                  <a:lnTo>
                    <a:pt x="1838198" y="651510"/>
                  </a:lnTo>
                  <a:lnTo>
                    <a:pt x="0" y="65151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82600" y="457200"/>
              <a:ext cx="2032000" cy="492443"/>
            </a:xfrm>
            <a:prstGeom prst="rect">
              <a:avLst/>
            </a:prstGeom>
            <a:noFill/>
          </p:spPr>
          <p:txBody>
            <a:bodyPr vert="horz" rtlCol="0">
              <a:spAutoFit/>
            </a:bodyPr>
            <a:lstStyle/>
            <a:p>
              <a:r>
                <a:rPr lang="en-GB" sz="1300" smtClean="0">
                  <a:solidFill>
                    <a:srgbClr val="000000"/>
                  </a:solidFill>
                  <a:latin typeface="Arial - 18"/>
                </a:rPr>
                <a:t>LO: To plan our  description</a:t>
              </a:r>
              <a:endParaRPr lang="en-GB" sz="1300">
                <a:solidFill>
                  <a:srgbClr val="000000"/>
                </a:solidFill>
                <a:latin typeface="Arial - 18"/>
              </a:endParaRPr>
            </a:p>
          </p:txBody>
        </p:sp>
      </p:grpSp>
      <p:sp>
        <p:nvSpPr>
          <p:cNvPr id="6" name="TextBox 5"/>
          <p:cNvSpPr txBox="1"/>
          <p:nvPr/>
        </p:nvSpPr>
        <p:spPr>
          <a:xfrm>
            <a:off x="88900" y="1663700"/>
            <a:ext cx="4343400" cy="2185214"/>
          </a:xfrm>
          <a:prstGeom prst="rect">
            <a:avLst/>
          </a:prstGeom>
          <a:noFill/>
        </p:spPr>
        <p:txBody>
          <a:bodyPr vert="horz" rtlCol="0">
            <a:spAutoFit/>
          </a:bodyPr>
          <a:lstStyle/>
          <a:p>
            <a:r>
              <a:rPr lang="en-GB" sz="1700" smtClean="0">
                <a:solidFill>
                  <a:srgbClr val="480048"/>
                </a:solidFill>
                <a:latin typeface="Arial - 23"/>
              </a:rPr>
              <a:t>All your paragraphs must be  linked together by something  that is happening.</a:t>
            </a:r>
          </a:p>
          <a:p>
            <a:endParaRPr lang="en-GB" sz="1700" smtClean="0">
              <a:solidFill>
                <a:srgbClr val="480048"/>
              </a:solidFill>
              <a:latin typeface="Arial - 23"/>
            </a:endParaRPr>
          </a:p>
          <a:p>
            <a:r>
              <a:rPr lang="en-GB" sz="1700" smtClean="0">
                <a:solidFill>
                  <a:srgbClr val="480048"/>
                </a:solidFill>
                <a:latin typeface="Arial - 23"/>
              </a:rPr>
              <a:t>Use objects/ people or animals  to link together sections.</a:t>
            </a:r>
          </a:p>
          <a:p>
            <a:endParaRPr lang="en-GB" sz="1700" smtClean="0">
              <a:solidFill>
                <a:srgbClr val="480048"/>
              </a:solidFill>
              <a:latin typeface="Arial - 23"/>
            </a:endParaRPr>
          </a:p>
          <a:p>
            <a:r>
              <a:rPr lang="en-GB" sz="1700" smtClean="0">
                <a:solidFill>
                  <a:srgbClr val="480048"/>
                </a:solidFill>
                <a:latin typeface="Arial - 23"/>
              </a:rPr>
              <a:t>Make sure they make sense for  your scene.</a:t>
            </a:r>
            <a:endParaRPr lang="en-GB" sz="1700">
              <a:solidFill>
                <a:srgbClr val="480048"/>
              </a:solidFill>
              <a:latin typeface="Arial - 23"/>
            </a:endParaRPr>
          </a:p>
        </p:txBody>
      </p:sp>
      <p:sp>
        <p:nvSpPr>
          <p:cNvPr id="7" name="TextBox 6"/>
          <p:cNvSpPr txBox="1"/>
          <p:nvPr/>
        </p:nvSpPr>
        <p:spPr>
          <a:xfrm>
            <a:off x="5702300" y="457200"/>
            <a:ext cx="1371600" cy="769441"/>
          </a:xfrm>
          <a:prstGeom prst="rect">
            <a:avLst/>
          </a:prstGeom>
          <a:noFill/>
        </p:spPr>
        <p:txBody>
          <a:bodyPr vert="horz" rtlCol="0">
            <a:spAutoFit/>
          </a:bodyPr>
          <a:lstStyle/>
          <a:p>
            <a:r>
              <a:rPr lang="en-GB" sz="1100" smtClean="0">
                <a:solidFill>
                  <a:srgbClr val="000000"/>
                </a:solidFill>
                <a:latin typeface="Arial - 15"/>
              </a:rPr>
              <a:t>Beeping train  horn from the  other side of  the platform</a:t>
            </a:r>
            <a:endParaRPr lang="en-GB" sz="1100">
              <a:solidFill>
                <a:srgbClr val="000000"/>
              </a:solidFill>
              <a:latin typeface="Arial - 15"/>
            </a:endParaRPr>
          </a:p>
        </p:txBody>
      </p:sp>
      <p:cxnSp>
        <p:nvCxnSpPr>
          <p:cNvPr id="8" name="Straight Connector 7"/>
          <p:cNvCxnSpPr/>
          <p:nvPr/>
        </p:nvCxnSpPr>
        <p:spPr>
          <a:xfrm>
            <a:off x="6007862" y="2128266"/>
            <a:ext cx="627761"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54594" y="2101469"/>
            <a:ext cx="579882" cy="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16800" y="596900"/>
            <a:ext cx="2743200" cy="600164"/>
          </a:xfrm>
          <a:prstGeom prst="rect">
            <a:avLst/>
          </a:prstGeom>
          <a:noFill/>
        </p:spPr>
        <p:txBody>
          <a:bodyPr vert="horz" rtlCol="0">
            <a:spAutoFit/>
          </a:bodyPr>
          <a:lstStyle/>
          <a:p>
            <a:r>
              <a:rPr lang="en-GB" sz="1100" smtClean="0">
                <a:solidFill>
                  <a:srgbClr val="000000"/>
                </a:solidFill>
                <a:latin typeface="Arial - 15"/>
              </a:rPr>
              <a:t>Announcement leading to a  group of commuters rushing  towards another platform </a:t>
            </a:r>
            <a:endParaRPr lang="en-GB" sz="1100">
              <a:solidFill>
                <a:srgbClr val="000000"/>
              </a:solidFill>
              <a:latin typeface="Arial - 15"/>
            </a:endParaRPr>
          </a:p>
        </p:txBody>
      </p:sp>
      <p:sp>
        <p:nvSpPr>
          <p:cNvPr id="11" name="TextBox 10"/>
          <p:cNvSpPr txBox="1"/>
          <p:nvPr/>
        </p:nvSpPr>
        <p:spPr>
          <a:xfrm>
            <a:off x="4572000" y="419100"/>
            <a:ext cx="787400" cy="292388"/>
          </a:xfrm>
          <a:prstGeom prst="rect">
            <a:avLst/>
          </a:prstGeom>
          <a:noFill/>
        </p:spPr>
        <p:txBody>
          <a:bodyPr vert="horz" rtlCol="0">
            <a:spAutoFit/>
          </a:bodyPr>
          <a:lstStyle/>
          <a:p>
            <a:r>
              <a:rPr lang="en-GB" sz="1300" smtClean="0">
                <a:solidFill>
                  <a:srgbClr val="000000"/>
                </a:solidFill>
                <a:latin typeface="Arial - 17"/>
              </a:rPr>
              <a:t>E.G.</a:t>
            </a:r>
            <a:endParaRPr lang="en-GB" sz="1300">
              <a:solidFill>
                <a:srgbClr val="000000"/>
              </a:solidFill>
              <a:latin typeface="Arial - 17"/>
            </a:endParaRPr>
          </a:p>
        </p:txBody>
      </p:sp>
    </p:spTree>
    <p:extLst>
      <p:ext uri="{BB962C8B-B14F-4D97-AF65-F5344CB8AC3E}">
        <p14:creationId xmlns:p14="http://schemas.microsoft.com/office/powerpoint/2010/main" val="1784997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278257" y="271272"/>
            <a:ext cx="1804543" cy="567564"/>
            <a:chOff x="278257" y="271272"/>
            <a:chExt cx="1804543" cy="567564"/>
          </a:xfrm>
        </p:grpSpPr>
        <p:sp>
          <p:nvSpPr>
            <p:cNvPr id="2" name="Freeform 1"/>
            <p:cNvSpPr/>
            <p:nvPr/>
          </p:nvSpPr>
          <p:spPr>
            <a:xfrm>
              <a:off x="278257" y="271272"/>
              <a:ext cx="1601344" cy="567564"/>
            </a:xfrm>
            <a:custGeom>
              <a:avLst/>
              <a:gdLst/>
              <a:ahLst/>
              <a:cxnLst/>
              <a:rect l="0" t="0" r="0" b="0"/>
              <a:pathLst>
                <a:path w="1601344" h="567564">
                  <a:moveTo>
                    <a:pt x="0" y="0"/>
                  </a:moveTo>
                  <a:lnTo>
                    <a:pt x="1601343" y="0"/>
                  </a:lnTo>
                  <a:lnTo>
                    <a:pt x="1601343" y="567563"/>
                  </a:lnTo>
                  <a:lnTo>
                    <a:pt x="0" y="56756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04800" y="317500"/>
              <a:ext cx="1778000" cy="430887"/>
            </a:xfrm>
            <a:prstGeom prst="rect">
              <a:avLst/>
            </a:prstGeom>
            <a:noFill/>
          </p:spPr>
          <p:txBody>
            <a:bodyPr vert="horz" rtlCol="0">
              <a:spAutoFit/>
            </a:bodyPr>
            <a:lstStyle/>
            <a:p>
              <a:r>
                <a:rPr lang="en-GB" sz="1100" smtClean="0">
                  <a:solidFill>
                    <a:srgbClr val="000000"/>
                  </a:solidFill>
                  <a:latin typeface="Arial - 15"/>
                </a:rPr>
                <a:t>LO: To plan our  description</a:t>
              </a:r>
              <a:endParaRPr lang="en-GB" sz="1100">
                <a:solidFill>
                  <a:srgbClr val="000000"/>
                </a:solidFill>
                <a:latin typeface="Arial - 15"/>
              </a:endParaRPr>
            </a:p>
          </p:txBody>
        </p:sp>
      </p:grpSp>
      <p:sp>
        <p:nvSpPr>
          <p:cNvPr id="5" name="TextBox 4"/>
          <p:cNvSpPr txBox="1"/>
          <p:nvPr/>
        </p:nvSpPr>
        <p:spPr>
          <a:xfrm>
            <a:off x="1092200" y="1460500"/>
            <a:ext cx="7874000" cy="3139321"/>
          </a:xfrm>
          <a:prstGeom prst="rect">
            <a:avLst/>
          </a:prstGeom>
          <a:noFill/>
        </p:spPr>
        <p:txBody>
          <a:bodyPr vert="horz" rtlCol="0">
            <a:spAutoFit/>
          </a:bodyPr>
          <a:lstStyle/>
          <a:p>
            <a:r>
              <a:rPr lang="en-GB" sz="1600" smtClean="0">
                <a:solidFill>
                  <a:srgbClr val="480048"/>
                </a:solidFill>
                <a:latin typeface="Arial - 22"/>
              </a:rPr>
              <a:t>Once you have planned all your sections and your teacher is  happy with it, you can begin writing the opening paragraph of  your description.</a:t>
            </a:r>
          </a:p>
          <a:p>
            <a:endParaRPr lang="en-GB" sz="1600" smtClean="0">
              <a:solidFill>
                <a:srgbClr val="480048"/>
              </a:solidFill>
              <a:latin typeface="Arial - 22"/>
            </a:endParaRPr>
          </a:p>
          <a:p>
            <a:endParaRPr lang="en-GB" sz="1600" smtClean="0">
              <a:solidFill>
                <a:srgbClr val="480048"/>
              </a:solidFill>
              <a:latin typeface="Arial - 22"/>
            </a:endParaRPr>
          </a:p>
          <a:p>
            <a:r>
              <a:rPr lang="en-GB" sz="1600" smtClean="0">
                <a:solidFill>
                  <a:srgbClr val="480048"/>
                </a:solidFill>
                <a:latin typeface="Arial - 22"/>
              </a:rPr>
              <a:t>Write this in your book under the title </a:t>
            </a:r>
            <a:r>
              <a:rPr lang="en-GB" sz="1600" u="sng" smtClean="0">
                <a:solidFill>
                  <a:srgbClr val="480048"/>
                </a:solidFill>
                <a:latin typeface="Arial - 22"/>
              </a:rPr>
              <a:t>'Description Opening'</a:t>
            </a:r>
            <a:r>
              <a:rPr lang="en-GB" sz="1600" smtClean="0">
                <a:solidFill>
                  <a:srgbClr val="480048"/>
                </a:solidFill>
                <a:latin typeface="Arial - 22"/>
              </a:rPr>
              <a:t>.</a:t>
            </a:r>
          </a:p>
          <a:p>
            <a:endParaRPr lang="en-GB" sz="1600" smtClean="0">
              <a:solidFill>
                <a:srgbClr val="480048"/>
              </a:solidFill>
              <a:latin typeface="Arial - 22"/>
            </a:endParaRPr>
          </a:p>
          <a:p>
            <a:endParaRPr lang="en-GB" sz="1600" smtClean="0">
              <a:solidFill>
                <a:srgbClr val="480048"/>
              </a:solidFill>
              <a:latin typeface="Arial - 22"/>
            </a:endParaRPr>
          </a:p>
          <a:p>
            <a:r>
              <a:rPr lang="en-GB" sz="1600" smtClean="0">
                <a:solidFill>
                  <a:srgbClr val="480048"/>
                </a:solidFill>
                <a:latin typeface="Arial - 22"/>
              </a:rPr>
              <a:t>Use the success criteria as you write.</a:t>
            </a:r>
          </a:p>
          <a:p>
            <a:endParaRPr lang="en-GB" sz="1600" smtClean="0">
              <a:solidFill>
                <a:srgbClr val="480048"/>
              </a:solidFill>
              <a:latin typeface="Arial - 22"/>
            </a:endParaRPr>
          </a:p>
          <a:p>
            <a:r>
              <a:rPr lang="en-GB" sz="1600" smtClean="0">
                <a:solidFill>
                  <a:srgbClr val="480048"/>
                </a:solidFill>
                <a:latin typeface="Arial - 22"/>
              </a:rPr>
              <a:t>Don't forget to use the work you have done in your book to help  you.</a:t>
            </a:r>
          </a:p>
          <a:p>
            <a:endParaRPr lang="en-GB" sz="1600" smtClean="0">
              <a:solidFill>
                <a:srgbClr val="480048"/>
              </a:solidFill>
              <a:latin typeface="Arial - 22"/>
            </a:endParaRPr>
          </a:p>
          <a:p>
            <a:r>
              <a:rPr lang="en-GB" sz="1600" smtClean="0">
                <a:solidFill>
                  <a:srgbClr val="480048"/>
                </a:solidFill>
                <a:latin typeface="Arial - 22"/>
              </a:rPr>
              <a:t>Thesauruses are available and should be used.</a:t>
            </a:r>
            <a:endParaRPr lang="en-GB" sz="1600">
              <a:solidFill>
                <a:srgbClr val="480048"/>
              </a:solidFill>
              <a:latin typeface="Arial - 22"/>
            </a:endParaRPr>
          </a:p>
        </p:txBody>
      </p:sp>
    </p:spTree>
    <p:extLst>
      <p:ext uri="{BB962C8B-B14F-4D97-AF65-F5344CB8AC3E}">
        <p14:creationId xmlns:p14="http://schemas.microsoft.com/office/powerpoint/2010/main" val="1310433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sp>
        <p:nvSpPr>
          <p:cNvPr id="2" name="Freeform 1"/>
          <p:cNvSpPr/>
          <p:nvPr/>
        </p:nvSpPr>
        <p:spPr>
          <a:xfrm>
            <a:off x="236728" y="3942842"/>
            <a:ext cx="9593708" cy="4612641"/>
          </a:xfrm>
          <a:custGeom>
            <a:avLst/>
            <a:gdLst/>
            <a:ahLst/>
            <a:cxnLst/>
            <a:rect l="0" t="0" r="0" b="0"/>
            <a:pathLst>
              <a:path w="9593708" h="4612641">
                <a:moveTo>
                  <a:pt x="0" y="0"/>
                </a:moveTo>
                <a:lnTo>
                  <a:pt x="9593707" y="0"/>
                </a:lnTo>
                <a:lnTo>
                  <a:pt x="9593707" y="4612640"/>
                </a:lnTo>
                <a:lnTo>
                  <a:pt x="0" y="461264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55600" y="4051300"/>
            <a:ext cx="9525000" cy="2979598"/>
          </a:xfrm>
          <a:prstGeom prst="rect">
            <a:avLst/>
          </a:prstGeom>
          <a:noFill/>
        </p:spPr>
        <p:txBody>
          <a:bodyPr vert="horz" rtlCol="0">
            <a:spAutoFit/>
          </a:bodyPr>
          <a:lstStyle/>
          <a:p>
            <a:r>
              <a:rPr lang="en-GB" sz="1300" smtClean="0">
                <a:solidFill>
                  <a:srgbClr val="000000"/>
                </a:solidFill>
                <a:latin typeface="Arial - 18"/>
              </a:rPr>
              <a:t>Description Checklist</a:t>
            </a:r>
          </a:p>
          <a:p>
            <a:endParaRPr lang="en-GB" sz="1300" smtClean="0">
              <a:solidFill>
                <a:srgbClr val="000000"/>
              </a:solidFill>
              <a:latin typeface="Arial - 18"/>
            </a:endParaRPr>
          </a:p>
          <a:p>
            <a:r>
              <a:rPr lang="en-GB" sz="1300" smtClean="0">
                <a:solidFill>
                  <a:srgbClr val="000000"/>
                </a:solidFill>
                <a:latin typeface="Arial - 18"/>
              </a:rPr>
              <a:t>3rd person throughout.</a:t>
            </a:r>
          </a:p>
          <a:p>
            <a:r>
              <a:rPr lang="en-GB" sz="1300" smtClean="0">
                <a:solidFill>
                  <a:srgbClr val="000000"/>
                </a:solidFill>
                <a:latin typeface="Arial - 18"/>
              </a:rPr>
              <a:t>Remain in past tense.</a:t>
            </a:r>
          </a:p>
          <a:p>
            <a:r>
              <a:rPr lang="en-GB" sz="1300" smtClean="0">
                <a:solidFill>
                  <a:srgbClr val="000000"/>
                </a:solidFill>
                <a:latin typeface="Arial - 18"/>
              </a:rPr>
              <a:t>Use varied and interesting vocab.</a:t>
            </a:r>
          </a:p>
          <a:p>
            <a:r>
              <a:rPr lang="en-GB" sz="1300" smtClean="0">
                <a:solidFill>
                  <a:srgbClr val="000000"/>
                </a:solidFill>
                <a:latin typeface="Arial - 18"/>
              </a:rPr>
              <a:t>Use a variety of sentence starters.</a:t>
            </a:r>
          </a:p>
          <a:p>
            <a:r>
              <a:rPr lang="en-GB" sz="1300" smtClean="0">
                <a:solidFill>
                  <a:srgbClr val="000000"/>
                </a:solidFill>
                <a:latin typeface="Arial - 18"/>
              </a:rPr>
              <a:t>Use a variety of sentence types (noun phrase, verb phrase, embedded sub-clauses etc).</a:t>
            </a:r>
          </a:p>
          <a:p>
            <a:r>
              <a:rPr lang="en-GB" sz="1300" smtClean="0">
                <a:solidFill>
                  <a:srgbClr val="000000"/>
                </a:solidFill>
                <a:latin typeface="Arial - 18"/>
              </a:rPr>
              <a:t>Show not tell.</a:t>
            </a:r>
          </a:p>
          <a:p>
            <a:r>
              <a:rPr lang="en-GB" sz="1300" smtClean="0">
                <a:solidFill>
                  <a:srgbClr val="000000"/>
                </a:solidFill>
                <a:latin typeface="Arial - 18"/>
              </a:rPr>
              <a:t>Zoom in (general to specific).</a:t>
            </a:r>
          </a:p>
          <a:p>
            <a:r>
              <a:rPr lang="en-GB" sz="1300" smtClean="0">
                <a:solidFill>
                  <a:srgbClr val="000000"/>
                </a:solidFill>
                <a:latin typeface="Arial - 18"/>
              </a:rPr>
              <a:t>Use a variety of descriptive techniques.</a:t>
            </a:r>
          </a:p>
          <a:p>
            <a:r>
              <a:rPr lang="en-GB" sz="1300" smtClean="0">
                <a:solidFill>
                  <a:srgbClr val="000000"/>
                </a:solidFill>
                <a:latin typeface="Arial - 18"/>
              </a:rPr>
              <a:t>Show mood through surroundings (pathetic fallacy).</a:t>
            </a:r>
          </a:p>
          <a:p>
            <a:r>
              <a:rPr lang="en-GB" sz="1300" smtClean="0">
                <a:solidFill>
                  <a:srgbClr val="000000"/>
                </a:solidFill>
                <a:latin typeface="Arial - 18"/>
              </a:rPr>
              <a:t>Show mood through sentence length.</a:t>
            </a:r>
          </a:p>
          <a:p>
            <a:r>
              <a:rPr lang="en-GB" sz="1300" smtClean="0">
                <a:solidFill>
                  <a:srgbClr val="000000"/>
                </a:solidFill>
                <a:latin typeface="Arial - 18"/>
              </a:rPr>
              <a:t>Use a sentence with a semi colon.</a:t>
            </a:r>
          </a:p>
          <a:p>
            <a:r>
              <a:rPr lang="en-GB" sz="1300" smtClean="0">
                <a:solidFill>
                  <a:srgbClr val="000000"/>
                </a:solidFill>
                <a:latin typeface="Arial - 18"/>
              </a:rPr>
              <a:t>Link paragraphs together with something present in the scene. </a:t>
            </a:r>
            <a:endParaRPr lang="en-GB" sz="1300">
              <a:solidFill>
                <a:srgbClr val="000000"/>
              </a:solidFill>
              <a:latin typeface="Arial - 18"/>
            </a:endParaRPr>
          </a:p>
        </p:txBody>
      </p:sp>
      <p:sp>
        <p:nvSpPr>
          <p:cNvPr id="4" name="TextBox 3"/>
          <p:cNvSpPr txBox="1"/>
          <p:nvPr/>
        </p:nvSpPr>
        <p:spPr>
          <a:xfrm>
            <a:off x="1574800" y="1574800"/>
            <a:ext cx="7239000" cy="1554272"/>
          </a:xfrm>
          <a:prstGeom prst="rect">
            <a:avLst/>
          </a:prstGeom>
          <a:noFill/>
        </p:spPr>
        <p:txBody>
          <a:bodyPr vert="horz" rtlCol="0">
            <a:spAutoFit/>
          </a:bodyPr>
          <a:lstStyle/>
          <a:p>
            <a:r>
              <a:rPr lang="en-GB" sz="1900" smtClean="0">
                <a:solidFill>
                  <a:srgbClr val="480048"/>
                </a:solidFill>
                <a:latin typeface="Arial - 25"/>
              </a:rPr>
              <a:t>Check your partner's work and pick a target from  one of the options below.</a:t>
            </a:r>
          </a:p>
          <a:p>
            <a:endParaRPr lang="en-GB" sz="1900" smtClean="0">
              <a:solidFill>
                <a:srgbClr val="480048"/>
              </a:solidFill>
              <a:latin typeface="Arial - 25"/>
            </a:endParaRPr>
          </a:p>
          <a:p>
            <a:endParaRPr lang="en-GB" sz="1900" smtClean="0">
              <a:solidFill>
                <a:srgbClr val="480048"/>
              </a:solidFill>
              <a:latin typeface="Arial - 25"/>
            </a:endParaRPr>
          </a:p>
          <a:p>
            <a:r>
              <a:rPr lang="en-GB" sz="1900" smtClean="0">
                <a:solidFill>
                  <a:srgbClr val="480048"/>
                </a:solidFill>
                <a:latin typeface="Arial - 25"/>
              </a:rPr>
              <a:t>What have they missed?</a:t>
            </a:r>
            <a:endParaRPr lang="en-GB" sz="1900">
              <a:solidFill>
                <a:srgbClr val="480048"/>
              </a:solidFill>
              <a:latin typeface="Arial - 25"/>
            </a:endParaRPr>
          </a:p>
        </p:txBody>
      </p:sp>
      <p:grpSp>
        <p:nvGrpSpPr>
          <p:cNvPr id="7" name="Group 6"/>
          <p:cNvGrpSpPr/>
          <p:nvPr/>
        </p:nvGrpSpPr>
        <p:grpSpPr>
          <a:xfrm>
            <a:off x="278257" y="271272"/>
            <a:ext cx="1788922" cy="567564"/>
            <a:chOff x="278257" y="271272"/>
            <a:chExt cx="1788922" cy="567564"/>
          </a:xfrm>
        </p:grpSpPr>
        <p:sp>
          <p:nvSpPr>
            <p:cNvPr id="5" name="Freeform 4"/>
            <p:cNvSpPr/>
            <p:nvPr/>
          </p:nvSpPr>
          <p:spPr>
            <a:xfrm>
              <a:off x="278257" y="271272"/>
              <a:ext cx="1601344" cy="567564"/>
            </a:xfrm>
            <a:custGeom>
              <a:avLst/>
              <a:gdLst/>
              <a:ahLst/>
              <a:cxnLst/>
              <a:rect l="0" t="0" r="0" b="0"/>
              <a:pathLst>
                <a:path w="1601344" h="567564">
                  <a:moveTo>
                    <a:pt x="0" y="0"/>
                  </a:moveTo>
                  <a:lnTo>
                    <a:pt x="1601343" y="0"/>
                  </a:lnTo>
                  <a:lnTo>
                    <a:pt x="1601343" y="567563"/>
                  </a:lnTo>
                  <a:lnTo>
                    <a:pt x="0" y="567563"/>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20421" y="317500"/>
              <a:ext cx="1746758" cy="430887"/>
            </a:xfrm>
            <a:prstGeom prst="rect">
              <a:avLst/>
            </a:prstGeom>
            <a:noFill/>
          </p:spPr>
          <p:txBody>
            <a:bodyPr vert="horz" rtlCol="0">
              <a:spAutoFit/>
            </a:bodyPr>
            <a:lstStyle/>
            <a:p>
              <a:r>
                <a:rPr lang="en-GB" sz="1100" smtClean="0">
                  <a:solidFill>
                    <a:srgbClr val="000000"/>
                  </a:solidFill>
                  <a:latin typeface="Arial - 15"/>
                </a:rPr>
                <a:t>LO: To plan our  description</a:t>
              </a:r>
              <a:endParaRPr lang="en-GB" sz="1100">
                <a:solidFill>
                  <a:srgbClr val="000000"/>
                </a:solidFill>
                <a:latin typeface="Arial - 15"/>
              </a:endParaRPr>
            </a:p>
          </p:txBody>
        </p:sp>
      </p:grpSp>
    </p:spTree>
    <p:extLst>
      <p:ext uri="{BB962C8B-B14F-4D97-AF65-F5344CB8AC3E}">
        <p14:creationId xmlns:p14="http://schemas.microsoft.com/office/powerpoint/2010/main" val="13180485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TextBox 1"/>
          <p:cNvSpPr txBox="1"/>
          <p:nvPr/>
        </p:nvSpPr>
        <p:spPr>
          <a:xfrm>
            <a:off x="143891" y="5194300"/>
            <a:ext cx="3877818" cy="3786421"/>
          </a:xfrm>
          <a:prstGeom prst="rect">
            <a:avLst/>
          </a:prstGeom>
          <a:noFill/>
        </p:spPr>
        <p:txBody>
          <a:bodyPr vert="horz" rtlCol="0">
            <a:spAutoFit/>
          </a:bodyPr>
          <a:lstStyle/>
          <a:p>
            <a:r>
              <a:rPr lang="en-GB" b="1" u="sng" smtClean="0">
                <a:solidFill>
                  <a:srgbClr val="0000FF"/>
                </a:solidFill>
                <a:latin typeface="Arial - 24"/>
              </a:rPr>
              <a:t>2 adjectives:</a:t>
            </a:r>
          </a:p>
          <a:p>
            <a:r>
              <a:rPr lang="en-GB" b="1" u="sng" smtClean="0">
                <a:solidFill>
                  <a:srgbClr val="0000FF"/>
                </a:solidFill>
                <a:latin typeface="Arial - 24"/>
              </a:rPr>
              <a:t>T</a:t>
            </a:r>
            <a:r>
              <a:rPr lang="en-GB" i="1" smtClean="0">
                <a:solidFill>
                  <a:srgbClr val="0000FF"/>
                </a:solidFill>
                <a:latin typeface="Arial - 24"/>
              </a:rPr>
              <a:t>ired and frustrated...</a:t>
            </a:r>
          </a:p>
          <a:p>
            <a:r>
              <a:rPr lang="en-GB" i="1" smtClean="0">
                <a:solidFill>
                  <a:srgbClr val="0000FF"/>
                </a:solidFill>
                <a:latin typeface="Arial - 24"/>
              </a:rPr>
              <a:t>Hot and bothered...</a:t>
            </a:r>
          </a:p>
          <a:p>
            <a:r>
              <a:rPr lang="en-GB" i="1" smtClean="0">
                <a:solidFill>
                  <a:srgbClr val="0000FF"/>
                </a:solidFill>
                <a:latin typeface="Arial - 24"/>
              </a:rPr>
              <a:t>'</a:t>
            </a:r>
            <a:r>
              <a:rPr lang="en-GB" b="1" u="sng" smtClean="0">
                <a:solidFill>
                  <a:srgbClr val="0000FF"/>
                </a:solidFill>
                <a:latin typeface="Arial - 24"/>
              </a:rPr>
              <a:t>ing' verb:</a:t>
            </a:r>
          </a:p>
          <a:p>
            <a:r>
              <a:rPr lang="en-GB" b="1" u="sng" smtClean="0">
                <a:solidFill>
                  <a:srgbClr val="0000FF"/>
                </a:solidFill>
                <a:latin typeface="Arial - 24"/>
              </a:rPr>
              <a:t>T</a:t>
            </a:r>
            <a:r>
              <a:rPr lang="en-GB" i="1" smtClean="0">
                <a:solidFill>
                  <a:srgbClr val="0000FF"/>
                </a:solidFill>
                <a:latin typeface="Arial - 24"/>
              </a:rPr>
              <a:t>rudging...</a:t>
            </a:r>
          </a:p>
          <a:p>
            <a:r>
              <a:rPr lang="en-GB" i="1" smtClean="0">
                <a:solidFill>
                  <a:srgbClr val="0000FF"/>
                </a:solidFill>
                <a:latin typeface="Arial - 24"/>
              </a:rPr>
              <a:t>Crawling...</a:t>
            </a:r>
          </a:p>
          <a:p>
            <a:r>
              <a:rPr lang="en-GB" i="1" smtClean="0">
                <a:solidFill>
                  <a:srgbClr val="0000FF"/>
                </a:solidFill>
                <a:latin typeface="Arial - 24"/>
              </a:rPr>
              <a:t>'</a:t>
            </a:r>
            <a:r>
              <a:rPr lang="en-GB" b="1" u="sng" smtClean="0">
                <a:solidFill>
                  <a:srgbClr val="0000FF"/>
                </a:solidFill>
                <a:latin typeface="Arial - 24"/>
              </a:rPr>
              <a:t>ing' verb + adverb (ly):</a:t>
            </a:r>
          </a:p>
          <a:p>
            <a:r>
              <a:rPr lang="en-GB" b="1" u="sng" smtClean="0">
                <a:solidFill>
                  <a:srgbClr val="0000FF"/>
                </a:solidFill>
                <a:latin typeface="Arial - 24"/>
              </a:rPr>
              <a:t>M</a:t>
            </a:r>
            <a:r>
              <a:rPr lang="en-GB" i="1" smtClean="0">
                <a:solidFill>
                  <a:srgbClr val="0000FF"/>
                </a:solidFill>
                <a:latin typeface="Arial - 24"/>
              </a:rPr>
              <a:t>oving slowly...</a:t>
            </a:r>
          </a:p>
          <a:p>
            <a:r>
              <a:rPr lang="en-GB" i="1" smtClean="0">
                <a:solidFill>
                  <a:srgbClr val="0000FF"/>
                </a:solidFill>
                <a:latin typeface="Arial - 24"/>
              </a:rPr>
              <a:t>Trudging grumpily...</a:t>
            </a:r>
          </a:p>
          <a:p>
            <a:r>
              <a:rPr lang="en-GB" i="1" smtClean="0">
                <a:solidFill>
                  <a:srgbClr val="0000FF"/>
                </a:solidFill>
                <a:latin typeface="Arial - 24"/>
              </a:rPr>
              <a:t>Cautiously moving...</a:t>
            </a:r>
          </a:p>
          <a:p>
            <a:r>
              <a:rPr lang="en-GB" i="1" smtClean="0">
                <a:solidFill>
                  <a:srgbClr val="0000FF"/>
                </a:solidFill>
                <a:latin typeface="Arial - 24"/>
              </a:rPr>
              <a:t>A</a:t>
            </a:r>
            <a:r>
              <a:rPr lang="en-GB" b="1" u="sng" smtClean="0">
                <a:solidFill>
                  <a:srgbClr val="0000FF"/>
                </a:solidFill>
                <a:latin typeface="Arial - 24"/>
              </a:rPr>
              <a:t>dverb (ly) + adjective:</a:t>
            </a:r>
          </a:p>
          <a:p>
            <a:r>
              <a:rPr lang="en-GB" b="1" u="sng" smtClean="0">
                <a:solidFill>
                  <a:srgbClr val="0000FF"/>
                </a:solidFill>
                <a:latin typeface="Arial - 24"/>
              </a:rPr>
              <a:t>H</a:t>
            </a:r>
            <a:r>
              <a:rPr lang="en-GB" i="1" smtClean="0">
                <a:solidFill>
                  <a:srgbClr val="0000FF"/>
                </a:solidFill>
                <a:latin typeface="Arial - 24"/>
              </a:rPr>
              <a:t>orrifically busy...</a:t>
            </a:r>
          </a:p>
          <a:p>
            <a:r>
              <a:rPr lang="en-GB" i="1" smtClean="0">
                <a:solidFill>
                  <a:srgbClr val="0000FF"/>
                </a:solidFill>
                <a:latin typeface="Arial - 24"/>
              </a:rPr>
              <a:t>Horrendously slow...</a:t>
            </a:r>
            <a:endParaRPr lang="en-GB" i="1">
              <a:solidFill>
                <a:srgbClr val="0000FF"/>
              </a:solidFill>
              <a:latin typeface="Arial - 24"/>
            </a:endParaRPr>
          </a:p>
        </p:txBody>
      </p:sp>
      <p:sp>
        <p:nvSpPr>
          <p:cNvPr id="3" name="TextBox 2"/>
          <p:cNvSpPr txBox="1"/>
          <p:nvPr/>
        </p:nvSpPr>
        <p:spPr>
          <a:xfrm>
            <a:off x="4118991" y="6057900"/>
            <a:ext cx="4665218" cy="3231654"/>
          </a:xfrm>
          <a:prstGeom prst="rect">
            <a:avLst/>
          </a:prstGeom>
          <a:noFill/>
        </p:spPr>
        <p:txBody>
          <a:bodyPr vert="horz" rtlCol="0">
            <a:spAutoFit/>
          </a:bodyPr>
          <a:lstStyle/>
          <a:p>
            <a:r>
              <a:rPr lang="en-GB" b="1" u="sng" smtClean="0">
                <a:solidFill>
                  <a:srgbClr val="0000FF"/>
                </a:solidFill>
                <a:latin typeface="Arial - 24"/>
              </a:rPr>
              <a:t>Place (in, on, under, by, next  to, beside):</a:t>
            </a:r>
          </a:p>
          <a:p>
            <a:r>
              <a:rPr lang="en-GB" b="1" u="sng" smtClean="0">
                <a:solidFill>
                  <a:srgbClr val="0000FF"/>
                </a:solidFill>
                <a:latin typeface="Arial - 24"/>
              </a:rPr>
              <a:t>I</a:t>
            </a:r>
            <a:r>
              <a:rPr lang="en-GB" i="1" smtClean="0">
                <a:solidFill>
                  <a:srgbClr val="0000FF"/>
                </a:solidFill>
                <a:latin typeface="Arial - 24"/>
              </a:rPr>
              <a:t>n the distance...</a:t>
            </a:r>
          </a:p>
          <a:p>
            <a:r>
              <a:rPr lang="en-GB" i="1" smtClean="0">
                <a:solidFill>
                  <a:srgbClr val="0000FF"/>
                </a:solidFill>
                <a:latin typeface="Arial - 24"/>
              </a:rPr>
              <a:t>Next to the car...</a:t>
            </a:r>
          </a:p>
          <a:p>
            <a:r>
              <a:rPr lang="en-GB" i="1" smtClean="0">
                <a:solidFill>
                  <a:srgbClr val="0000FF"/>
                </a:solidFill>
                <a:latin typeface="Arial - 24"/>
              </a:rPr>
              <a:t>T</a:t>
            </a:r>
            <a:r>
              <a:rPr lang="en-GB" b="1" u="sng" smtClean="0">
                <a:solidFill>
                  <a:srgbClr val="0000FF"/>
                </a:solidFill>
                <a:latin typeface="Arial - 24"/>
              </a:rPr>
              <a:t>ime:</a:t>
            </a:r>
          </a:p>
          <a:p>
            <a:r>
              <a:rPr lang="en-GB" b="1" u="sng" smtClean="0">
                <a:solidFill>
                  <a:srgbClr val="0000FF"/>
                </a:solidFill>
                <a:latin typeface="Arial - 24"/>
              </a:rPr>
              <a:t>A</a:t>
            </a:r>
            <a:r>
              <a:rPr lang="en-GB" i="1" smtClean="0">
                <a:solidFill>
                  <a:srgbClr val="0000FF"/>
                </a:solidFill>
                <a:latin typeface="Arial - 24"/>
              </a:rPr>
              <a:t>fter...</a:t>
            </a:r>
          </a:p>
          <a:p>
            <a:r>
              <a:rPr lang="en-GB" i="1" smtClean="0">
                <a:solidFill>
                  <a:srgbClr val="0000FF"/>
                </a:solidFill>
                <a:latin typeface="Arial - 24"/>
              </a:rPr>
              <a:t>Before...</a:t>
            </a:r>
          </a:p>
          <a:p>
            <a:r>
              <a:rPr lang="en-GB" i="1" smtClean="0">
                <a:solidFill>
                  <a:srgbClr val="0000FF"/>
                </a:solidFill>
                <a:latin typeface="Arial - 24"/>
              </a:rPr>
              <a:t>At __ o'clock...</a:t>
            </a:r>
          </a:p>
          <a:p>
            <a:r>
              <a:rPr lang="en-GB" i="1" smtClean="0">
                <a:solidFill>
                  <a:srgbClr val="0000FF"/>
                </a:solidFill>
                <a:latin typeface="Arial - 24"/>
              </a:rPr>
              <a:t>C</a:t>
            </a:r>
            <a:r>
              <a:rPr lang="en-GB" b="1" u="sng" smtClean="0">
                <a:solidFill>
                  <a:srgbClr val="0000FF"/>
                </a:solidFill>
                <a:latin typeface="Arial - 24"/>
              </a:rPr>
              <a:t>onnective:</a:t>
            </a:r>
          </a:p>
          <a:p>
            <a:r>
              <a:rPr lang="en-GB" b="1" u="sng" smtClean="0">
                <a:solidFill>
                  <a:srgbClr val="0000FF"/>
                </a:solidFill>
                <a:latin typeface="Arial - 24"/>
              </a:rPr>
              <a:t>D</a:t>
            </a:r>
            <a:r>
              <a:rPr lang="en-GB" i="1" smtClean="0">
                <a:solidFill>
                  <a:srgbClr val="0000FF"/>
                </a:solidFill>
                <a:latin typeface="Arial - 24"/>
              </a:rPr>
              <a:t>espite...</a:t>
            </a:r>
          </a:p>
          <a:p>
            <a:r>
              <a:rPr lang="en-GB" i="1" smtClean="0">
                <a:solidFill>
                  <a:srgbClr val="0000FF"/>
                </a:solidFill>
                <a:latin typeface="Arial - 24"/>
              </a:rPr>
              <a:t>Even though...</a:t>
            </a:r>
          </a:p>
          <a:p>
            <a:r>
              <a:rPr lang="en-GB" i="1" smtClean="0">
                <a:solidFill>
                  <a:srgbClr val="0000FF"/>
                </a:solidFill>
                <a:latin typeface="Arial - 24"/>
              </a:rPr>
              <a:t>Although...</a:t>
            </a:r>
            <a:endParaRPr lang="en-GB" i="1">
              <a:solidFill>
                <a:srgbClr val="0000FF"/>
              </a:solidFill>
              <a:latin typeface="Arial - 24"/>
            </a:endParaRPr>
          </a:p>
        </p:txBody>
      </p:sp>
      <p:sp>
        <p:nvSpPr>
          <p:cNvPr id="4" name="TextBox 3"/>
          <p:cNvSpPr txBox="1"/>
          <p:nvPr/>
        </p:nvSpPr>
        <p:spPr>
          <a:xfrm>
            <a:off x="7179691" y="6616700"/>
            <a:ext cx="2811018" cy="3292312"/>
          </a:xfrm>
          <a:prstGeom prst="rect">
            <a:avLst/>
          </a:prstGeom>
          <a:noFill/>
        </p:spPr>
        <p:txBody>
          <a:bodyPr vert="horz" rtlCol="0">
            <a:spAutoFit/>
          </a:bodyPr>
          <a:lstStyle/>
          <a:p>
            <a:r>
              <a:rPr lang="en-GB" sz="2000" b="1" u="sng" smtClean="0">
                <a:solidFill>
                  <a:srgbClr val="000000"/>
                </a:solidFill>
                <a:latin typeface="Arial - 27"/>
              </a:rPr>
              <a:t>Adverbs:</a:t>
            </a:r>
          </a:p>
          <a:p>
            <a:r>
              <a:rPr lang="en-GB" sz="2000" b="1" u="sng" smtClean="0">
                <a:solidFill>
                  <a:srgbClr val="000000"/>
                </a:solidFill>
                <a:latin typeface="Arial - 27"/>
              </a:rPr>
              <a:t>c</a:t>
            </a:r>
            <a:r>
              <a:rPr lang="en-GB" sz="2000" smtClean="0">
                <a:solidFill>
                  <a:srgbClr val="000000"/>
                </a:solidFill>
                <a:latin typeface="Arial - 27"/>
              </a:rPr>
              <a:t>autiously</a:t>
            </a:r>
          </a:p>
          <a:p>
            <a:r>
              <a:rPr lang="en-GB" sz="2000" smtClean="0">
                <a:solidFill>
                  <a:srgbClr val="000000"/>
                </a:solidFill>
                <a:latin typeface="Arial - 27"/>
              </a:rPr>
              <a:t>horrendously</a:t>
            </a:r>
          </a:p>
          <a:p>
            <a:r>
              <a:rPr lang="en-GB" sz="2000" smtClean="0">
                <a:solidFill>
                  <a:srgbClr val="000000"/>
                </a:solidFill>
                <a:latin typeface="Arial - 27"/>
              </a:rPr>
              <a:t>horrifically</a:t>
            </a:r>
          </a:p>
          <a:p>
            <a:r>
              <a:rPr lang="en-GB" sz="2000" smtClean="0">
                <a:solidFill>
                  <a:srgbClr val="000000"/>
                </a:solidFill>
                <a:latin typeface="Arial - 27"/>
              </a:rPr>
              <a:t>terrible</a:t>
            </a:r>
          </a:p>
          <a:p>
            <a:r>
              <a:rPr lang="en-GB" sz="2000" smtClean="0">
                <a:solidFill>
                  <a:srgbClr val="000000"/>
                </a:solidFill>
                <a:latin typeface="Arial - 27"/>
              </a:rPr>
              <a:t>hurriedly</a:t>
            </a:r>
          </a:p>
          <a:p>
            <a:r>
              <a:rPr lang="en-GB" sz="2000" smtClean="0">
                <a:solidFill>
                  <a:srgbClr val="000000"/>
                </a:solidFill>
                <a:latin typeface="Arial - 27"/>
              </a:rPr>
              <a:t>perfectly</a:t>
            </a:r>
          </a:p>
          <a:p>
            <a:r>
              <a:rPr lang="en-GB" sz="2000" smtClean="0">
                <a:solidFill>
                  <a:srgbClr val="000000"/>
                </a:solidFill>
                <a:latin typeface="Arial - 27"/>
              </a:rPr>
              <a:t>slowly</a:t>
            </a:r>
          </a:p>
          <a:p>
            <a:r>
              <a:rPr lang="en-GB" sz="2000" smtClean="0">
                <a:solidFill>
                  <a:srgbClr val="000000"/>
                </a:solidFill>
                <a:latin typeface="Arial - 27"/>
              </a:rPr>
              <a:t>catastrophically</a:t>
            </a:r>
          </a:p>
          <a:p>
            <a:r>
              <a:rPr lang="en-GB" sz="2000" smtClean="0">
                <a:solidFill>
                  <a:srgbClr val="000000"/>
                </a:solidFill>
                <a:latin typeface="Arial - 27"/>
              </a:rPr>
              <a:t>particularly</a:t>
            </a:r>
            <a:endParaRPr lang="en-GB" sz="2000">
              <a:solidFill>
                <a:srgbClr val="000000"/>
              </a:solidFill>
              <a:latin typeface="Arial - 27"/>
            </a:endParaRPr>
          </a:p>
        </p:txBody>
      </p:sp>
      <p:sp>
        <p:nvSpPr>
          <p:cNvPr id="5" name="TextBox 4"/>
          <p:cNvSpPr txBox="1"/>
          <p:nvPr/>
        </p:nvSpPr>
        <p:spPr>
          <a:xfrm>
            <a:off x="474345" y="457200"/>
            <a:ext cx="1819910" cy="2185214"/>
          </a:xfrm>
          <a:prstGeom prst="rect">
            <a:avLst/>
          </a:prstGeom>
          <a:noFill/>
        </p:spPr>
        <p:txBody>
          <a:bodyPr vert="horz" rtlCol="0">
            <a:spAutoFit/>
          </a:bodyPr>
          <a:lstStyle/>
          <a:p>
            <a:r>
              <a:rPr lang="en-GB" sz="1700" b="1" u="sng" smtClean="0">
                <a:solidFill>
                  <a:srgbClr val="000000"/>
                </a:solidFill>
                <a:latin typeface="Arial - 23"/>
              </a:rPr>
              <a:t>Walking:</a:t>
            </a:r>
          </a:p>
          <a:p>
            <a:r>
              <a:rPr lang="en-GB" sz="1700" b="1" u="sng" smtClean="0">
                <a:solidFill>
                  <a:srgbClr val="000000"/>
                </a:solidFill>
                <a:latin typeface="Arial - 23"/>
              </a:rPr>
              <a:t>h</a:t>
            </a:r>
            <a:r>
              <a:rPr lang="en-GB" sz="1700" smtClean="0">
                <a:solidFill>
                  <a:srgbClr val="000000"/>
                </a:solidFill>
                <a:latin typeface="Arial - 23"/>
              </a:rPr>
              <a:t>urrying</a:t>
            </a:r>
          </a:p>
          <a:p>
            <a:r>
              <a:rPr lang="en-GB" sz="1700" smtClean="0">
                <a:solidFill>
                  <a:srgbClr val="000000"/>
                </a:solidFill>
                <a:latin typeface="Arial - 23"/>
              </a:rPr>
              <a:t>wandering</a:t>
            </a:r>
          </a:p>
          <a:p>
            <a:r>
              <a:rPr lang="en-GB" sz="1700" smtClean="0">
                <a:solidFill>
                  <a:srgbClr val="000000"/>
                </a:solidFill>
                <a:latin typeface="Arial - 23"/>
              </a:rPr>
              <a:t>ambling</a:t>
            </a:r>
          </a:p>
          <a:p>
            <a:r>
              <a:rPr lang="en-GB" sz="1700" smtClean="0">
                <a:solidFill>
                  <a:srgbClr val="000000"/>
                </a:solidFill>
                <a:latin typeface="Arial - 23"/>
              </a:rPr>
              <a:t>trudging</a:t>
            </a:r>
          </a:p>
          <a:p>
            <a:r>
              <a:rPr lang="en-GB" sz="1700" smtClean="0">
                <a:solidFill>
                  <a:srgbClr val="000000"/>
                </a:solidFill>
                <a:latin typeface="Arial - 23"/>
              </a:rPr>
              <a:t>pushing</a:t>
            </a:r>
          </a:p>
          <a:p>
            <a:r>
              <a:rPr lang="en-GB" sz="1700" smtClean="0">
                <a:solidFill>
                  <a:srgbClr val="000000"/>
                </a:solidFill>
                <a:latin typeface="Arial - 23"/>
              </a:rPr>
              <a:t>shoving</a:t>
            </a:r>
          </a:p>
          <a:p>
            <a:r>
              <a:rPr lang="en-GB" sz="1700" smtClean="0">
                <a:solidFill>
                  <a:srgbClr val="000000"/>
                </a:solidFill>
                <a:latin typeface="Arial - 23"/>
              </a:rPr>
              <a:t>marching</a:t>
            </a:r>
            <a:endParaRPr lang="en-GB" sz="1700">
              <a:solidFill>
                <a:srgbClr val="000000"/>
              </a:solidFill>
              <a:latin typeface="Arial - 23"/>
            </a:endParaRPr>
          </a:p>
        </p:txBody>
      </p:sp>
      <p:sp>
        <p:nvSpPr>
          <p:cNvPr id="6" name="TextBox 5"/>
          <p:cNvSpPr txBox="1"/>
          <p:nvPr/>
        </p:nvSpPr>
        <p:spPr>
          <a:xfrm>
            <a:off x="2709291" y="431800"/>
            <a:ext cx="2226818" cy="1477328"/>
          </a:xfrm>
          <a:prstGeom prst="rect">
            <a:avLst/>
          </a:prstGeom>
          <a:noFill/>
        </p:spPr>
        <p:txBody>
          <a:bodyPr vert="horz" rtlCol="0">
            <a:spAutoFit/>
          </a:bodyPr>
          <a:lstStyle/>
          <a:p>
            <a:r>
              <a:rPr lang="en-GB" b="1" u="sng" smtClean="0">
                <a:solidFill>
                  <a:srgbClr val="000000"/>
                </a:solidFill>
                <a:latin typeface="Arial - 24"/>
              </a:rPr>
              <a:t>Angry:</a:t>
            </a:r>
          </a:p>
          <a:p>
            <a:r>
              <a:rPr lang="en-GB" b="1" u="sng" smtClean="0">
                <a:solidFill>
                  <a:srgbClr val="000000"/>
                </a:solidFill>
                <a:latin typeface="Arial - 24"/>
              </a:rPr>
              <a:t>f</a:t>
            </a:r>
            <a:r>
              <a:rPr lang="en-GB" smtClean="0">
                <a:solidFill>
                  <a:srgbClr val="000000"/>
                </a:solidFill>
                <a:latin typeface="Arial - 24"/>
              </a:rPr>
              <a:t>rustrated</a:t>
            </a:r>
          </a:p>
          <a:p>
            <a:r>
              <a:rPr lang="en-GB" smtClean="0">
                <a:solidFill>
                  <a:srgbClr val="000000"/>
                </a:solidFill>
                <a:latin typeface="Arial - 24"/>
              </a:rPr>
              <a:t>cantankerous</a:t>
            </a:r>
          </a:p>
          <a:p>
            <a:r>
              <a:rPr lang="en-GB" smtClean="0">
                <a:solidFill>
                  <a:srgbClr val="000000"/>
                </a:solidFill>
                <a:latin typeface="Arial - 24"/>
              </a:rPr>
              <a:t>ill-tempered</a:t>
            </a:r>
          </a:p>
          <a:p>
            <a:r>
              <a:rPr lang="en-GB" smtClean="0">
                <a:solidFill>
                  <a:srgbClr val="000000"/>
                </a:solidFill>
                <a:latin typeface="Arial - 24"/>
              </a:rPr>
              <a:t>surly</a:t>
            </a:r>
            <a:endParaRPr lang="en-GB">
              <a:solidFill>
                <a:srgbClr val="000000"/>
              </a:solidFill>
              <a:latin typeface="Arial - 24"/>
            </a:endParaRPr>
          </a:p>
        </p:txBody>
      </p:sp>
      <p:sp>
        <p:nvSpPr>
          <p:cNvPr id="7" name="TextBox 6"/>
          <p:cNvSpPr txBox="1"/>
          <p:nvPr/>
        </p:nvSpPr>
        <p:spPr>
          <a:xfrm>
            <a:off x="4957191" y="393700"/>
            <a:ext cx="1541018" cy="1477328"/>
          </a:xfrm>
          <a:prstGeom prst="rect">
            <a:avLst/>
          </a:prstGeom>
          <a:noFill/>
        </p:spPr>
        <p:txBody>
          <a:bodyPr vert="horz" rtlCol="0">
            <a:spAutoFit/>
          </a:bodyPr>
          <a:lstStyle/>
          <a:p>
            <a:r>
              <a:rPr lang="en-GB" b="1" u="sng" smtClean="0">
                <a:solidFill>
                  <a:srgbClr val="000000"/>
                </a:solidFill>
                <a:latin typeface="Arial - 24"/>
              </a:rPr>
              <a:t>Busy:</a:t>
            </a:r>
          </a:p>
          <a:p>
            <a:r>
              <a:rPr lang="en-GB" b="1" u="sng" smtClean="0">
                <a:solidFill>
                  <a:srgbClr val="000000"/>
                </a:solidFill>
                <a:latin typeface="Arial - 24"/>
              </a:rPr>
              <a:t>c</a:t>
            </a:r>
            <a:r>
              <a:rPr lang="en-GB" smtClean="0">
                <a:solidFill>
                  <a:srgbClr val="000000"/>
                </a:solidFill>
                <a:latin typeface="Arial - 24"/>
              </a:rPr>
              <a:t>haotic</a:t>
            </a:r>
          </a:p>
          <a:p>
            <a:r>
              <a:rPr lang="en-GB" smtClean="0">
                <a:solidFill>
                  <a:srgbClr val="000000"/>
                </a:solidFill>
                <a:latin typeface="Arial - 24"/>
              </a:rPr>
              <a:t>hectic</a:t>
            </a:r>
          </a:p>
          <a:p>
            <a:r>
              <a:rPr lang="en-GB" smtClean="0">
                <a:solidFill>
                  <a:srgbClr val="000000"/>
                </a:solidFill>
                <a:latin typeface="Arial - 24"/>
              </a:rPr>
              <a:t>mayhem</a:t>
            </a:r>
          </a:p>
          <a:p>
            <a:r>
              <a:rPr lang="en-GB" smtClean="0">
                <a:solidFill>
                  <a:srgbClr val="000000"/>
                </a:solidFill>
                <a:latin typeface="Arial - 24"/>
              </a:rPr>
              <a:t>bedlam</a:t>
            </a:r>
            <a:endParaRPr lang="en-GB">
              <a:solidFill>
                <a:srgbClr val="000000"/>
              </a:solidFill>
              <a:latin typeface="Arial - 24"/>
            </a:endParaRPr>
          </a:p>
        </p:txBody>
      </p:sp>
      <p:sp>
        <p:nvSpPr>
          <p:cNvPr id="8" name="TextBox 7"/>
          <p:cNvSpPr txBox="1"/>
          <p:nvPr/>
        </p:nvSpPr>
        <p:spPr>
          <a:xfrm>
            <a:off x="6887591" y="215900"/>
            <a:ext cx="3217418" cy="2031325"/>
          </a:xfrm>
          <a:prstGeom prst="rect">
            <a:avLst/>
          </a:prstGeom>
          <a:noFill/>
        </p:spPr>
        <p:txBody>
          <a:bodyPr vert="horz" rtlCol="0">
            <a:spAutoFit/>
          </a:bodyPr>
          <a:lstStyle/>
          <a:p>
            <a:r>
              <a:rPr lang="en-GB" b="1" u="sng" smtClean="0">
                <a:solidFill>
                  <a:srgbClr val="000000"/>
                </a:solidFill>
                <a:latin typeface="Arial - 24"/>
              </a:rPr>
              <a:t>Looked</a:t>
            </a:r>
          </a:p>
          <a:p>
            <a:r>
              <a:rPr lang="en-GB" b="1" u="sng" smtClean="0">
                <a:solidFill>
                  <a:srgbClr val="000000"/>
                </a:solidFill>
                <a:latin typeface="Arial - 24"/>
              </a:rPr>
              <a:t>g</a:t>
            </a:r>
            <a:r>
              <a:rPr lang="en-GB" smtClean="0">
                <a:solidFill>
                  <a:srgbClr val="000000"/>
                </a:solidFill>
                <a:latin typeface="Arial - 24"/>
              </a:rPr>
              <a:t>lanced</a:t>
            </a:r>
          </a:p>
          <a:p>
            <a:r>
              <a:rPr lang="en-GB" smtClean="0">
                <a:solidFill>
                  <a:srgbClr val="000000"/>
                </a:solidFill>
                <a:latin typeface="Arial - 24"/>
              </a:rPr>
              <a:t>gazed</a:t>
            </a:r>
          </a:p>
          <a:p>
            <a:r>
              <a:rPr lang="en-GB" smtClean="0">
                <a:solidFill>
                  <a:srgbClr val="000000"/>
                </a:solidFill>
                <a:latin typeface="Arial - 24"/>
              </a:rPr>
              <a:t>stared</a:t>
            </a:r>
          </a:p>
          <a:p>
            <a:r>
              <a:rPr lang="en-GB" smtClean="0">
                <a:solidFill>
                  <a:srgbClr val="000000"/>
                </a:solidFill>
                <a:latin typeface="Arial - 24"/>
              </a:rPr>
              <a:t>peered</a:t>
            </a:r>
          </a:p>
          <a:p>
            <a:r>
              <a:rPr lang="en-GB" smtClean="0">
                <a:solidFill>
                  <a:srgbClr val="000000"/>
                </a:solidFill>
                <a:latin typeface="Arial - 24"/>
              </a:rPr>
              <a:t>gaped (usually in  horror/surprise)</a:t>
            </a:r>
            <a:endParaRPr lang="en-GB">
              <a:solidFill>
                <a:srgbClr val="000000"/>
              </a:solidFill>
              <a:latin typeface="Arial - 24"/>
            </a:endParaRPr>
          </a:p>
        </p:txBody>
      </p:sp>
      <p:sp>
        <p:nvSpPr>
          <p:cNvPr id="9" name="TextBox 8"/>
          <p:cNvSpPr txBox="1"/>
          <p:nvPr/>
        </p:nvSpPr>
        <p:spPr>
          <a:xfrm>
            <a:off x="2506091" y="2717800"/>
            <a:ext cx="1947418" cy="1477328"/>
          </a:xfrm>
          <a:prstGeom prst="rect">
            <a:avLst/>
          </a:prstGeom>
          <a:noFill/>
        </p:spPr>
        <p:txBody>
          <a:bodyPr vert="horz" rtlCol="0">
            <a:spAutoFit/>
          </a:bodyPr>
          <a:lstStyle/>
          <a:p>
            <a:r>
              <a:rPr lang="en-GB" b="1" u="sng" smtClean="0">
                <a:solidFill>
                  <a:srgbClr val="000000"/>
                </a:solidFill>
                <a:latin typeface="Arial - 24"/>
              </a:rPr>
              <a:t>Confused:</a:t>
            </a:r>
          </a:p>
          <a:p>
            <a:r>
              <a:rPr lang="en-GB" b="1" u="sng" smtClean="0">
                <a:solidFill>
                  <a:srgbClr val="000000"/>
                </a:solidFill>
                <a:latin typeface="Arial - 24"/>
              </a:rPr>
              <a:t>b</a:t>
            </a:r>
            <a:r>
              <a:rPr lang="en-GB" smtClean="0">
                <a:solidFill>
                  <a:srgbClr val="000000"/>
                </a:solidFill>
                <a:latin typeface="Arial - 24"/>
              </a:rPr>
              <a:t>emused</a:t>
            </a:r>
          </a:p>
          <a:p>
            <a:r>
              <a:rPr lang="en-GB" smtClean="0">
                <a:solidFill>
                  <a:srgbClr val="000000"/>
                </a:solidFill>
                <a:latin typeface="Arial - 24"/>
              </a:rPr>
              <a:t>perplexed</a:t>
            </a:r>
          </a:p>
          <a:p>
            <a:r>
              <a:rPr lang="en-GB" smtClean="0">
                <a:solidFill>
                  <a:srgbClr val="000000"/>
                </a:solidFill>
                <a:latin typeface="Arial - 24"/>
              </a:rPr>
              <a:t>befuddled </a:t>
            </a:r>
          </a:p>
          <a:p>
            <a:r>
              <a:rPr lang="en-GB" smtClean="0">
                <a:solidFill>
                  <a:srgbClr val="000000"/>
                </a:solidFill>
                <a:latin typeface="Arial - 24"/>
              </a:rPr>
              <a:t>muddled</a:t>
            </a:r>
            <a:endParaRPr lang="en-GB">
              <a:solidFill>
                <a:srgbClr val="000000"/>
              </a:solidFill>
              <a:latin typeface="Arial - 24"/>
            </a:endParaRPr>
          </a:p>
        </p:txBody>
      </p:sp>
      <p:sp>
        <p:nvSpPr>
          <p:cNvPr id="10" name="TextBox 9"/>
          <p:cNvSpPr txBox="1"/>
          <p:nvPr/>
        </p:nvSpPr>
        <p:spPr>
          <a:xfrm>
            <a:off x="4601591" y="2273300"/>
            <a:ext cx="2125218" cy="2677656"/>
          </a:xfrm>
          <a:prstGeom prst="rect">
            <a:avLst/>
          </a:prstGeom>
          <a:noFill/>
        </p:spPr>
        <p:txBody>
          <a:bodyPr vert="horz" rtlCol="0">
            <a:spAutoFit/>
          </a:bodyPr>
          <a:lstStyle/>
          <a:p>
            <a:r>
              <a:rPr lang="en-GB" b="1" u="sng" smtClean="0">
                <a:solidFill>
                  <a:srgbClr val="000000"/>
                </a:solidFill>
                <a:latin typeface="Arial - 24"/>
              </a:rPr>
              <a:t>Big:</a:t>
            </a:r>
          </a:p>
          <a:p>
            <a:r>
              <a:rPr lang="en-GB" b="1" u="sng" smtClean="0">
                <a:solidFill>
                  <a:srgbClr val="000000"/>
                </a:solidFill>
                <a:latin typeface="Arial - 24"/>
              </a:rPr>
              <a:t>c</a:t>
            </a:r>
            <a:r>
              <a:rPr lang="en-GB" smtClean="0">
                <a:solidFill>
                  <a:srgbClr val="000000"/>
                </a:solidFill>
                <a:latin typeface="Arial - 24"/>
              </a:rPr>
              <a:t>olossal</a:t>
            </a:r>
          </a:p>
          <a:p>
            <a:r>
              <a:rPr lang="en-GB" smtClean="0">
                <a:solidFill>
                  <a:srgbClr val="000000"/>
                </a:solidFill>
                <a:latin typeface="Arial - 24"/>
              </a:rPr>
              <a:t>mammoth</a:t>
            </a:r>
          </a:p>
          <a:p>
            <a:r>
              <a:rPr lang="en-GB" smtClean="0">
                <a:solidFill>
                  <a:srgbClr val="000000"/>
                </a:solidFill>
                <a:latin typeface="Arial - 24"/>
              </a:rPr>
              <a:t>gargantuan</a:t>
            </a:r>
          </a:p>
          <a:p>
            <a:r>
              <a:rPr lang="en-GB" smtClean="0">
                <a:solidFill>
                  <a:srgbClr val="000000"/>
                </a:solidFill>
                <a:latin typeface="Arial - 24"/>
              </a:rPr>
              <a:t>vast</a:t>
            </a:r>
          </a:p>
          <a:p>
            <a:r>
              <a:rPr lang="en-GB" smtClean="0">
                <a:solidFill>
                  <a:srgbClr val="000000"/>
                </a:solidFill>
                <a:latin typeface="Arial - 24"/>
              </a:rPr>
              <a:t>immense</a:t>
            </a:r>
          </a:p>
          <a:p>
            <a:r>
              <a:rPr lang="en-GB" smtClean="0">
                <a:solidFill>
                  <a:srgbClr val="000000"/>
                </a:solidFill>
                <a:latin typeface="Arial - 24"/>
              </a:rPr>
              <a:t>mighty</a:t>
            </a:r>
          </a:p>
          <a:p>
            <a:r>
              <a:rPr lang="en-GB" smtClean="0">
                <a:solidFill>
                  <a:srgbClr val="000000"/>
                </a:solidFill>
                <a:latin typeface="Arial - 24"/>
              </a:rPr>
              <a:t>monumental</a:t>
            </a:r>
          </a:p>
          <a:p>
            <a:r>
              <a:rPr lang="en-GB" smtClean="0">
                <a:solidFill>
                  <a:srgbClr val="000000"/>
                </a:solidFill>
                <a:latin typeface="Arial - 24"/>
              </a:rPr>
              <a:t>mountainous</a:t>
            </a:r>
            <a:endParaRPr lang="en-GB">
              <a:solidFill>
                <a:srgbClr val="000000"/>
              </a:solidFill>
              <a:latin typeface="Arial - 24"/>
            </a:endParaRPr>
          </a:p>
        </p:txBody>
      </p:sp>
      <p:sp>
        <p:nvSpPr>
          <p:cNvPr id="11" name="TextBox 10"/>
          <p:cNvSpPr txBox="1"/>
          <p:nvPr/>
        </p:nvSpPr>
        <p:spPr>
          <a:xfrm>
            <a:off x="6925691" y="2781300"/>
            <a:ext cx="2049018" cy="2679323"/>
          </a:xfrm>
          <a:prstGeom prst="rect">
            <a:avLst/>
          </a:prstGeom>
          <a:noFill/>
        </p:spPr>
        <p:txBody>
          <a:bodyPr vert="horz" rtlCol="0">
            <a:spAutoFit/>
          </a:bodyPr>
          <a:lstStyle/>
          <a:p>
            <a:r>
              <a:rPr lang="en-GB" b="1" u="sng" smtClean="0">
                <a:solidFill>
                  <a:srgbClr val="000000"/>
                </a:solidFill>
                <a:latin typeface="Arial - 24"/>
              </a:rPr>
              <a:t>Bad:</a:t>
            </a:r>
          </a:p>
          <a:p>
            <a:r>
              <a:rPr lang="en-GB" b="1" u="sng" smtClean="0">
                <a:solidFill>
                  <a:srgbClr val="000000"/>
                </a:solidFill>
                <a:latin typeface="Arial - 24"/>
              </a:rPr>
              <a:t>d</a:t>
            </a:r>
            <a:r>
              <a:rPr lang="en-GB" smtClean="0">
                <a:solidFill>
                  <a:srgbClr val="000000"/>
                </a:solidFill>
                <a:latin typeface="Arial - 24"/>
              </a:rPr>
              <a:t>readful</a:t>
            </a:r>
          </a:p>
          <a:p>
            <a:r>
              <a:rPr lang="en-GB" smtClean="0">
                <a:solidFill>
                  <a:srgbClr val="000000"/>
                </a:solidFill>
                <a:latin typeface="Arial - 24"/>
              </a:rPr>
              <a:t>horrendous</a:t>
            </a:r>
          </a:p>
          <a:p>
            <a:r>
              <a:rPr lang="en-GB" smtClean="0">
                <a:solidFill>
                  <a:srgbClr val="000000"/>
                </a:solidFill>
                <a:latin typeface="Arial - 24"/>
              </a:rPr>
              <a:t>horrific</a:t>
            </a:r>
          </a:p>
          <a:p>
            <a:r>
              <a:rPr lang="en-GB" smtClean="0">
                <a:solidFill>
                  <a:srgbClr val="000000"/>
                </a:solidFill>
                <a:latin typeface="Arial - 24"/>
              </a:rPr>
              <a:t>catastrophic</a:t>
            </a:r>
          </a:p>
          <a:p>
            <a:r>
              <a:rPr lang="en-GB" smtClean="0">
                <a:solidFill>
                  <a:srgbClr val="000000"/>
                </a:solidFill>
                <a:latin typeface="Arial - 24"/>
              </a:rPr>
              <a:t>awful</a:t>
            </a:r>
          </a:p>
          <a:p>
            <a:r>
              <a:rPr lang="en-GB" smtClean="0">
                <a:solidFill>
                  <a:srgbClr val="000000"/>
                </a:solidFill>
                <a:latin typeface="Arial - 24"/>
              </a:rPr>
              <a:t>repulsive</a:t>
            </a:r>
          </a:p>
          <a:p>
            <a:r>
              <a:rPr lang="en-GB" smtClean="0">
                <a:solidFill>
                  <a:srgbClr val="000000"/>
                </a:solidFill>
                <a:latin typeface="Arial - 24"/>
              </a:rPr>
              <a:t>ghastly</a:t>
            </a:r>
          </a:p>
          <a:p>
            <a:r>
              <a:rPr lang="en-GB" smtClean="0">
                <a:solidFill>
                  <a:srgbClr val="000000"/>
                </a:solidFill>
                <a:latin typeface="Arial - 24"/>
              </a:rPr>
              <a:t>repugnant</a:t>
            </a:r>
            <a:endParaRPr lang="en-GB">
              <a:solidFill>
                <a:srgbClr val="000000"/>
              </a:solidFill>
              <a:latin typeface="Arial - 24"/>
            </a:endParaRPr>
          </a:p>
        </p:txBody>
      </p:sp>
    </p:spTree>
    <p:extLst>
      <p:ext uri="{BB962C8B-B14F-4D97-AF65-F5344CB8AC3E}">
        <p14:creationId xmlns:p14="http://schemas.microsoft.com/office/powerpoint/2010/main" val="82085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28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55600" y="266700"/>
            <a:ext cx="2552700" cy="889001"/>
            <a:chOff x="355600" y="266700"/>
            <a:chExt cx="2552700" cy="889001"/>
          </a:xfrm>
        </p:grpSpPr>
        <p:sp>
          <p:nvSpPr>
            <p:cNvPr id="2" name="Freeform 1"/>
            <p:cNvSpPr/>
            <p:nvPr/>
          </p:nvSpPr>
          <p:spPr>
            <a:xfrm>
              <a:off x="355600" y="2667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4500" y="3810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1905000" y="4737100"/>
            <a:ext cx="6070600" cy="877163"/>
          </a:xfrm>
          <a:prstGeom prst="rect">
            <a:avLst/>
          </a:prstGeom>
          <a:noFill/>
        </p:spPr>
        <p:txBody>
          <a:bodyPr vert="horz" rtlCol="0">
            <a:spAutoFit/>
          </a:bodyPr>
          <a:lstStyle/>
          <a:p>
            <a:r>
              <a:rPr lang="en-GB" sz="1700" b="1" smtClean="0">
                <a:solidFill>
                  <a:srgbClr val="8B0000"/>
                </a:solidFill>
                <a:latin typeface="Times New Roman - 23"/>
              </a:rPr>
              <a:t>GENERAL</a:t>
            </a:r>
            <a:r>
              <a:rPr lang="en-GB" sz="1700" smtClean="0">
                <a:solidFill>
                  <a:srgbClr val="8B0000"/>
                </a:solidFill>
                <a:latin typeface="Times New Roman - 23"/>
              </a:rPr>
              <a:t>: A general detail is one that looks at the big picture, as though you were looking at it in  widescreen and seeing everything at once.</a:t>
            </a:r>
            <a:endParaRPr lang="en-GB" sz="1700">
              <a:solidFill>
                <a:srgbClr val="8B0000"/>
              </a:solidFill>
              <a:latin typeface="Times New Roman - 23"/>
            </a:endParaRPr>
          </a:p>
        </p:txBody>
      </p:sp>
      <p:sp>
        <p:nvSpPr>
          <p:cNvPr id="6" name="TextBox 5"/>
          <p:cNvSpPr txBox="1"/>
          <p:nvPr/>
        </p:nvSpPr>
        <p:spPr>
          <a:xfrm>
            <a:off x="3695700" y="7023100"/>
            <a:ext cx="2946400" cy="369332"/>
          </a:xfrm>
          <a:prstGeom prst="rect">
            <a:avLst/>
          </a:prstGeom>
          <a:noFill/>
        </p:spPr>
        <p:txBody>
          <a:bodyPr vert="horz" rtlCol="0">
            <a:spAutoFit/>
          </a:bodyPr>
          <a:lstStyle/>
          <a:p>
            <a:r>
              <a:rPr lang="en-GB" smtClean="0">
                <a:solidFill>
                  <a:srgbClr val="000000"/>
                </a:solidFill>
                <a:latin typeface="Times New Roman - 24"/>
              </a:rPr>
              <a:t>Why is this general?</a:t>
            </a:r>
            <a:endParaRPr lang="en-GB">
              <a:solidFill>
                <a:srgbClr val="000000"/>
              </a:solidFill>
              <a:latin typeface="Times New Roman - 24"/>
            </a:endParaRPr>
          </a:p>
        </p:txBody>
      </p:sp>
      <p:sp>
        <p:nvSpPr>
          <p:cNvPr id="7" name="TextBox 6"/>
          <p:cNvSpPr txBox="1"/>
          <p:nvPr/>
        </p:nvSpPr>
        <p:spPr>
          <a:xfrm>
            <a:off x="1892300" y="5854700"/>
            <a:ext cx="6400800" cy="923330"/>
          </a:xfrm>
          <a:prstGeom prst="rect">
            <a:avLst/>
          </a:prstGeom>
          <a:noFill/>
        </p:spPr>
        <p:txBody>
          <a:bodyPr vert="horz" rtlCol="0">
            <a:spAutoFit/>
          </a:bodyPr>
          <a:lstStyle/>
          <a:p>
            <a:r>
              <a:rPr lang="en-GB" i="1" smtClean="0">
                <a:solidFill>
                  <a:srgbClr val="00008B"/>
                </a:solidFill>
                <a:latin typeface="Times New Roman - 24"/>
              </a:rPr>
              <a:t>Example: The bustling station was swamped by  herds of people, all rushing to and pushing to  keep their appointments.</a:t>
            </a:r>
            <a:endParaRPr lang="en-GB" i="1">
              <a:solidFill>
                <a:srgbClr val="00008B"/>
              </a:solidFill>
              <a:latin typeface="Times New Roman - 24"/>
            </a:endParaRPr>
          </a:p>
        </p:txBody>
      </p:sp>
      <p:pic>
        <p:nvPicPr>
          <p:cNvPr id="8" name="Picture 7"/>
          <p:cNvPicPr>
            <a:picLocks/>
          </p:cNvPicPr>
          <p:nvPr/>
        </p:nvPicPr>
        <p:blipFill>
          <a:blip r:embed="rId2">
            <a:extLst>
              <a:ext uri="{28A0092B-C50C-407E-A947-70E740481C1C}">
                <a14:useLocalDpi xmlns:a14="http://schemas.microsoft.com/office/drawing/2010/main" val="0"/>
              </a:ext>
            </a:extLst>
          </a:blip>
          <a:stretch>
            <a:fillRect/>
          </a:stretch>
        </p:blipFill>
        <p:spPr>
          <a:xfrm>
            <a:off x="2286000" y="1504950"/>
            <a:ext cx="4972685" cy="2971165"/>
          </a:xfrm>
          <a:prstGeom prst="rect">
            <a:avLst/>
          </a:prstGeom>
          <a:solidFill>
            <a:scrgbClr r="0" g="0" b="0">
              <a:alpha val="0"/>
            </a:scrgbClr>
          </a:solidFill>
        </p:spPr>
      </p:pic>
    </p:spTree>
    <p:extLst>
      <p:ext uri="{BB962C8B-B14F-4D97-AF65-F5344CB8AC3E}">
        <p14:creationId xmlns:p14="http://schemas.microsoft.com/office/powerpoint/2010/main" val="130788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55600" y="266700"/>
            <a:ext cx="2552700" cy="889001"/>
            <a:chOff x="355600" y="266700"/>
            <a:chExt cx="2552700" cy="889001"/>
          </a:xfrm>
        </p:grpSpPr>
        <p:sp>
          <p:nvSpPr>
            <p:cNvPr id="2" name="Freeform 1"/>
            <p:cNvSpPr/>
            <p:nvPr/>
          </p:nvSpPr>
          <p:spPr>
            <a:xfrm>
              <a:off x="355600" y="2667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4500" y="3810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1651000" y="5105400"/>
            <a:ext cx="8077200" cy="646331"/>
          </a:xfrm>
          <a:prstGeom prst="rect">
            <a:avLst/>
          </a:prstGeom>
          <a:noFill/>
        </p:spPr>
        <p:txBody>
          <a:bodyPr vert="horz" rtlCol="0">
            <a:spAutoFit/>
          </a:bodyPr>
          <a:lstStyle/>
          <a:p>
            <a:r>
              <a:rPr lang="en-GB" smtClean="0">
                <a:solidFill>
                  <a:srgbClr val="000000"/>
                </a:solidFill>
                <a:latin typeface="Times New Roman - 24"/>
              </a:rPr>
              <a:t>Make a list of all the things you would experience if you were  there. (See, hear, smell, taste and touch)</a:t>
            </a:r>
            <a:endParaRPr lang="en-GB">
              <a:solidFill>
                <a:srgbClr val="000000"/>
              </a:solidFill>
              <a:latin typeface="Times New Roman - 24"/>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286000" y="1504950"/>
            <a:ext cx="4972685" cy="2971165"/>
          </a:xfrm>
          <a:prstGeom prst="rect">
            <a:avLst/>
          </a:prstGeom>
          <a:solidFill>
            <a:scrgbClr r="0" g="0" b="0">
              <a:alpha val="0"/>
            </a:scrgbClr>
          </a:solidFill>
        </p:spPr>
      </p:pic>
    </p:spTree>
    <p:extLst>
      <p:ext uri="{BB962C8B-B14F-4D97-AF65-F5344CB8AC3E}">
        <p14:creationId xmlns:p14="http://schemas.microsoft.com/office/powerpoint/2010/main" val="388804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FFFF"/>
        </a:solidFill>
        <a:effectLst/>
      </p:bgPr>
    </p:bg>
    <p:spTree>
      <p:nvGrpSpPr>
        <p:cNvPr id="1" name=""/>
        <p:cNvGrpSpPr/>
        <p:nvPr/>
      </p:nvGrpSpPr>
      <p:grpSpPr>
        <a:xfrm>
          <a:off x="0" y="0"/>
          <a:ext cx="0" cy="0"/>
          <a:chOff x="0" y="0"/>
          <a:chExt cx="0" cy="0"/>
        </a:xfrm>
      </p:grpSpPr>
      <p:grpSp>
        <p:nvGrpSpPr>
          <p:cNvPr id="4" name="Group 3"/>
          <p:cNvGrpSpPr/>
          <p:nvPr/>
        </p:nvGrpSpPr>
        <p:grpSpPr>
          <a:xfrm>
            <a:off x="393700" y="342900"/>
            <a:ext cx="2552700" cy="889001"/>
            <a:chOff x="393700" y="342900"/>
            <a:chExt cx="2552700" cy="889001"/>
          </a:xfrm>
        </p:grpSpPr>
        <p:sp>
          <p:nvSpPr>
            <p:cNvPr id="2" name="Freeform 1"/>
            <p:cNvSpPr/>
            <p:nvPr/>
          </p:nvSpPr>
          <p:spPr>
            <a:xfrm>
              <a:off x="393700" y="342900"/>
              <a:ext cx="2476501" cy="889001"/>
            </a:xfrm>
            <a:custGeom>
              <a:avLst/>
              <a:gdLst/>
              <a:ahLst/>
              <a:cxnLst/>
              <a:rect l="0" t="0" r="0" b="0"/>
              <a:pathLst>
                <a:path w="2476501" h="889001">
                  <a:moveTo>
                    <a:pt x="0" y="0"/>
                  </a:moveTo>
                  <a:lnTo>
                    <a:pt x="2476500" y="0"/>
                  </a:lnTo>
                  <a:lnTo>
                    <a:pt x="2476500" y="889000"/>
                  </a:lnTo>
                  <a:lnTo>
                    <a:pt x="0" y="889000"/>
                  </a:lnTo>
                  <a:close/>
                </a:path>
              </a:pathLst>
            </a:custGeom>
            <a:solidFill>
              <a:srgbClr val="FFFF00"/>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82600" y="457200"/>
              <a:ext cx="2463800" cy="461665"/>
            </a:xfrm>
            <a:prstGeom prst="rect">
              <a:avLst/>
            </a:prstGeom>
            <a:noFill/>
          </p:spPr>
          <p:txBody>
            <a:bodyPr vert="horz" rtlCol="0">
              <a:spAutoFit/>
            </a:bodyPr>
            <a:lstStyle/>
            <a:p>
              <a:r>
                <a:rPr lang="en-GB" sz="1200" smtClean="0">
                  <a:solidFill>
                    <a:srgbClr val="000000"/>
                  </a:solidFill>
                  <a:latin typeface="Arial - 16"/>
                </a:rPr>
                <a:t>To move from the general  to the specific when  writing description</a:t>
              </a:r>
              <a:endParaRPr lang="en-GB" sz="1200">
                <a:solidFill>
                  <a:srgbClr val="000000"/>
                </a:solidFill>
                <a:latin typeface="Arial - 16"/>
              </a:endParaRPr>
            </a:p>
          </p:txBody>
        </p:sp>
      </p:grpSp>
      <p:sp>
        <p:nvSpPr>
          <p:cNvPr id="5" name="TextBox 4"/>
          <p:cNvSpPr txBox="1"/>
          <p:nvPr/>
        </p:nvSpPr>
        <p:spPr>
          <a:xfrm>
            <a:off x="762000" y="4368800"/>
            <a:ext cx="9169400" cy="2308324"/>
          </a:xfrm>
          <a:prstGeom prst="rect">
            <a:avLst/>
          </a:prstGeom>
          <a:noFill/>
        </p:spPr>
        <p:txBody>
          <a:bodyPr vert="horz" rtlCol="0">
            <a:spAutoFit/>
          </a:bodyPr>
          <a:lstStyle/>
          <a:p>
            <a:r>
              <a:rPr lang="en-GB" smtClean="0">
                <a:solidFill>
                  <a:srgbClr val="800080"/>
                </a:solidFill>
                <a:latin typeface="Times New Roman - 24"/>
              </a:rPr>
              <a:t>Highlight any details on your list which you think are general...</a:t>
            </a:r>
          </a:p>
          <a:p>
            <a:endParaRPr lang="en-GB" smtClean="0">
              <a:solidFill>
                <a:srgbClr val="800080"/>
              </a:solidFill>
              <a:latin typeface="Times New Roman - 24"/>
            </a:endParaRPr>
          </a:p>
          <a:p>
            <a:endParaRPr lang="en-GB" smtClean="0">
              <a:solidFill>
                <a:srgbClr val="800080"/>
              </a:solidFill>
              <a:latin typeface="Times New Roman - 24"/>
            </a:endParaRPr>
          </a:p>
          <a:p>
            <a:r>
              <a:rPr lang="en-GB" smtClean="0">
                <a:solidFill>
                  <a:srgbClr val="800080"/>
                </a:solidFill>
                <a:latin typeface="Times New Roman - 24"/>
              </a:rPr>
              <a:t>Pick a detail you have highlighted and write a descriptive sentence about  it. </a:t>
            </a:r>
          </a:p>
          <a:p>
            <a:r>
              <a:rPr lang="en-GB" smtClean="0">
                <a:solidFill>
                  <a:srgbClr val="800080"/>
                </a:solidFill>
                <a:latin typeface="Times New Roman - 24"/>
              </a:rPr>
              <a:t>Don't forget:</a:t>
            </a:r>
          </a:p>
          <a:p>
            <a:r>
              <a:rPr lang="en-GB" smtClean="0">
                <a:solidFill>
                  <a:srgbClr val="800080"/>
                </a:solidFill>
                <a:latin typeface="Times New Roman - 24"/>
              </a:rPr>
              <a:t>Write in 3rd person - you're not there</a:t>
            </a:r>
          </a:p>
          <a:p>
            <a:r>
              <a:rPr lang="en-GB" smtClean="0">
                <a:solidFill>
                  <a:srgbClr val="800080"/>
                </a:solidFill>
                <a:latin typeface="Times New Roman - 24"/>
              </a:rPr>
              <a:t>Try to use more than one sense when describing the scene</a:t>
            </a:r>
          </a:p>
          <a:p>
            <a:r>
              <a:rPr lang="en-GB" smtClean="0">
                <a:solidFill>
                  <a:srgbClr val="800080"/>
                </a:solidFill>
                <a:latin typeface="Times New Roman - 24"/>
              </a:rPr>
              <a:t>Use interesting vocabulary</a:t>
            </a:r>
            <a:endParaRPr lang="en-GB">
              <a:solidFill>
                <a:srgbClr val="800080"/>
              </a:solidFill>
              <a:latin typeface="Times New Roman - 24"/>
            </a:endParaRPr>
          </a:p>
        </p:txBody>
      </p:sp>
      <p:sp>
        <p:nvSpPr>
          <p:cNvPr id="6" name="TextBox 5"/>
          <p:cNvSpPr txBox="1"/>
          <p:nvPr/>
        </p:nvSpPr>
        <p:spPr>
          <a:xfrm>
            <a:off x="5664200" y="1270000"/>
            <a:ext cx="3835400" cy="1200329"/>
          </a:xfrm>
          <a:prstGeom prst="rect">
            <a:avLst/>
          </a:prstGeom>
          <a:noFill/>
        </p:spPr>
        <p:txBody>
          <a:bodyPr vert="horz" rtlCol="0">
            <a:spAutoFit/>
          </a:bodyPr>
          <a:lstStyle/>
          <a:p>
            <a:r>
              <a:rPr lang="en-GB" i="1" smtClean="0">
                <a:solidFill>
                  <a:srgbClr val="00008B"/>
                </a:solidFill>
                <a:latin typeface="Times New Roman - 24"/>
              </a:rPr>
              <a:t>Example: The bustling  station was swamped by  herds of people, all rushing   and pushing to keep their  appointments.</a:t>
            </a:r>
            <a:endParaRPr lang="en-GB" i="1">
              <a:solidFill>
                <a:srgbClr val="00008B"/>
              </a:solidFill>
              <a:latin typeface="Times New Roman - 24"/>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285750" y="1390650"/>
            <a:ext cx="4972685" cy="2971165"/>
          </a:xfrm>
          <a:prstGeom prst="rect">
            <a:avLst/>
          </a:prstGeom>
          <a:solidFill>
            <a:scrgbClr r="0" g="0" b="0">
              <a:alpha val="0"/>
            </a:scrgbClr>
          </a:solidFill>
        </p:spPr>
      </p:pic>
    </p:spTree>
    <p:extLst>
      <p:ext uri="{BB962C8B-B14F-4D97-AF65-F5344CB8AC3E}">
        <p14:creationId xmlns:p14="http://schemas.microsoft.com/office/powerpoint/2010/main" val="3103299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2664</Words>
  <Application>Microsoft Office PowerPoint</Application>
  <PresentationFormat>Custom</PresentationFormat>
  <Paragraphs>724</Paragraphs>
  <Slides>68</Slides>
  <Notes>0</Notes>
  <HiddenSlides>0</HiddenSlides>
  <MMClips>0</MMClips>
  <ScaleCrop>false</ScaleCrop>
  <HeadingPairs>
    <vt:vector size="6" baseType="variant">
      <vt:variant>
        <vt:lpstr>Fonts Used</vt:lpstr>
      </vt:variant>
      <vt:variant>
        <vt:i4>34</vt:i4>
      </vt:variant>
      <vt:variant>
        <vt:lpstr>Theme</vt:lpstr>
      </vt:variant>
      <vt:variant>
        <vt:i4>1</vt:i4>
      </vt:variant>
      <vt:variant>
        <vt:lpstr>Slide Titles</vt:lpstr>
      </vt:variant>
      <vt:variant>
        <vt:i4>68</vt:i4>
      </vt:variant>
    </vt:vector>
  </HeadingPairs>
  <TitlesOfParts>
    <vt:vector size="103" baseType="lpstr">
      <vt:lpstr>Arial</vt:lpstr>
      <vt:lpstr>Arial - 19</vt:lpstr>
      <vt:lpstr>Arial - 17</vt:lpstr>
      <vt:lpstr>Arial - 27</vt:lpstr>
      <vt:lpstr>Times New Roman - 36</vt:lpstr>
      <vt:lpstr>Times New Roman - 35</vt:lpstr>
      <vt:lpstr>Calibri - 21</vt:lpstr>
      <vt:lpstr>Arial - 22</vt:lpstr>
      <vt:lpstr>Arial - 29</vt:lpstr>
      <vt:lpstr>Arial - 18</vt:lpstr>
      <vt:lpstr>Calibri</vt:lpstr>
      <vt:lpstr>Arial - 25</vt:lpstr>
      <vt:lpstr>Times New Roman - 19</vt:lpstr>
      <vt:lpstr>Arial - 26</vt:lpstr>
      <vt:lpstr>BradleyHandITC - 22</vt:lpstr>
      <vt:lpstr>Arial - 24</vt:lpstr>
      <vt:lpstr>Arial - 15</vt:lpstr>
      <vt:lpstr>Arial - 35</vt:lpstr>
      <vt:lpstr>Arial - 23</vt:lpstr>
      <vt:lpstr>Times New Roman - 23</vt:lpstr>
      <vt:lpstr>Comic Sans MS - 24</vt:lpstr>
      <vt:lpstr>Arial - 33</vt:lpstr>
      <vt:lpstr>Arial - 30</vt:lpstr>
      <vt:lpstr>Times New Roman - 24</vt:lpstr>
      <vt:lpstr>Times New Roman - 22</vt:lpstr>
      <vt:lpstr>Arial - 20</vt:lpstr>
      <vt:lpstr>Arial - 28</vt:lpstr>
      <vt:lpstr>Arial - 21</vt:lpstr>
      <vt:lpstr>Verdana - 17</vt:lpstr>
      <vt:lpstr>BradleyHandITC - 20</vt:lpstr>
      <vt:lpstr>Arial - 11</vt:lpstr>
      <vt:lpstr>Times New Roman - 20</vt:lpstr>
      <vt:lpstr>Arial - 16</vt:lpstr>
      <vt:lpstr>Times New Roman - 25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StBedes Scunthorpe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Tait</dc:creator>
  <cp:lastModifiedBy>Paul Tait</cp:lastModifiedBy>
  <cp:revision>1</cp:revision>
  <dcterms:created xsi:type="dcterms:W3CDTF">2017-01-06T10:33:20Z</dcterms:created>
  <dcterms:modified xsi:type="dcterms:W3CDTF">2017-01-06T10:33:45Z</dcterms:modified>
</cp:coreProperties>
</file>