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139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4203068-70CC-457B-9D98-AF8965F92093}"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1CE2E-29F6-43C9-8AF9-D450972CEA52}" type="slidenum">
              <a:rPr lang="en-GB" smtClean="0"/>
              <a:t>‹#›</a:t>
            </a:fld>
            <a:endParaRPr lang="en-GB"/>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203068-70CC-457B-9D98-AF8965F92093}"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1CE2E-29F6-43C9-8AF9-D450972CEA5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4203068-70CC-457B-9D98-AF8965F92093}"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1CE2E-29F6-43C9-8AF9-D450972CEA5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54203068-70CC-457B-9D98-AF8965F92093}"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1CE2E-29F6-43C9-8AF9-D450972CEA52}"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203068-70CC-457B-9D98-AF8965F92093}" type="datetimeFigureOut">
              <a:rPr lang="en-GB" smtClean="0"/>
              <a:t>27/09/2020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E01CE2E-29F6-43C9-8AF9-D450972CEA5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4203068-70CC-457B-9D98-AF8965F92093}" type="datetimeFigureOut">
              <a:rPr lang="en-GB" smtClean="0"/>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01CE2E-29F6-43C9-8AF9-D450972CEA52}" type="slidenum">
              <a:rPr lang="en-GB" smtClean="0"/>
              <a:t>‹#›</a:t>
            </a:fld>
            <a:endParaRPr lang="en-GB"/>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4203068-70CC-457B-9D98-AF8965F92093}" type="datetimeFigureOut">
              <a:rPr lang="en-GB" smtClean="0"/>
              <a:t>27/09/2020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E01CE2E-29F6-43C9-8AF9-D450972CEA52}" type="slidenum">
              <a:rPr lang="en-GB" smtClean="0"/>
              <a:t>‹#›</a:t>
            </a:fld>
            <a:endParaRPr lang="en-GB"/>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4203068-70CC-457B-9D98-AF8965F92093}" type="datetimeFigureOut">
              <a:rPr lang="en-GB" smtClean="0"/>
              <a:t>27/09/2020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E01CE2E-29F6-43C9-8AF9-D450972CEA5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203068-70CC-457B-9D98-AF8965F92093}" type="datetimeFigureOut">
              <a:rPr lang="en-GB" smtClean="0"/>
              <a:t>27/09/2020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E01CE2E-29F6-43C9-8AF9-D450972CEA5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203068-70CC-457B-9D98-AF8965F92093}" type="datetimeFigureOut">
              <a:rPr lang="en-GB" smtClean="0"/>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01CE2E-29F6-43C9-8AF9-D450972CEA52}" type="slidenum">
              <a:rPr lang="en-GB" smtClean="0"/>
              <a:t>‹#›</a:t>
            </a:fld>
            <a:endParaRPr lang="en-GB"/>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203068-70CC-457B-9D98-AF8965F92093}" type="datetimeFigureOut">
              <a:rPr lang="en-GB" smtClean="0"/>
              <a:t>27/09/2020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E01CE2E-29F6-43C9-8AF9-D450972CEA52}" type="slidenum">
              <a:rPr lang="en-GB" smtClean="0"/>
              <a:t>‹#›</a:t>
            </a:fld>
            <a:endParaRPr lang="en-GB"/>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54203068-70CC-457B-9D98-AF8965F92093}" type="datetimeFigureOut">
              <a:rPr lang="en-GB" smtClean="0"/>
              <a:t>27/09/2020</a:t>
            </a:fld>
            <a:endParaRPr lang="en-GB"/>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GB"/>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3E01CE2E-29F6-43C9-8AF9-D450972CEA52}" type="slidenum">
              <a:rPr lang="en-GB" smtClean="0"/>
              <a:t>‹#›</a:t>
            </a:fld>
            <a:endParaRPr lang="en-GB"/>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74027"/>
            <a:ext cx="8496944" cy="1446550"/>
          </a:xfrm>
          <a:prstGeom prst="rect">
            <a:avLst/>
          </a:prstGeom>
          <a:solidFill>
            <a:schemeClr val="accent1">
              <a:lumMod val="60000"/>
              <a:lumOff val="40000"/>
            </a:schemeClr>
          </a:solidFill>
          <a:ln>
            <a:solidFill>
              <a:schemeClr val="tx2"/>
            </a:solidFill>
          </a:ln>
        </p:spPr>
        <p:txBody>
          <a:bodyPr wrap="square" rtlCol="0">
            <a:spAutoFit/>
          </a:bodyPr>
          <a:lstStyle/>
          <a:p>
            <a:pPr algn="ctr"/>
            <a:r>
              <a:rPr lang="en-GB" sz="4400" dirty="0" smtClean="0"/>
              <a:t>Transition Unit:</a:t>
            </a:r>
          </a:p>
          <a:p>
            <a:pPr algn="ctr"/>
            <a:r>
              <a:rPr lang="en-GB" sz="4400" dirty="0" smtClean="0"/>
              <a:t>5 Questions</a:t>
            </a:r>
            <a:endParaRPr lang="en-GB" sz="4400" dirty="0"/>
          </a:p>
        </p:txBody>
      </p:sp>
      <p:sp>
        <p:nvSpPr>
          <p:cNvPr id="5" name="TextBox 4"/>
          <p:cNvSpPr txBox="1"/>
          <p:nvPr/>
        </p:nvSpPr>
        <p:spPr>
          <a:xfrm flipH="1">
            <a:off x="719572" y="1844824"/>
            <a:ext cx="7416824" cy="3139321"/>
          </a:xfrm>
          <a:prstGeom prst="rect">
            <a:avLst/>
          </a:prstGeom>
          <a:noFill/>
        </p:spPr>
        <p:txBody>
          <a:bodyPr wrap="square" rtlCol="0">
            <a:spAutoFit/>
          </a:bodyPr>
          <a:lstStyle/>
          <a:p>
            <a:pPr marL="342900" indent="-342900">
              <a:buAutoNum type="arabicPeriod"/>
            </a:pPr>
            <a:r>
              <a:rPr lang="en-GB" sz="2200" dirty="0" smtClean="0"/>
              <a:t>What is the difference between a suffix and a prefix?</a:t>
            </a:r>
          </a:p>
          <a:p>
            <a:pPr marL="342900" indent="-342900">
              <a:buAutoNum type="arabicPeriod"/>
            </a:pPr>
            <a:endParaRPr lang="en-GB" sz="2200" dirty="0"/>
          </a:p>
          <a:p>
            <a:pPr marL="342900" indent="-342900">
              <a:buAutoNum type="arabicPeriod"/>
            </a:pPr>
            <a:r>
              <a:rPr lang="en-GB" sz="2200" dirty="0" smtClean="0"/>
              <a:t>How many suffixes can you think of?</a:t>
            </a:r>
          </a:p>
          <a:p>
            <a:pPr marL="342900" indent="-342900">
              <a:buAutoNum type="arabicPeriod"/>
            </a:pPr>
            <a:endParaRPr lang="en-GB" sz="2200" dirty="0"/>
          </a:p>
          <a:p>
            <a:pPr marL="342900" indent="-342900">
              <a:buAutoNum type="arabicPeriod"/>
            </a:pPr>
            <a:r>
              <a:rPr lang="en-GB" sz="2200" dirty="0" smtClean="0"/>
              <a:t>Find a prefix for each of these:</a:t>
            </a:r>
          </a:p>
          <a:p>
            <a:pPr marL="1200150" lvl="2" indent="-285750">
              <a:buFont typeface="Arial" panose="020B0604020202020204" pitchFamily="34" charset="0"/>
              <a:buChar char="•"/>
            </a:pPr>
            <a:r>
              <a:rPr lang="en-GB" sz="2200" dirty="0" smtClean="0"/>
              <a:t>usual</a:t>
            </a:r>
          </a:p>
          <a:p>
            <a:pPr marL="1200150" lvl="2" indent="-285750">
              <a:buFont typeface="Arial" panose="020B0604020202020204" pitchFamily="34" charset="0"/>
              <a:buChar char="•"/>
            </a:pPr>
            <a:r>
              <a:rPr lang="en-GB" sz="2200" dirty="0" smtClean="0"/>
              <a:t>examine</a:t>
            </a:r>
          </a:p>
          <a:p>
            <a:pPr marL="1200150" lvl="2" indent="-285750">
              <a:buFont typeface="Arial" panose="020B0604020202020204" pitchFamily="34" charset="0"/>
              <a:buChar char="•"/>
            </a:pPr>
            <a:r>
              <a:rPr lang="en-GB" sz="2200" dirty="0" smtClean="0"/>
              <a:t>hear</a:t>
            </a:r>
          </a:p>
          <a:p>
            <a:pPr marL="1200150" lvl="2" indent="-285750">
              <a:buFont typeface="Arial" panose="020B0604020202020204" pitchFamily="34" charset="0"/>
              <a:buChar char="•"/>
            </a:pPr>
            <a:r>
              <a:rPr lang="en-GB" sz="2200" dirty="0" smtClean="0"/>
              <a:t>appear</a:t>
            </a:r>
            <a:endParaRPr lang="en-GB" sz="2200" dirty="0"/>
          </a:p>
        </p:txBody>
      </p:sp>
      <p:sp>
        <p:nvSpPr>
          <p:cNvPr id="6" name="TextBox 5"/>
          <p:cNvSpPr txBox="1"/>
          <p:nvPr/>
        </p:nvSpPr>
        <p:spPr>
          <a:xfrm>
            <a:off x="722871" y="5085184"/>
            <a:ext cx="6296917" cy="1446550"/>
          </a:xfrm>
          <a:prstGeom prst="rect">
            <a:avLst/>
          </a:prstGeom>
          <a:noFill/>
        </p:spPr>
        <p:txBody>
          <a:bodyPr wrap="none" rtlCol="0">
            <a:spAutoFit/>
          </a:bodyPr>
          <a:lstStyle/>
          <a:p>
            <a:r>
              <a:rPr lang="en-GB" sz="2200" dirty="0" smtClean="0"/>
              <a:t>4. Make a list of words that use the suffix –</a:t>
            </a:r>
            <a:r>
              <a:rPr lang="en-GB" sz="2200" dirty="0" err="1" smtClean="0"/>
              <a:t>ly</a:t>
            </a:r>
            <a:r>
              <a:rPr lang="en-GB" sz="2200" dirty="0" smtClean="0"/>
              <a:t>.</a:t>
            </a:r>
          </a:p>
          <a:p>
            <a:endParaRPr lang="en-GB" sz="2200" dirty="0" smtClean="0"/>
          </a:p>
          <a:p>
            <a:r>
              <a:rPr lang="en-GB" sz="2200" dirty="0" smtClean="0"/>
              <a:t>5. What are these types of words also known as?</a:t>
            </a:r>
            <a:endParaRPr lang="en-GB" sz="2200" dirty="0"/>
          </a:p>
          <a:p>
            <a:r>
              <a:rPr lang="en-GB" sz="2200" dirty="0" smtClean="0"/>
              <a:t> </a:t>
            </a:r>
            <a:endParaRPr lang="en-GB" sz="2200" dirty="0"/>
          </a:p>
        </p:txBody>
      </p:sp>
    </p:spTree>
    <p:extLst>
      <p:ext uri="{BB962C8B-B14F-4D97-AF65-F5344CB8AC3E}">
        <p14:creationId xmlns:p14="http://schemas.microsoft.com/office/powerpoint/2010/main" val="33287583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74027"/>
            <a:ext cx="8496944" cy="1446550"/>
          </a:xfrm>
          <a:prstGeom prst="rect">
            <a:avLst/>
          </a:prstGeom>
          <a:solidFill>
            <a:schemeClr val="accent1">
              <a:lumMod val="60000"/>
              <a:lumOff val="40000"/>
            </a:schemeClr>
          </a:solidFill>
          <a:ln>
            <a:solidFill>
              <a:schemeClr val="tx2"/>
            </a:solidFill>
          </a:ln>
        </p:spPr>
        <p:txBody>
          <a:bodyPr wrap="square" rtlCol="0">
            <a:spAutoFit/>
          </a:bodyPr>
          <a:lstStyle/>
          <a:p>
            <a:pPr algn="ctr"/>
            <a:r>
              <a:rPr lang="en-GB" sz="4400" dirty="0" smtClean="0"/>
              <a:t>Transition Unit:</a:t>
            </a:r>
          </a:p>
          <a:p>
            <a:pPr algn="ctr"/>
            <a:r>
              <a:rPr lang="en-GB" sz="4400" dirty="0" smtClean="0"/>
              <a:t>5 Questions</a:t>
            </a:r>
            <a:endParaRPr lang="en-GB" sz="4400" dirty="0"/>
          </a:p>
        </p:txBody>
      </p:sp>
      <p:sp>
        <p:nvSpPr>
          <p:cNvPr id="2" name="TextBox 1"/>
          <p:cNvSpPr txBox="1"/>
          <p:nvPr/>
        </p:nvSpPr>
        <p:spPr>
          <a:xfrm>
            <a:off x="539552" y="2060848"/>
            <a:ext cx="4377319" cy="4154984"/>
          </a:xfrm>
          <a:prstGeom prst="rect">
            <a:avLst/>
          </a:prstGeom>
          <a:noFill/>
        </p:spPr>
        <p:txBody>
          <a:bodyPr wrap="square" rtlCol="0">
            <a:spAutoFit/>
          </a:bodyPr>
          <a:lstStyle/>
          <a:p>
            <a:pPr marL="457200" indent="-457200">
              <a:buAutoNum type="arabicPeriod"/>
            </a:pPr>
            <a:r>
              <a:rPr lang="en-GB" sz="2200" dirty="0" smtClean="0"/>
              <a:t>What is PEA?</a:t>
            </a:r>
          </a:p>
          <a:p>
            <a:pPr marL="457200" indent="-457200">
              <a:buAutoNum type="arabicPeriod"/>
            </a:pPr>
            <a:endParaRPr lang="en-GB" sz="2200" dirty="0" smtClean="0"/>
          </a:p>
          <a:p>
            <a:pPr marL="457200" indent="-457200">
              <a:buAutoNum type="arabicPeriod"/>
            </a:pPr>
            <a:r>
              <a:rPr lang="en-GB" sz="2200" dirty="0" smtClean="0"/>
              <a:t>What punctuation mark is always used with the ‘E’?</a:t>
            </a:r>
          </a:p>
          <a:p>
            <a:pPr marL="457200" indent="-457200">
              <a:buAutoNum type="arabicPeriod"/>
            </a:pPr>
            <a:endParaRPr lang="en-GB" sz="2200" dirty="0"/>
          </a:p>
          <a:p>
            <a:pPr marL="457200" indent="-457200">
              <a:buAutoNum type="arabicPeriod"/>
            </a:pPr>
            <a:r>
              <a:rPr lang="en-GB" sz="2200" dirty="0" smtClean="0"/>
              <a:t>How does the boy feel in this extract?</a:t>
            </a:r>
          </a:p>
          <a:p>
            <a:pPr marL="457200" indent="-457200">
              <a:buAutoNum type="arabicPeriod"/>
            </a:pPr>
            <a:endParaRPr lang="en-GB" sz="2200" dirty="0"/>
          </a:p>
          <a:p>
            <a:pPr marL="457200" indent="-457200">
              <a:buAutoNum type="arabicPeriod"/>
            </a:pPr>
            <a:r>
              <a:rPr lang="en-GB" sz="2200" dirty="0" smtClean="0"/>
              <a:t>What is your evidence?</a:t>
            </a:r>
          </a:p>
          <a:p>
            <a:pPr marL="457200" indent="-457200">
              <a:buAutoNum type="arabicPeriod"/>
            </a:pPr>
            <a:endParaRPr lang="en-GB" sz="2200" dirty="0" smtClean="0"/>
          </a:p>
          <a:p>
            <a:pPr marL="457200" indent="-457200">
              <a:buAutoNum type="arabicPeriod"/>
            </a:pPr>
            <a:r>
              <a:rPr lang="en-GB" sz="2200" dirty="0" smtClean="0"/>
              <a:t>What is the effect of the adverbs here?</a:t>
            </a:r>
            <a:endParaRPr lang="en-GB" sz="2200" dirty="0"/>
          </a:p>
        </p:txBody>
      </p:sp>
      <p:sp>
        <p:nvSpPr>
          <p:cNvPr id="3" name="TextBox 2"/>
          <p:cNvSpPr txBox="1"/>
          <p:nvPr/>
        </p:nvSpPr>
        <p:spPr>
          <a:xfrm>
            <a:off x="5342862" y="1844824"/>
            <a:ext cx="3405601" cy="470898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lnSpc>
                <a:spcPct val="150000"/>
              </a:lnSpc>
            </a:pPr>
            <a:r>
              <a:rPr lang="en-GB" sz="2000" dirty="0" smtClean="0"/>
              <a:t>He studied desperately at his desk, sighing and crossing out his work. Suddenly, he ripped out the page from his notebook and crumpled it up savagely, tossing it at the bin. He threw his pen across the room and quietly put his head in his hands.</a:t>
            </a:r>
            <a:endParaRPr lang="en-GB" sz="2000" dirty="0"/>
          </a:p>
        </p:txBody>
      </p:sp>
    </p:spTree>
    <p:extLst>
      <p:ext uri="{BB962C8B-B14F-4D97-AF65-F5344CB8AC3E}">
        <p14:creationId xmlns:p14="http://schemas.microsoft.com/office/powerpoint/2010/main" val="7836667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79512" y="174027"/>
            <a:ext cx="8496944" cy="1446550"/>
          </a:xfrm>
          <a:prstGeom prst="rect">
            <a:avLst/>
          </a:prstGeom>
          <a:solidFill>
            <a:schemeClr val="accent1">
              <a:lumMod val="60000"/>
              <a:lumOff val="40000"/>
            </a:schemeClr>
          </a:solidFill>
          <a:ln>
            <a:solidFill>
              <a:schemeClr val="tx2"/>
            </a:solidFill>
          </a:ln>
        </p:spPr>
        <p:txBody>
          <a:bodyPr wrap="square" rtlCol="0">
            <a:spAutoFit/>
          </a:bodyPr>
          <a:lstStyle/>
          <a:p>
            <a:pPr algn="ctr"/>
            <a:r>
              <a:rPr lang="en-GB" sz="4400" dirty="0" smtClean="0"/>
              <a:t>Transition Unit:</a:t>
            </a:r>
          </a:p>
          <a:p>
            <a:pPr algn="ctr"/>
            <a:r>
              <a:rPr lang="en-GB" sz="4400" dirty="0" smtClean="0"/>
              <a:t>5 Questions</a:t>
            </a:r>
            <a:endParaRPr lang="en-GB" sz="4400" dirty="0"/>
          </a:p>
        </p:txBody>
      </p:sp>
      <p:sp>
        <p:nvSpPr>
          <p:cNvPr id="2" name="TextBox 1"/>
          <p:cNvSpPr txBox="1"/>
          <p:nvPr/>
        </p:nvSpPr>
        <p:spPr>
          <a:xfrm>
            <a:off x="395536" y="1844824"/>
            <a:ext cx="5976664" cy="4832092"/>
          </a:xfrm>
          <a:prstGeom prst="rect">
            <a:avLst/>
          </a:prstGeom>
          <a:noFill/>
        </p:spPr>
        <p:txBody>
          <a:bodyPr wrap="square" rtlCol="0">
            <a:spAutoFit/>
          </a:bodyPr>
          <a:lstStyle/>
          <a:p>
            <a:pPr marL="342900" indent="-342900">
              <a:buAutoNum type="arabicPeriod"/>
            </a:pPr>
            <a:r>
              <a:rPr lang="en-GB" sz="2200" dirty="0" smtClean="0"/>
              <a:t>What’s the difference between a comma and a full stop?</a:t>
            </a:r>
          </a:p>
          <a:p>
            <a:pPr marL="342900" indent="-342900">
              <a:buAutoNum type="arabicPeriod"/>
            </a:pPr>
            <a:endParaRPr lang="en-GB" sz="2200" dirty="0"/>
          </a:p>
          <a:p>
            <a:pPr marL="342900" indent="-342900">
              <a:buAutoNum type="arabicPeriod"/>
            </a:pPr>
            <a:r>
              <a:rPr lang="en-GB" sz="2200" dirty="0" smtClean="0"/>
              <a:t>When should you use a semi colon instead of a comma?</a:t>
            </a:r>
          </a:p>
          <a:p>
            <a:pPr marL="342900" indent="-342900">
              <a:buAutoNum type="arabicPeriod"/>
            </a:pPr>
            <a:endParaRPr lang="en-GB" sz="2200" dirty="0"/>
          </a:p>
          <a:p>
            <a:pPr marL="342900" indent="-342900">
              <a:buAutoNum type="arabicPeriod"/>
            </a:pPr>
            <a:r>
              <a:rPr lang="en-GB" sz="2200" dirty="0" smtClean="0"/>
              <a:t>Add full stops, commas and semi colons to the extract text.</a:t>
            </a:r>
          </a:p>
          <a:p>
            <a:pPr marL="342900" indent="-342900">
              <a:buAutoNum type="arabicPeriod"/>
            </a:pPr>
            <a:endParaRPr lang="en-GB" sz="2200" dirty="0"/>
          </a:p>
          <a:p>
            <a:pPr marL="342900" indent="-342900">
              <a:buAutoNum type="arabicPeriod"/>
            </a:pPr>
            <a:r>
              <a:rPr lang="en-GB" sz="2200" dirty="0" smtClean="0"/>
              <a:t>What’s the difference between ‘a’ and ‘an’?</a:t>
            </a:r>
          </a:p>
          <a:p>
            <a:pPr marL="342900" indent="-342900">
              <a:buAutoNum type="arabicPeriod"/>
            </a:pPr>
            <a:endParaRPr lang="en-GB" sz="2200" dirty="0"/>
          </a:p>
          <a:p>
            <a:pPr marL="342900" indent="-342900">
              <a:buAutoNum type="arabicPeriod"/>
            </a:pPr>
            <a:r>
              <a:rPr lang="en-GB" sz="2200" dirty="0" smtClean="0"/>
              <a:t>List three words that need ‘a’ and three words that need ‘an’.</a:t>
            </a:r>
          </a:p>
        </p:txBody>
      </p:sp>
      <p:sp>
        <p:nvSpPr>
          <p:cNvPr id="3" name="TextBox 2"/>
          <p:cNvSpPr txBox="1"/>
          <p:nvPr/>
        </p:nvSpPr>
        <p:spPr>
          <a:xfrm>
            <a:off x="6660232" y="2708920"/>
            <a:ext cx="2088232" cy="2554545"/>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algn="ctr"/>
            <a:r>
              <a:rPr lang="en-GB" sz="2000" dirty="0" smtClean="0"/>
              <a:t>I have to pack for my holiday I put lots of things in my suitcase clothes headphones suntan cream and toiletries</a:t>
            </a:r>
            <a:endParaRPr lang="en-GB" sz="2000" dirty="0"/>
          </a:p>
        </p:txBody>
      </p:sp>
    </p:spTree>
    <p:extLst>
      <p:ext uri="{BB962C8B-B14F-4D97-AF65-F5344CB8AC3E}">
        <p14:creationId xmlns:p14="http://schemas.microsoft.com/office/powerpoint/2010/main" val="2279327621"/>
      </p:ext>
    </p:extLst>
  </p:cSld>
  <p:clrMapOvr>
    <a:masterClrMapping/>
  </p:clrMapOvr>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57</TotalTime>
  <Words>247</Words>
  <Application>Microsoft Office PowerPoint</Application>
  <PresentationFormat>On-screen Show (4:3)</PresentationFormat>
  <Paragraphs>39</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Georgia</vt:lpstr>
      <vt:lpstr>Trebuchet MS</vt:lpstr>
      <vt:lpstr>Slipstream</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Darren Burton</dc:creator>
  <cp:lastModifiedBy>gav</cp:lastModifiedBy>
  <cp:revision>8</cp:revision>
  <dcterms:created xsi:type="dcterms:W3CDTF">2020-06-01T09:42:30Z</dcterms:created>
  <dcterms:modified xsi:type="dcterms:W3CDTF">2020-09-27T08:56:27Z</dcterms:modified>
</cp:coreProperties>
</file>