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60" r:id="rId4"/>
    <p:sldId id="267" r:id="rId5"/>
    <p:sldId id="261" r:id="rId6"/>
    <p:sldId id="262" r:id="rId7"/>
    <p:sldId id="263" r:id="rId8"/>
    <p:sldId id="270" r:id="rId9"/>
    <p:sldId id="265" r:id="rId10"/>
    <p:sldId id="266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833E1-4935-4462-A553-D9D9E7BFE1F5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73DE2-F0EF-490E-B809-7E70FC9FE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59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be printed for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C7D91-0F9B-4614-B4C5-2555560CF8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57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C7D91-0F9B-4614-B4C5-2555560CF8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25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Similarities go in between the two lines and differences on either side (offers more space than a Venn diagram.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C7D91-0F9B-4614-B4C5-2555560CF8D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190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 as a class if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7D91-0F9B-4614-B4C5-2555560CF8D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9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38ADC-BD21-4F2E-9583-0CD328F98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E875B-C466-4DDB-83E7-34974951F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AB185-2B5C-4B86-8AFD-EF13684E6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A77E9-4CCE-4C04-A7FE-487297B8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B6B6A-0E5C-42A9-BD54-6C14A6E1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2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3DF0-A7E9-423B-B96F-F3F1267E7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74749-21A4-4EFF-A900-0F91BA36A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A26BD-8416-4DB7-9AA7-8C5ACDD7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9EFA5-8DC4-4898-9769-7C4FC1EA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1C7B7-88F0-4FD5-920C-987B1F23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43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8CE369-0321-49C5-ADA9-6E95A91B7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5E84D-1DE3-4906-917B-932B05CAC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CD0C0-1804-4236-9471-7EC753860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C69C-B6A9-4902-869B-EB7C57DDC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0B0F1-C63A-4165-8DBA-825E6D4F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8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F2BC-26BE-4176-9D9B-C4845A79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C567E-463B-44DF-8D5A-3FFD138D9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032A3-8043-4B90-A212-64608844A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947FE-38E5-40E8-B43A-B69E1857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7F9CD-69D0-4DC1-BF3E-0F27EE6B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9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72690-6F50-4978-8528-72DAA466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0510C-09CF-4525-BD57-561419E79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15326-7B7E-44FF-9973-5E89C41C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B8DE7-89AA-4A5C-9903-4EBF793B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74CD-0FC7-4D68-9659-E2B916D6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95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E5DA5-A1E8-4B12-8A25-BF1D4DD1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D9643-7D10-4F33-A7CD-2E13D7406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46DB7-6119-4D83-B281-058404C6F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27BDF-A55A-4F38-96EE-B7493D79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1F0D0-965A-46D2-83C1-DE9CD257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419EC-A393-44B0-AB43-FE225105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8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C0C82-08A9-4B19-98A9-44DD1161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79E27-EB82-437B-8368-DB2C8E1AE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89579-C4C4-4436-ACD4-FD5D219D2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330408-A3B8-49D2-90BB-58BD0A4AD8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7FA76-AE14-4E99-B846-F7165CA2C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C51223-985B-41B1-925C-5DAEEF81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721E47-75D9-455B-B6F1-590808AAD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AAF31B-467A-425E-81BF-1A6E8E696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07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49982-C160-428A-ACDE-250197E9B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CC4EC3-070D-42AB-A97F-F3B9205D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E55473-975F-44A1-B215-B73E1633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AF6CC-6AED-4DA6-B7AF-3D567DFAF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50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05E9D4-227E-4317-8E42-51630BB7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3983B2-BCC8-48E8-AC6C-001DF051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C1C71-3BD1-4237-BD21-08C8187C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8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A0E5-D4D3-43DD-874B-0C7A93BC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3DC69-0303-4AE0-B32F-918473F7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52823-E085-4B6C-ABCF-D5BFF2BD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C8098-18FB-485C-9187-CF5BB99D7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DEE06-7A27-4146-B020-F53E5AD2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BB7B8-83CF-4D85-86C0-EC1D53D3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78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47DD7-7906-481D-A1A2-7C8A6B1D2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C73CB2-8147-4A06-8583-6F337371C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F8A745-DAE8-4C98-98AB-AB43CB45D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5F439-CC4F-42AD-B5BC-FA8612D0F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CF6DD-0B5A-48B4-9D8B-54E3DCE25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C2DA1-A1A9-4AFA-9951-6FCC2BA0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6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360ED6-EFBA-4860-96BF-0A687D0ED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FFE0A-D9D5-41EF-918F-D3867758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6BE8D-7BD0-419A-8B09-5F2B5D85A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7C879-3D23-4728-8861-A633E65C9D42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5E663-5E0A-44CF-9FF8-BCFADEA32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3CC78-6E06-42E8-9EE9-9E149680D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AFB6A-6076-463F-849C-AFB6451A3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28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pWfkQ2Relg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pWfkQ2Relg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3B93-FF68-4231-BE59-754513E67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096" y="21033"/>
            <a:ext cx="8375904" cy="1499616"/>
          </a:xfrm>
        </p:spPr>
        <p:txBody>
          <a:bodyPr/>
          <a:lstStyle/>
          <a:p>
            <a:r>
              <a:rPr lang="en-GB" dirty="0"/>
              <a:t>Match the key vocabulary to the correct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C36B2-737C-4943-9A8F-7CC8BE5A4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600" y="1520650"/>
            <a:ext cx="7992888" cy="4788711"/>
          </a:xfrm>
        </p:spPr>
        <p:txBody>
          <a:bodyPr/>
          <a:lstStyle/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sz="3400" dirty="0"/>
              <a:t>Not having any sexual nature or intention.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400" dirty="0"/>
              <a:t>Skill or expertise in a particular activity.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400" dirty="0"/>
              <a:t>To breathe in quickly and repeatedly through the nose while smelling something.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400" dirty="0"/>
              <a:t>Standing stiffly on end like thick hairs.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B626AA-0B54-496D-AF4B-F71AD07362F4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6B6F5C-59D0-4689-B7CD-9D943B9F4C91}"/>
              </a:ext>
            </a:extLst>
          </p:cNvPr>
          <p:cNvSpPr txBox="1"/>
          <p:nvPr/>
        </p:nvSpPr>
        <p:spPr>
          <a:xfrm>
            <a:off x="2246913" y="6501523"/>
            <a:ext cx="658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L/O: Understand the impact of Greek Mythology on popular culture.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E83A36-8C84-4C2B-A785-97081D931BBB}"/>
              </a:ext>
            </a:extLst>
          </p:cNvPr>
          <p:cNvSpPr/>
          <p:nvPr/>
        </p:nvSpPr>
        <p:spPr>
          <a:xfrm>
            <a:off x="2405844" y="5697556"/>
            <a:ext cx="81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/>
              <a:t>Prowess  Bristling   Chaste   Snuffling</a:t>
            </a:r>
          </a:p>
        </p:txBody>
      </p:sp>
    </p:spTree>
    <p:extLst>
      <p:ext uri="{BB962C8B-B14F-4D97-AF65-F5344CB8AC3E}">
        <p14:creationId xmlns:p14="http://schemas.microsoft.com/office/powerpoint/2010/main" val="396141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148" y="-2"/>
            <a:ext cx="8410852" cy="2411736"/>
          </a:xfrm>
        </p:spPr>
        <p:txBody>
          <a:bodyPr>
            <a:noAutofit/>
          </a:bodyPr>
          <a:lstStyle/>
          <a:p>
            <a:r>
              <a:rPr lang="en-GB" sz="6600" b="1" dirty="0"/>
              <a:t>Plenary: </a:t>
            </a:r>
            <a:r>
              <a:rPr lang="en-GB" sz="4800" dirty="0"/>
              <a:t>can you think of any other famous influences of Greek mythology?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3D6F2C-6EE8-4275-AA21-3086B9D6056F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Paired Discussion</a:t>
            </a:r>
          </a:p>
        </p:txBody>
      </p:sp>
      <p:pic>
        <p:nvPicPr>
          <p:cNvPr id="1026" name="Picture 2" descr="Olympian gods | Age of Empires Series Wiki | Fandom">
            <a:extLst>
              <a:ext uri="{FF2B5EF4-FFF2-40B4-BE49-F238E27FC236}">
                <a16:creationId xmlns:a16="http://schemas.microsoft.com/office/drawing/2014/main" id="{7A01528B-94B4-4A00-8E2C-99160BD8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62" y="1988841"/>
            <a:ext cx="4633441" cy="416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F98D87-1020-42AE-AE1A-8A7062B34304}"/>
              </a:ext>
            </a:extLst>
          </p:cNvPr>
          <p:cNvSpPr txBox="1"/>
          <p:nvPr/>
        </p:nvSpPr>
        <p:spPr>
          <a:xfrm>
            <a:off x="2309750" y="6488668"/>
            <a:ext cx="658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L/O: Understand the impact of Greek Mythology on popular culture.</a:t>
            </a:r>
          </a:p>
        </p:txBody>
      </p:sp>
      <p:pic>
        <p:nvPicPr>
          <p:cNvPr id="1028" name="Picture 4" descr="Top 10 Greek Mythology Stories | Owlcation">
            <a:extLst>
              <a:ext uri="{FF2B5EF4-FFF2-40B4-BE49-F238E27FC236}">
                <a16:creationId xmlns:a16="http://schemas.microsoft.com/office/drawing/2014/main" id="{F08148D8-00C2-4D94-BB9F-3664463FD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750" y="2385249"/>
            <a:ext cx="3209032" cy="37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DA76-FF0D-4B51-B662-9B7CDD353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/>
              <a:t>Modern Day</a:t>
            </a:r>
            <a:br>
              <a:rPr lang="en-GB" sz="8000" dirty="0"/>
            </a:br>
            <a:r>
              <a:rPr lang="en-GB" sz="8000" dirty="0"/>
              <a:t>medusa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E5267-5E72-4008-A42C-130061CBC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470" y="2669724"/>
            <a:ext cx="8345530" cy="4023360"/>
          </a:xfrm>
        </p:spPr>
        <p:txBody>
          <a:bodyPr>
            <a:normAutofit/>
          </a:bodyPr>
          <a:lstStyle/>
          <a:p>
            <a:r>
              <a:rPr lang="en-GB" sz="3200" dirty="0"/>
              <a:t>What would a modern day Medusa look like?</a:t>
            </a:r>
          </a:p>
          <a:p>
            <a:r>
              <a:rPr lang="en-GB" sz="3200" dirty="0"/>
              <a:t>How would she differ from the Medusa seen in Greek Mythology?</a:t>
            </a:r>
          </a:p>
          <a:p>
            <a:endParaRPr lang="en-GB" dirty="0"/>
          </a:p>
          <a:p>
            <a:r>
              <a:rPr lang="en-GB" b="1" dirty="0"/>
              <a:t>Write a description of your modern day Medusa. </a:t>
            </a:r>
          </a:p>
          <a:p>
            <a:r>
              <a:rPr lang="en-GB" sz="2500" dirty="0">
                <a:solidFill>
                  <a:srgbClr val="7030A0"/>
                </a:solidFill>
              </a:rPr>
              <a:t>What would she look like? </a:t>
            </a:r>
            <a:r>
              <a:rPr lang="en-GB" sz="2500" dirty="0">
                <a:solidFill>
                  <a:srgbClr val="0070C0"/>
                </a:solidFill>
              </a:rPr>
              <a:t>Where would she live? </a:t>
            </a:r>
            <a:r>
              <a:rPr lang="en-GB" sz="2500" dirty="0">
                <a:solidFill>
                  <a:srgbClr val="00B050"/>
                </a:solidFill>
              </a:rPr>
              <a:t>What would her powers be? </a:t>
            </a:r>
            <a:r>
              <a:rPr lang="en-GB" sz="2500" dirty="0">
                <a:solidFill>
                  <a:schemeClr val="accent2">
                    <a:lumMod val="75000"/>
                  </a:schemeClr>
                </a:solidFill>
              </a:rPr>
              <a:t>How would she interact with other people?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88324E-6ED4-4B2C-BE55-36AD8020468E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Extension Activity</a:t>
            </a:r>
          </a:p>
        </p:txBody>
      </p:sp>
      <p:pic>
        <p:nvPicPr>
          <p:cNvPr id="2050" name="Picture 2" descr="The Real Story of Medusa: Protective Powers from a Snake-Haired ...">
            <a:extLst>
              <a:ext uri="{FF2B5EF4-FFF2-40B4-BE49-F238E27FC236}">
                <a16:creationId xmlns:a16="http://schemas.microsoft.com/office/drawing/2014/main" id="{F6F8AC01-4B16-430D-A814-34FEEE2CF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190562"/>
            <a:ext cx="4067944" cy="2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6B2DF4-6278-4DB7-B209-98654732588A}"/>
              </a:ext>
            </a:extLst>
          </p:cNvPr>
          <p:cNvSpPr txBox="1"/>
          <p:nvPr/>
        </p:nvSpPr>
        <p:spPr>
          <a:xfrm>
            <a:off x="2309750" y="6488668"/>
            <a:ext cx="658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L/O: Understand the impact of Greek Mythology on popular culture.</a:t>
            </a:r>
          </a:p>
        </p:txBody>
      </p:sp>
    </p:spTree>
    <p:extLst>
      <p:ext uri="{BB962C8B-B14F-4D97-AF65-F5344CB8AC3E}">
        <p14:creationId xmlns:p14="http://schemas.microsoft.com/office/powerpoint/2010/main" val="70296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3B93-FF68-4231-BE59-754513E67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096" y="21033"/>
            <a:ext cx="8375904" cy="1499616"/>
          </a:xfrm>
        </p:spPr>
        <p:txBody>
          <a:bodyPr>
            <a:normAutofit/>
          </a:bodyPr>
          <a:lstStyle/>
          <a:p>
            <a:r>
              <a:rPr lang="en-GB" sz="6000" dirty="0"/>
              <a:t>Check your answers: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C36B2-737C-4943-9A8F-7CC8BE5A4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600" y="1520650"/>
            <a:ext cx="7992888" cy="4788711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sz="3400" b="1" dirty="0"/>
              <a:t>CHASTE: </a:t>
            </a:r>
            <a:r>
              <a:rPr lang="en-GB" sz="3400" dirty="0"/>
              <a:t>Not having any sexual nature or intention.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400" b="1" dirty="0"/>
              <a:t>PROWESS: </a:t>
            </a:r>
            <a:r>
              <a:rPr lang="en-GB" sz="3400" dirty="0"/>
              <a:t>Skill or expertise in a particular activity.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400" b="1" dirty="0"/>
              <a:t>SNUFFLING: </a:t>
            </a:r>
            <a:r>
              <a:rPr lang="en-GB" sz="3400" dirty="0"/>
              <a:t>To breathe in quickly and repeatedly through the nose while smelling something.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400" b="1" dirty="0"/>
              <a:t>BRISTLING: </a:t>
            </a:r>
            <a:r>
              <a:rPr lang="en-GB" sz="3400" dirty="0"/>
              <a:t>Standing stiffly on end like thick hairs.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B626AA-0B54-496D-AF4B-F71AD07362F4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6B6F5C-59D0-4689-B7CD-9D943B9F4C91}"/>
              </a:ext>
            </a:extLst>
          </p:cNvPr>
          <p:cNvSpPr txBox="1"/>
          <p:nvPr/>
        </p:nvSpPr>
        <p:spPr>
          <a:xfrm>
            <a:off x="2246913" y="6501523"/>
            <a:ext cx="658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L/O: Understand the impact of Greek Mythology on popular culture.</a:t>
            </a:r>
          </a:p>
        </p:txBody>
      </p:sp>
    </p:spTree>
    <p:extLst>
      <p:ext uri="{BB962C8B-B14F-4D97-AF65-F5344CB8AC3E}">
        <p14:creationId xmlns:p14="http://schemas.microsoft.com/office/powerpoint/2010/main" val="140972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0076" y="84803"/>
            <a:ext cx="7290054" cy="1499616"/>
          </a:xfrm>
        </p:spPr>
        <p:txBody>
          <a:bodyPr>
            <a:normAutofit/>
          </a:bodyPr>
          <a:lstStyle/>
          <a:p>
            <a:r>
              <a:rPr lang="en-GB" sz="6000" dirty="0"/>
              <a:t>Add to your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76" y="4969623"/>
            <a:ext cx="7290055" cy="1800240"/>
          </a:xfrm>
        </p:spPr>
        <p:txBody>
          <a:bodyPr>
            <a:normAutofit/>
          </a:bodyPr>
          <a:lstStyle/>
          <a:p>
            <a:pPr algn="ctr"/>
            <a:r>
              <a:rPr lang="en-GB" sz="1800" dirty="0"/>
              <a:t>Greek Mythology started in 900-800 BC. Myths were used to explain all of the unexplainable things in the world (remember they didn’t have science!). Around 180-125 BC, these stories started to be written down. </a:t>
            </a:r>
            <a:br>
              <a:rPr lang="en-GB" sz="1800" dirty="0"/>
            </a:br>
            <a:r>
              <a:rPr lang="en-GB" sz="1800" dirty="0"/>
              <a:t>Carol Ann Duffy was England’s Poet Laureate (2009-2019). ‘Medusa’ came from one of her anthologies ‘The World’s Wife’ in 1999.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4955" y="6424932"/>
            <a:ext cx="658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L/O: Understand the impact of Greek Mythology on popular culture.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18E46E-4857-4858-82B0-15CB0530DE3E}"/>
              </a:ext>
            </a:extLst>
          </p:cNvPr>
          <p:cNvSpPr/>
          <p:nvPr/>
        </p:nvSpPr>
        <p:spPr>
          <a:xfrm>
            <a:off x="1961127" y="2810677"/>
            <a:ext cx="1714500" cy="5524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Ancient </a:t>
            </a:r>
            <a:b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Literature</a:t>
            </a:r>
            <a:endParaRPr lang="en-GB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8F0724-FC09-4E75-BA28-8ED872F774B7}"/>
              </a:ext>
            </a:extLst>
          </p:cNvPr>
          <p:cNvSpPr/>
          <p:nvPr/>
        </p:nvSpPr>
        <p:spPr>
          <a:xfrm>
            <a:off x="3691000" y="2803987"/>
            <a:ext cx="1828800" cy="55245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Middle Ages/</a:t>
            </a:r>
            <a:b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Renaissance</a:t>
            </a:r>
            <a:endParaRPr lang="en-GB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3171B6-2BCA-4BD4-9E5A-6D4BF8F5D042}"/>
              </a:ext>
            </a:extLst>
          </p:cNvPr>
          <p:cNvSpPr/>
          <p:nvPr/>
        </p:nvSpPr>
        <p:spPr>
          <a:xfrm>
            <a:off x="5374754" y="2810677"/>
            <a:ext cx="1828800" cy="552450"/>
          </a:xfrm>
          <a:prstGeom prst="rect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a typeface="Calibri" panose="020F0502020204030204" pitchFamily="34" charset="0"/>
                <a:cs typeface="Times New Roman" panose="02020603050405020304" pitchFamily="18" charset="0"/>
              </a:rPr>
              <a:t>The Georgians &amp;</a:t>
            </a:r>
            <a:br>
              <a:rPr lang="en-GB" sz="140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a typeface="Calibri" panose="020F0502020204030204" pitchFamily="34" charset="0"/>
                <a:cs typeface="Times New Roman" panose="02020603050405020304" pitchFamily="18" charset="0"/>
              </a:rPr>
              <a:t>Victorians</a:t>
            </a:r>
            <a:endParaRPr lang="en-GB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1A570E-2321-4BDA-98E7-FFA64100A151}"/>
              </a:ext>
            </a:extLst>
          </p:cNvPr>
          <p:cNvSpPr/>
          <p:nvPr/>
        </p:nvSpPr>
        <p:spPr>
          <a:xfrm>
            <a:off x="7206208" y="2810677"/>
            <a:ext cx="1828800" cy="55245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The Twentieth </a:t>
            </a:r>
            <a:b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Century</a:t>
            </a:r>
            <a:endParaRPr lang="en-GB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818EC4-AEFE-454A-A97E-69A3D2066309}"/>
              </a:ext>
            </a:extLst>
          </p:cNvPr>
          <p:cNvSpPr/>
          <p:nvPr/>
        </p:nvSpPr>
        <p:spPr>
          <a:xfrm>
            <a:off x="9029700" y="2803510"/>
            <a:ext cx="1638300" cy="552450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Representing </a:t>
            </a:r>
            <a:b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endParaRPr lang="en-GB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A8F1D7-F768-4863-A9C5-7439F3E76B12}"/>
              </a:ext>
            </a:extLst>
          </p:cNvPr>
          <p:cNvCxnSpPr/>
          <p:nvPr/>
        </p:nvCxnSpPr>
        <p:spPr>
          <a:xfrm flipV="1">
            <a:off x="2962970" y="2458887"/>
            <a:ext cx="0" cy="361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1">
            <a:extLst>
              <a:ext uri="{FF2B5EF4-FFF2-40B4-BE49-F238E27FC236}">
                <a16:creationId xmlns:a16="http://schemas.microsoft.com/office/drawing/2014/main" id="{1E30BF6F-6763-47E6-942A-641BAADA0DEA}"/>
              </a:ext>
            </a:extLst>
          </p:cNvPr>
          <p:cNvSpPr txBox="1"/>
          <p:nvPr/>
        </p:nvSpPr>
        <p:spPr>
          <a:xfrm>
            <a:off x="2234940" y="1628354"/>
            <a:ext cx="1456060" cy="953277"/>
          </a:xfrm>
          <a:prstGeom prst="rect">
            <a:avLst/>
          </a:prstGeom>
          <a:solidFill>
            <a:schemeClr val="lt1"/>
          </a:solidFill>
          <a:ln w="635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Ovid ‘The Metamorphoses Book IV (43 BC)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84E9995-ACF3-4309-9425-63CAAFBA77E1}"/>
              </a:ext>
            </a:extLst>
          </p:cNvPr>
          <p:cNvCxnSpPr/>
          <p:nvPr/>
        </p:nvCxnSpPr>
        <p:spPr>
          <a:xfrm>
            <a:off x="8822712" y="3013060"/>
            <a:ext cx="0" cy="685800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 Box 54">
            <a:extLst>
              <a:ext uri="{FF2B5EF4-FFF2-40B4-BE49-F238E27FC236}">
                <a16:creationId xmlns:a16="http://schemas.microsoft.com/office/drawing/2014/main" id="{48604A14-9076-4F39-B4E5-FFE098467954}"/>
              </a:ext>
            </a:extLst>
          </p:cNvPr>
          <p:cNvSpPr txBox="1"/>
          <p:nvPr/>
        </p:nvSpPr>
        <p:spPr>
          <a:xfrm>
            <a:off x="8257140" y="3698860"/>
            <a:ext cx="1131144" cy="935030"/>
          </a:xfrm>
          <a:prstGeom prst="rect">
            <a:avLst/>
          </a:prstGeom>
          <a:solidFill>
            <a:schemeClr val="lt1"/>
          </a:solidFill>
          <a:ln w="6350">
            <a:solidFill>
              <a:srgbClr val="00999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 Ann Duffy ‘Medusa’ (1999</a:t>
            </a:r>
            <a:r>
              <a:rPr lang="en-GB" sz="1100" dirty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024AA6-1C84-41CE-9F80-CCE5EABAD11F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Draw It</a:t>
            </a:r>
          </a:p>
        </p:txBody>
      </p:sp>
    </p:spTree>
    <p:extLst>
      <p:ext uri="{BB962C8B-B14F-4D97-AF65-F5344CB8AC3E}">
        <p14:creationId xmlns:p14="http://schemas.microsoft.com/office/powerpoint/2010/main" val="328488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8C804-4EA7-47E5-A19B-7E29BB8F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096" y="63737"/>
            <a:ext cx="3803902" cy="1421047"/>
          </a:xfrm>
        </p:spPr>
        <p:txBody>
          <a:bodyPr>
            <a:normAutofit fontScale="90000"/>
          </a:bodyPr>
          <a:lstStyle/>
          <a:p>
            <a:r>
              <a:rPr lang="en-GB" sz="6000" dirty="0"/>
              <a:t>OVID</a:t>
            </a:r>
            <a:r>
              <a:rPr lang="en-GB" dirty="0"/>
              <a:t> – ‘METAMORPHOSES’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516E9-B248-43C4-A67E-8453575C8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2096" y="1484784"/>
            <a:ext cx="3803902" cy="4940149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Ovid was a Roman poet. </a:t>
            </a:r>
          </a:p>
          <a:p>
            <a:r>
              <a:rPr lang="en-GB" sz="2400" dirty="0"/>
              <a:t>The ‘metamorphoses’ is an epic poem that runs over 15 books. </a:t>
            </a:r>
          </a:p>
          <a:p>
            <a:r>
              <a:rPr lang="en-GB" sz="2400" dirty="0"/>
              <a:t>The word "metamorphoses" is of Greek origin and means "transformations.“ The characters in this work undergo many different transformations. 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In nearly 12,000 verses, almost 250 different myths are mentioned!</a:t>
            </a:r>
          </a:p>
        </p:txBody>
      </p:sp>
      <p:pic>
        <p:nvPicPr>
          <p:cNvPr id="1026" name="Picture 2" descr="Statuia lui Ovidiu.jpg">
            <a:extLst>
              <a:ext uri="{FF2B5EF4-FFF2-40B4-BE49-F238E27FC236}">
                <a16:creationId xmlns:a16="http://schemas.microsoft.com/office/drawing/2014/main" id="{21FCA35A-5579-40FE-B6E0-5CDDD5758D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6" r="5098" b="-1"/>
          <a:stretch/>
        </p:blipFill>
        <p:spPr bwMode="auto">
          <a:xfrm>
            <a:off x="6631509" y="219097"/>
            <a:ext cx="3794769" cy="598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0AB36D-0944-4B3C-A407-8A6EE85C9848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Contextual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FBA39-8EBD-4629-9C2F-83D7D10D9F4B}"/>
              </a:ext>
            </a:extLst>
          </p:cNvPr>
          <p:cNvSpPr txBox="1"/>
          <p:nvPr/>
        </p:nvSpPr>
        <p:spPr>
          <a:xfrm>
            <a:off x="2234955" y="6424932"/>
            <a:ext cx="658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L/O: Understand the impact of Greek Mythology on popular culture.</a:t>
            </a:r>
          </a:p>
        </p:txBody>
      </p:sp>
    </p:spTree>
    <p:extLst>
      <p:ext uri="{BB962C8B-B14F-4D97-AF65-F5344CB8AC3E}">
        <p14:creationId xmlns:p14="http://schemas.microsoft.com/office/powerpoint/2010/main" val="151076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Greek mythology</a:t>
            </a:r>
            <a:endParaRPr lang="en-GB" dirty="0"/>
          </a:p>
        </p:txBody>
      </p:sp>
      <p:pic>
        <p:nvPicPr>
          <p:cNvPr id="4" name="UpWfkQ2Rel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23592" y="1817290"/>
            <a:ext cx="7920880" cy="44554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92096" y="6488668"/>
            <a:ext cx="658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L/O: Understand the impact of Greek Mythology on popular culture.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C49691-CE19-4DD1-8A01-EF69C1059229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Contextual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53110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887" y="48845"/>
            <a:ext cx="4406568" cy="1499616"/>
          </a:xfrm>
        </p:spPr>
        <p:txBody>
          <a:bodyPr>
            <a:noAutofit/>
          </a:bodyPr>
          <a:lstStyle/>
          <a:p>
            <a:r>
              <a:rPr lang="en-GB" sz="4800" dirty="0"/>
              <a:t>Perseus tells the story of medusa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366" y="1597308"/>
            <a:ext cx="3522619" cy="48153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600" dirty="0">
                <a:solidFill>
                  <a:schemeClr val="accent2"/>
                </a:solidFill>
              </a:rPr>
              <a:t>Read the extract:</a:t>
            </a: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chemeClr val="accent5"/>
                </a:solidFill>
              </a:rPr>
              <a:t>Highlight quotes that describe Medusa.</a:t>
            </a: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chemeClr val="accent5"/>
                </a:solidFill>
              </a:rPr>
              <a:t>What impressions do you get of Medusa in this extract? Write adjectives next to the highlighted quotes.</a:t>
            </a:r>
          </a:p>
          <a:p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260648"/>
            <a:ext cx="4104456" cy="419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51985" y="4005065"/>
            <a:ext cx="53640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GB" dirty="0"/>
            </a:br>
            <a:r>
              <a:rPr lang="en-GB" sz="2400" u="sng" dirty="0"/>
              <a:t>Glossary</a:t>
            </a:r>
            <a:br>
              <a:rPr lang="en-GB" dirty="0"/>
            </a:br>
            <a:r>
              <a:rPr lang="en-GB" b="1" dirty="0" err="1"/>
              <a:t>Agenor</a:t>
            </a:r>
            <a:r>
              <a:rPr lang="en-GB" dirty="0"/>
              <a:t> – a Greek king  </a:t>
            </a:r>
            <a:br>
              <a:rPr lang="en-GB" dirty="0"/>
            </a:br>
            <a:r>
              <a:rPr lang="en-GB" b="1" dirty="0"/>
              <a:t>Graeae</a:t>
            </a:r>
            <a:r>
              <a:rPr lang="en-GB" dirty="0"/>
              <a:t> – the 3 disfigured sisters of Phorcys</a:t>
            </a:r>
            <a:br>
              <a:rPr lang="en-GB" dirty="0"/>
            </a:br>
            <a:r>
              <a:rPr lang="en-GB" b="1" dirty="0" err="1"/>
              <a:t>Phorcys</a:t>
            </a:r>
            <a:r>
              <a:rPr lang="en-GB" dirty="0"/>
              <a:t> – god of the hidden dangers of the sea</a:t>
            </a:r>
            <a:br>
              <a:rPr lang="en-GB" dirty="0"/>
            </a:br>
            <a:r>
              <a:rPr lang="en-GB" b="1" dirty="0"/>
              <a:t>Gorgons</a:t>
            </a:r>
            <a:r>
              <a:rPr lang="en-GB" dirty="0"/>
              <a:t> – 3 sisters who were winged demons</a:t>
            </a:r>
            <a:br>
              <a:rPr lang="en-GB" dirty="0"/>
            </a:br>
            <a:r>
              <a:rPr lang="en-GB" b="1" dirty="0" err="1"/>
              <a:t>Chrysaor</a:t>
            </a:r>
            <a:r>
              <a:rPr lang="en-GB" dirty="0"/>
              <a:t> – brother of the horse Pegasus, son of </a:t>
            </a:r>
          </a:p>
          <a:p>
            <a:r>
              <a:rPr lang="en-GB" dirty="0"/>
              <a:t>                 Medusa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5560" y="6412686"/>
            <a:ext cx="658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L/O: Understand the impact of Greek Mythology on popular culture.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90363C-6B57-4D3A-AC3D-174A35F895B0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237005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dusa greek myth creature pop art Royalty Free Vector Image">
            <a:extLst>
              <a:ext uri="{FF2B5EF4-FFF2-40B4-BE49-F238E27FC236}">
                <a16:creationId xmlns:a16="http://schemas.microsoft.com/office/drawing/2014/main" id="{A4E2EED7-F037-4BCC-B11A-BEF7C2094A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9"/>
          <a:stretch/>
        </p:blipFill>
        <p:spPr bwMode="auto">
          <a:xfrm>
            <a:off x="7727280" y="3819200"/>
            <a:ext cx="2886968" cy="287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097" y="-315416"/>
            <a:ext cx="8375903" cy="1499616"/>
          </a:xfrm>
        </p:spPr>
        <p:txBody>
          <a:bodyPr/>
          <a:lstStyle/>
          <a:p>
            <a:r>
              <a:rPr lang="en-GB" dirty="0"/>
              <a:t>Comparison: ‘Medusa’ </a:t>
            </a:r>
            <a:r>
              <a:rPr lang="en-GB" sz="3200" dirty="0"/>
              <a:t>by carol </a:t>
            </a:r>
            <a:r>
              <a:rPr lang="en-GB" sz="3200" dirty="0" err="1"/>
              <a:t>ann</a:t>
            </a:r>
            <a:r>
              <a:rPr lang="en-GB" sz="3200" dirty="0"/>
              <a:t> </a:t>
            </a:r>
            <a:r>
              <a:rPr lang="en-GB" sz="3200" dirty="0" err="1"/>
              <a:t>duffy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096" y="908720"/>
            <a:ext cx="8268400" cy="540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accent2">
                    <a:lumMod val="75000"/>
                  </a:schemeClr>
                </a:solidFill>
              </a:rPr>
              <a:t>Read the poem ‘Medusa’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by Carol Ann Duffy</a:t>
            </a:r>
          </a:p>
          <a:p>
            <a:pPr marL="0" indent="0">
              <a:buNone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chemeClr val="accent5"/>
                </a:solidFill>
              </a:rPr>
              <a:t>Highlight quotes that describe Medusa.</a:t>
            </a:r>
          </a:p>
          <a:p>
            <a:pPr marL="742950" indent="-742950">
              <a:buAutoNum type="arabicPeriod"/>
            </a:pPr>
            <a:r>
              <a:rPr lang="en-GB" sz="3600" dirty="0">
                <a:solidFill>
                  <a:schemeClr val="accent5"/>
                </a:solidFill>
              </a:rPr>
              <a:t>What impressions do you get of Medusa in this extract? Write adjectives next to the highlighted quotes.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92096" y="6325862"/>
            <a:ext cx="658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L/O: Understand the impact of Greek Mythology on popular culture.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D0D69C-5DA8-4866-8B7C-BD99AD032526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418707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DEE61-8A2B-4556-BF4E-A6225AFA6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096" y="-404471"/>
            <a:ext cx="7290054" cy="1499616"/>
          </a:xfrm>
        </p:spPr>
        <p:txBody>
          <a:bodyPr>
            <a:normAutofit/>
          </a:bodyPr>
          <a:lstStyle/>
          <a:p>
            <a:r>
              <a:rPr lang="en-GB" sz="4800" dirty="0"/>
              <a:t>Comparison Alleyway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3B34BE-9571-4DBD-BFA7-D8BE7B1DFAF0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79FC3-4419-4546-BF08-B31DD232AF5C}"/>
              </a:ext>
            </a:extLst>
          </p:cNvPr>
          <p:cNvSpPr txBox="1"/>
          <p:nvPr/>
        </p:nvSpPr>
        <p:spPr>
          <a:xfrm>
            <a:off x="2292096" y="6325862"/>
            <a:ext cx="658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L/O: Understand the impact of Greek Mythology on popular culture.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ADE60F-923B-4D14-A1BB-9C01C8EF2109}"/>
              </a:ext>
            </a:extLst>
          </p:cNvPr>
          <p:cNvCxnSpPr/>
          <p:nvPr/>
        </p:nvCxnSpPr>
        <p:spPr>
          <a:xfrm flipH="1">
            <a:off x="2849903" y="747242"/>
            <a:ext cx="5472608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41B97B-D281-4CF9-87BF-F9AB4FE6C5C1}"/>
              </a:ext>
            </a:extLst>
          </p:cNvPr>
          <p:cNvCxnSpPr/>
          <p:nvPr/>
        </p:nvCxnSpPr>
        <p:spPr>
          <a:xfrm flipH="1">
            <a:off x="4583832" y="3357828"/>
            <a:ext cx="5472608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76BECA4-9857-4C84-BCF2-CD780FC40B03}"/>
              </a:ext>
            </a:extLst>
          </p:cNvPr>
          <p:cNvSpPr txBox="1"/>
          <p:nvPr/>
        </p:nvSpPr>
        <p:spPr>
          <a:xfrm>
            <a:off x="2292096" y="68779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Perseus tells the story of Medusa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072A38-184E-4D02-B223-501AC633C598}"/>
              </a:ext>
            </a:extLst>
          </p:cNvPr>
          <p:cNvSpPr/>
          <p:nvPr/>
        </p:nvSpPr>
        <p:spPr>
          <a:xfrm>
            <a:off x="8484070" y="6094133"/>
            <a:ext cx="21839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Medusa by Carol Ann Duffy</a:t>
            </a:r>
          </a:p>
        </p:txBody>
      </p:sp>
    </p:spTree>
    <p:extLst>
      <p:ext uri="{BB962C8B-B14F-4D97-AF65-F5344CB8AC3E}">
        <p14:creationId xmlns:p14="http://schemas.microsoft.com/office/powerpoint/2010/main" val="4078232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518" y="-60181"/>
            <a:ext cx="8375904" cy="1499616"/>
          </a:xfrm>
        </p:spPr>
        <p:txBody>
          <a:bodyPr>
            <a:normAutofit/>
          </a:bodyPr>
          <a:lstStyle/>
          <a:p>
            <a:r>
              <a:rPr lang="en-GB" dirty="0"/>
              <a:t>Compare the presentations of medusa in the two 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750" y="1439436"/>
            <a:ext cx="8250746" cy="4869925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Ovid presents Medusa as </a:t>
            </a:r>
            <a:r>
              <a:rPr lang="en-GB" dirty="0">
                <a:solidFill>
                  <a:srgbClr val="FF0000"/>
                </a:solidFill>
              </a:rPr>
              <a:t>*adjective*. </a:t>
            </a:r>
            <a:br>
              <a:rPr lang="en-GB" sz="3200" dirty="0"/>
            </a:br>
            <a:r>
              <a:rPr lang="en-GB" sz="3200" dirty="0">
                <a:solidFill>
                  <a:srgbClr val="FFC000"/>
                </a:solidFill>
              </a:rPr>
              <a:t>This is seen in </a:t>
            </a:r>
            <a:r>
              <a:rPr lang="en-GB" dirty="0">
                <a:solidFill>
                  <a:srgbClr val="FFC000"/>
                </a:solidFill>
              </a:rPr>
              <a:t>*quote*. </a:t>
            </a:r>
            <a:br>
              <a:rPr lang="en-GB" sz="3200" dirty="0"/>
            </a:br>
            <a:r>
              <a:rPr lang="en-GB" sz="3200" dirty="0">
                <a:solidFill>
                  <a:srgbClr val="00B050"/>
                </a:solidFill>
              </a:rPr>
              <a:t>This suggests Medusa is </a:t>
            </a:r>
            <a:r>
              <a:rPr lang="en-GB" dirty="0">
                <a:solidFill>
                  <a:srgbClr val="00B050"/>
                </a:solidFill>
              </a:rPr>
              <a:t>*explain your quote*</a:t>
            </a:r>
            <a:br>
              <a:rPr lang="en-GB" sz="3200" dirty="0"/>
            </a:br>
            <a:r>
              <a:rPr lang="en-GB" sz="3200" dirty="0">
                <a:solidFill>
                  <a:srgbClr val="FF0000"/>
                </a:solidFill>
              </a:rPr>
              <a:t>Similarly/However, Duffy presents Medusa as </a:t>
            </a:r>
            <a:r>
              <a:rPr lang="en-GB" dirty="0">
                <a:solidFill>
                  <a:srgbClr val="FF0000"/>
                </a:solidFill>
              </a:rPr>
              <a:t>*adjective*. </a:t>
            </a:r>
            <a:br>
              <a:rPr lang="en-GB" sz="3200" dirty="0"/>
            </a:br>
            <a:r>
              <a:rPr lang="en-GB" sz="3200" dirty="0">
                <a:solidFill>
                  <a:srgbClr val="FFC000"/>
                </a:solidFill>
              </a:rPr>
              <a:t>This is seen in </a:t>
            </a:r>
            <a:r>
              <a:rPr lang="en-GB" dirty="0">
                <a:solidFill>
                  <a:srgbClr val="FFC000"/>
                </a:solidFill>
              </a:rPr>
              <a:t>*quote*. </a:t>
            </a:r>
            <a:br>
              <a:rPr lang="en-GB" sz="3200" dirty="0"/>
            </a:br>
            <a:r>
              <a:rPr lang="en-GB" sz="3200" dirty="0">
                <a:solidFill>
                  <a:srgbClr val="00B050"/>
                </a:solidFill>
              </a:rPr>
              <a:t>This suggests Medusa is </a:t>
            </a:r>
            <a:r>
              <a:rPr lang="en-GB" dirty="0">
                <a:solidFill>
                  <a:srgbClr val="00B050"/>
                </a:solidFill>
              </a:rPr>
              <a:t>*explain your quote*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09750" y="6488668"/>
            <a:ext cx="658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L/O: Understand the impact of Greek Mythology on popular culture.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208ED5-7F87-45F6-9618-30C5E19DF672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75FE1-A36B-404A-AC36-D4B7E1771788}"/>
              </a:ext>
            </a:extLst>
          </p:cNvPr>
          <p:cNvSpPr txBox="1"/>
          <p:nvPr/>
        </p:nvSpPr>
        <p:spPr>
          <a:xfrm>
            <a:off x="2275785" y="4948426"/>
            <a:ext cx="8250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</a:rPr>
              <a:t>Challenge 1: </a:t>
            </a:r>
            <a:r>
              <a:rPr lang="en-GB" sz="2400" dirty="0">
                <a:solidFill>
                  <a:srgbClr val="7030A0"/>
                </a:solidFill>
              </a:rPr>
              <a:t>Can you add details of WHY the characterisation is similar/different?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Challenge 2: </a:t>
            </a:r>
            <a:r>
              <a:rPr lang="en-GB" sz="2400" dirty="0">
                <a:solidFill>
                  <a:srgbClr val="7030A0"/>
                </a:solidFill>
              </a:rPr>
              <a:t>Can you comment on how time has evolved/ developed the character of Medusa?</a:t>
            </a:r>
          </a:p>
        </p:txBody>
      </p:sp>
    </p:spTree>
    <p:extLst>
      <p:ext uri="{BB962C8B-B14F-4D97-AF65-F5344CB8AC3E}">
        <p14:creationId xmlns:p14="http://schemas.microsoft.com/office/powerpoint/2010/main" val="233091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798</Words>
  <Application>Microsoft Office PowerPoint</Application>
  <PresentationFormat>Widescreen</PresentationFormat>
  <Paragraphs>81</Paragraphs>
  <Slides>11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Match the key vocabulary to the correct definitions</vt:lpstr>
      <vt:lpstr>Check your answers:</vt:lpstr>
      <vt:lpstr>Add to your timeline</vt:lpstr>
      <vt:lpstr>OVID – ‘METAMORPHOSES’</vt:lpstr>
      <vt:lpstr>Greek mythology</vt:lpstr>
      <vt:lpstr>Perseus tells the story of medusa</vt:lpstr>
      <vt:lpstr>Comparison: ‘Medusa’ by carol ann duffy</vt:lpstr>
      <vt:lpstr>Comparison Alleyway</vt:lpstr>
      <vt:lpstr>Compare the presentations of medusa in the two texts</vt:lpstr>
      <vt:lpstr>Plenary: can you think of any other famous influences of Greek mythology?</vt:lpstr>
      <vt:lpstr>Modern Day medusa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 the key vocabulary to the correct definitions</dc:title>
  <dc:creator>Helen Wade</dc:creator>
  <cp:lastModifiedBy>Beverley Graham</cp:lastModifiedBy>
  <cp:revision>1</cp:revision>
  <dcterms:created xsi:type="dcterms:W3CDTF">2020-10-04T09:47:51Z</dcterms:created>
  <dcterms:modified xsi:type="dcterms:W3CDTF">2020-10-04T11:44:56Z</dcterms:modified>
</cp:coreProperties>
</file>