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74" r:id="rId3"/>
    <p:sldId id="275" r:id="rId4"/>
    <p:sldId id="260" r:id="rId5"/>
    <p:sldId id="261" r:id="rId6"/>
    <p:sldId id="264" r:id="rId7"/>
    <p:sldId id="273" r:id="rId8"/>
    <p:sldId id="267" r:id="rId9"/>
    <p:sldId id="268" r:id="rId10"/>
    <p:sldId id="278" r:id="rId11"/>
    <p:sldId id="270" r:id="rId12"/>
    <p:sldId id="271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007E15-4AEE-498B-8DB3-8E34D6A94C8E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4B28F774-52C9-4990-8405-F9449D870179}">
      <dgm:prSet phldrT="[Text]"/>
      <dgm:spPr/>
      <dgm:t>
        <a:bodyPr/>
        <a:lstStyle/>
        <a:p>
          <a:r>
            <a:rPr lang="en-GB" dirty="0"/>
            <a:t>1</a:t>
          </a:r>
        </a:p>
      </dgm:t>
    </dgm:pt>
    <dgm:pt modelId="{76A295B4-E5B6-4540-AA3D-D0B3C734BAEF}" type="parTrans" cxnId="{62A4C4EE-CEA2-4965-B9AB-4D8A1CF9C89D}">
      <dgm:prSet/>
      <dgm:spPr/>
      <dgm:t>
        <a:bodyPr/>
        <a:lstStyle/>
        <a:p>
          <a:endParaRPr lang="en-GB"/>
        </a:p>
      </dgm:t>
    </dgm:pt>
    <dgm:pt modelId="{77A916A2-8EDE-4C8A-BB87-439D0821E8E1}" type="sibTrans" cxnId="{62A4C4EE-CEA2-4965-B9AB-4D8A1CF9C89D}">
      <dgm:prSet/>
      <dgm:spPr/>
      <dgm:t>
        <a:bodyPr/>
        <a:lstStyle/>
        <a:p>
          <a:endParaRPr lang="en-GB"/>
        </a:p>
      </dgm:t>
    </dgm:pt>
    <dgm:pt modelId="{143B75D7-734F-41B1-B4C4-3D344899F2DE}">
      <dgm:prSet phldrT="[Text]"/>
      <dgm:spPr/>
      <dgm:t>
        <a:bodyPr/>
        <a:lstStyle/>
        <a:p>
          <a:r>
            <a:rPr lang="en-GB" dirty="0"/>
            <a:t>How is Hamlet different to </a:t>
          </a:r>
          <a:r>
            <a:rPr lang="en-GB" dirty="0" err="1"/>
            <a:t>Amleth</a:t>
          </a:r>
          <a:r>
            <a:rPr lang="en-GB" dirty="0"/>
            <a:t>?</a:t>
          </a:r>
        </a:p>
      </dgm:t>
    </dgm:pt>
    <dgm:pt modelId="{FE0B59D8-4F0A-4A93-8402-6FF4C65B5E43}" type="parTrans" cxnId="{F434CDA7-DC2D-4543-AA5A-6A755F79D9E0}">
      <dgm:prSet/>
      <dgm:spPr/>
      <dgm:t>
        <a:bodyPr/>
        <a:lstStyle/>
        <a:p>
          <a:endParaRPr lang="en-GB"/>
        </a:p>
      </dgm:t>
    </dgm:pt>
    <dgm:pt modelId="{75FF1FED-8618-4394-9AEA-6E69664477E6}" type="sibTrans" cxnId="{F434CDA7-DC2D-4543-AA5A-6A755F79D9E0}">
      <dgm:prSet/>
      <dgm:spPr/>
      <dgm:t>
        <a:bodyPr/>
        <a:lstStyle/>
        <a:p>
          <a:endParaRPr lang="en-GB"/>
        </a:p>
      </dgm:t>
    </dgm:pt>
    <dgm:pt modelId="{A197FB9E-5529-44E2-AF81-A43DE7253F39}">
      <dgm:prSet phldrT="[Text]"/>
      <dgm:spPr/>
      <dgm:t>
        <a:bodyPr/>
        <a:lstStyle/>
        <a:p>
          <a:r>
            <a:rPr lang="en-GB" dirty="0"/>
            <a:t>2</a:t>
          </a:r>
        </a:p>
      </dgm:t>
    </dgm:pt>
    <dgm:pt modelId="{4064878F-AE6F-4BCA-B317-EA06DEE0DB10}" type="parTrans" cxnId="{533C0826-AFFE-4C00-9348-0CF9D69F954C}">
      <dgm:prSet/>
      <dgm:spPr/>
      <dgm:t>
        <a:bodyPr/>
        <a:lstStyle/>
        <a:p>
          <a:endParaRPr lang="en-GB"/>
        </a:p>
      </dgm:t>
    </dgm:pt>
    <dgm:pt modelId="{F2849645-4FF9-4EAF-AC46-EDE8032A10AD}" type="sibTrans" cxnId="{533C0826-AFFE-4C00-9348-0CF9D69F954C}">
      <dgm:prSet/>
      <dgm:spPr/>
      <dgm:t>
        <a:bodyPr/>
        <a:lstStyle/>
        <a:p>
          <a:endParaRPr lang="en-GB"/>
        </a:p>
      </dgm:t>
    </dgm:pt>
    <dgm:pt modelId="{5305A674-01D0-4D82-92D7-583B0BD50FF3}">
      <dgm:prSet phldrT="[Text]"/>
      <dgm:spPr/>
      <dgm:t>
        <a:bodyPr/>
        <a:lstStyle/>
        <a:p>
          <a:r>
            <a:rPr lang="en-GB" dirty="0"/>
            <a:t>What quotes support this? </a:t>
          </a:r>
        </a:p>
      </dgm:t>
    </dgm:pt>
    <dgm:pt modelId="{1F70F867-24DC-4425-B525-D903B409649E}" type="parTrans" cxnId="{9BE3B338-20DB-4E66-854D-12EDBAD37B96}">
      <dgm:prSet/>
      <dgm:spPr/>
      <dgm:t>
        <a:bodyPr/>
        <a:lstStyle/>
        <a:p>
          <a:endParaRPr lang="en-GB"/>
        </a:p>
      </dgm:t>
    </dgm:pt>
    <dgm:pt modelId="{5F55D616-06A8-4833-AE08-0C97B2FD3E3F}" type="sibTrans" cxnId="{9BE3B338-20DB-4E66-854D-12EDBAD37B96}">
      <dgm:prSet/>
      <dgm:spPr/>
      <dgm:t>
        <a:bodyPr/>
        <a:lstStyle/>
        <a:p>
          <a:endParaRPr lang="en-GB"/>
        </a:p>
      </dgm:t>
    </dgm:pt>
    <dgm:pt modelId="{3571B79B-4991-4F63-888C-73FDDDB4FB03}">
      <dgm:prSet phldrT="[Text]"/>
      <dgm:spPr/>
      <dgm:t>
        <a:bodyPr/>
        <a:lstStyle/>
        <a:p>
          <a:r>
            <a:rPr lang="en-GB" dirty="0"/>
            <a:t>3</a:t>
          </a:r>
        </a:p>
      </dgm:t>
    </dgm:pt>
    <dgm:pt modelId="{27BB0B58-B242-4BBA-97AF-1E89FAEC5F81}" type="parTrans" cxnId="{1D350EB0-0627-4CE7-85B5-79700C784ED5}">
      <dgm:prSet/>
      <dgm:spPr/>
      <dgm:t>
        <a:bodyPr/>
        <a:lstStyle/>
        <a:p>
          <a:endParaRPr lang="en-GB"/>
        </a:p>
      </dgm:t>
    </dgm:pt>
    <dgm:pt modelId="{E5B75EA8-362E-41A2-A214-1E7FE5755736}" type="sibTrans" cxnId="{1D350EB0-0627-4CE7-85B5-79700C784ED5}">
      <dgm:prSet/>
      <dgm:spPr/>
      <dgm:t>
        <a:bodyPr/>
        <a:lstStyle/>
        <a:p>
          <a:endParaRPr lang="en-GB"/>
        </a:p>
      </dgm:t>
    </dgm:pt>
    <dgm:pt modelId="{6FE37E4D-4A10-4A7C-A333-02222AEB4D64}">
      <dgm:prSet phldrT="[Text]"/>
      <dgm:spPr/>
      <dgm:t>
        <a:bodyPr/>
        <a:lstStyle/>
        <a:p>
          <a:r>
            <a:rPr lang="en-GB" dirty="0"/>
            <a:t>What devices can you find within that quote? </a:t>
          </a:r>
        </a:p>
      </dgm:t>
    </dgm:pt>
    <dgm:pt modelId="{4F04CFB2-DE13-4777-B53D-DDC8F6605FFF}" type="parTrans" cxnId="{2050CCBD-C0C1-4628-88B9-B44DEE4D9975}">
      <dgm:prSet/>
      <dgm:spPr/>
      <dgm:t>
        <a:bodyPr/>
        <a:lstStyle/>
        <a:p>
          <a:endParaRPr lang="en-GB"/>
        </a:p>
      </dgm:t>
    </dgm:pt>
    <dgm:pt modelId="{122789BF-F2BD-4A34-B159-1431202FD4E0}" type="sibTrans" cxnId="{2050CCBD-C0C1-4628-88B9-B44DEE4D9975}">
      <dgm:prSet/>
      <dgm:spPr/>
      <dgm:t>
        <a:bodyPr/>
        <a:lstStyle/>
        <a:p>
          <a:endParaRPr lang="en-GB"/>
        </a:p>
      </dgm:t>
    </dgm:pt>
    <dgm:pt modelId="{A32DE7F3-7802-4158-B8BB-7DCE3175C4F9}" type="pres">
      <dgm:prSet presAssocID="{A3007E15-4AEE-498B-8DB3-8E34D6A94C8E}" presName="linearFlow" presStyleCnt="0">
        <dgm:presLayoutVars>
          <dgm:dir/>
          <dgm:animLvl val="lvl"/>
          <dgm:resizeHandles val="exact"/>
        </dgm:presLayoutVars>
      </dgm:prSet>
      <dgm:spPr/>
    </dgm:pt>
    <dgm:pt modelId="{3071167D-7D9F-4DFC-A78B-D74F2D5C4A9E}" type="pres">
      <dgm:prSet presAssocID="{4B28F774-52C9-4990-8405-F9449D870179}" presName="composite" presStyleCnt="0"/>
      <dgm:spPr/>
    </dgm:pt>
    <dgm:pt modelId="{02030CB1-B1A3-446A-8E43-4FEF6FE8D2F0}" type="pres">
      <dgm:prSet presAssocID="{4B28F774-52C9-4990-8405-F9449D87017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75ADEC0-4DBD-4A7F-BA39-7600D8749796}" type="pres">
      <dgm:prSet presAssocID="{4B28F774-52C9-4990-8405-F9449D870179}" presName="descendantText" presStyleLbl="alignAcc1" presStyleIdx="0" presStyleCnt="3">
        <dgm:presLayoutVars>
          <dgm:bulletEnabled val="1"/>
        </dgm:presLayoutVars>
      </dgm:prSet>
      <dgm:spPr/>
    </dgm:pt>
    <dgm:pt modelId="{859A2561-C182-4470-A8B6-D06CA3CA55CC}" type="pres">
      <dgm:prSet presAssocID="{77A916A2-8EDE-4C8A-BB87-439D0821E8E1}" presName="sp" presStyleCnt="0"/>
      <dgm:spPr/>
    </dgm:pt>
    <dgm:pt modelId="{DA486B57-46B1-49D3-86CF-06C05C1ED2CB}" type="pres">
      <dgm:prSet presAssocID="{A197FB9E-5529-44E2-AF81-A43DE7253F39}" presName="composite" presStyleCnt="0"/>
      <dgm:spPr/>
    </dgm:pt>
    <dgm:pt modelId="{C2845DD9-02ED-4616-916D-A77A45362148}" type="pres">
      <dgm:prSet presAssocID="{A197FB9E-5529-44E2-AF81-A43DE7253F3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8C67D38-74D9-4E07-A942-3DDE456E05D8}" type="pres">
      <dgm:prSet presAssocID="{A197FB9E-5529-44E2-AF81-A43DE7253F39}" presName="descendantText" presStyleLbl="alignAcc1" presStyleIdx="1" presStyleCnt="3">
        <dgm:presLayoutVars>
          <dgm:bulletEnabled val="1"/>
        </dgm:presLayoutVars>
      </dgm:prSet>
      <dgm:spPr/>
    </dgm:pt>
    <dgm:pt modelId="{ACE0838F-20C8-4603-AD0C-C45804675C90}" type="pres">
      <dgm:prSet presAssocID="{F2849645-4FF9-4EAF-AC46-EDE8032A10AD}" presName="sp" presStyleCnt="0"/>
      <dgm:spPr/>
    </dgm:pt>
    <dgm:pt modelId="{D5FCC532-E7AA-48CB-8C17-15A41B0C0730}" type="pres">
      <dgm:prSet presAssocID="{3571B79B-4991-4F63-888C-73FDDDB4FB03}" presName="composite" presStyleCnt="0"/>
      <dgm:spPr/>
    </dgm:pt>
    <dgm:pt modelId="{7A14B755-EDA0-4FB3-A288-0625FBD8CFB4}" type="pres">
      <dgm:prSet presAssocID="{3571B79B-4991-4F63-888C-73FDDDB4FB0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28E4BB7-9C52-48A0-894E-4162D85C11CA}" type="pres">
      <dgm:prSet presAssocID="{3571B79B-4991-4F63-888C-73FDDDB4FB0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A5C8204-8856-429E-8DB3-53373715915B}" type="presOf" srcId="{A197FB9E-5529-44E2-AF81-A43DE7253F39}" destId="{C2845DD9-02ED-4616-916D-A77A45362148}" srcOrd="0" destOrd="0" presId="urn:microsoft.com/office/officeart/2005/8/layout/chevron2"/>
    <dgm:cxn modelId="{533C0826-AFFE-4C00-9348-0CF9D69F954C}" srcId="{A3007E15-4AEE-498B-8DB3-8E34D6A94C8E}" destId="{A197FB9E-5529-44E2-AF81-A43DE7253F39}" srcOrd="1" destOrd="0" parTransId="{4064878F-AE6F-4BCA-B317-EA06DEE0DB10}" sibTransId="{F2849645-4FF9-4EAF-AC46-EDE8032A10AD}"/>
    <dgm:cxn modelId="{9BE3B338-20DB-4E66-854D-12EDBAD37B96}" srcId="{A197FB9E-5529-44E2-AF81-A43DE7253F39}" destId="{5305A674-01D0-4D82-92D7-583B0BD50FF3}" srcOrd="0" destOrd="0" parTransId="{1F70F867-24DC-4425-B525-D903B409649E}" sibTransId="{5F55D616-06A8-4833-AE08-0C97B2FD3E3F}"/>
    <dgm:cxn modelId="{1780BC5C-8D65-4BAE-89D4-5BD6581C80B9}" type="presOf" srcId="{6FE37E4D-4A10-4A7C-A333-02222AEB4D64}" destId="{E28E4BB7-9C52-48A0-894E-4162D85C11CA}" srcOrd="0" destOrd="0" presId="urn:microsoft.com/office/officeart/2005/8/layout/chevron2"/>
    <dgm:cxn modelId="{8AE7F045-0578-4960-916E-ADBD1E96964E}" type="presOf" srcId="{4B28F774-52C9-4990-8405-F9449D870179}" destId="{02030CB1-B1A3-446A-8E43-4FEF6FE8D2F0}" srcOrd="0" destOrd="0" presId="urn:microsoft.com/office/officeart/2005/8/layout/chevron2"/>
    <dgm:cxn modelId="{4FA49A53-55A4-46A9-A309-CCD80D2C81E0}" type="presOf" srcId="{143B75D7-734F-41B1-B4C4-3D344899F2DE}" destId="{375ADEC0-4DBD-4A7F-BA39-7600D8749796}" srcOrd="0" destOrd="0" presId="urn:microsoft.com/office/officeart/2005/8/layout/chevron2"/>
    <dgm:cxn modelId="{E591DA8D-FC94-45B2-9286-0EAAAC89E1D4}" type="presOf" srcId="{3571B79B-4991-4F63-888C-73FDDDB4FB03}" destId="{7A14B755-EDA0-4FB3-A288-0625FBD8CFB4}" srcOrd="0" destOrd="0" presId="urn:microsoft.com/office/officeart/2005/8/layout/chevron2"/>
    <dgm:cxn modelId="{E7914E92-0E1A-40B2-8B2F-E77AD6CB6EE6}" type="presOf" srcId="{A3007E15-4AEE-498B-8DB3-8E34D6A94C8E}" destId="{A32DE7F3-7802-4158-B8BB-7DCE3175C4F9}" srcOrd="0" destOrd="0" presId="urn:microsoft.com/office/officeart/2005/8/layout/chevron2"/>
    <dgm:cxn modelId="{F434CDA7-DC2D-4543-AA5A-6A755F79D9E0}" srcId="{4B28F774-52C9-4990-8405-F9449D870179}" destId="{143B75D7-734F-41B1-B4C4-3D344899F2DE}" srcOrd="0" destOrd="0" parTransId="{FE0B59D8-4F0A-4A93-8402-6FF4C65B5E43}" sibTransId="{75FF1FED-8618-4394-9AEA-6E69664477E6}"/>
    <dgm:cxn modelId="{1D350EB0-0627-4CE7-85B5-79700C784ED5}" srcId="{A3007E15-4AEE-498B-8DB3-8E34D6A94C8E}" destId="{3571B79B-4991-4F63-888C-73FDDDB4FB03}" srcOrd="2" destOrd="0" parTransId="{27BB0B58-B242-4BBA-97AF-1E89FAEC5F81}" sibTransId="{E5B75EA8-362E-41A2-A214-1E7FE5755736}"/>
    <dgm:cxn modelId="{2050CCBD-C0C1-4628-88B9-B44DEE4D9975}" srcId="{3571B79B-4991-4F63-888C-73FDDDB4FB03}" destId="{6FE37E4D-4A10-4A7C-A333-02222AEB4D64}" srcOrd="0" destOrd="0" parTransId="{4F04CFB2-DE13-4777-B53D-DDC8F6605FFF}" sibTransId="{122789BF-F2BD-4A34-B159-1431202FD4E0}"/>
    <dgm:cxn modelId="{62A4C4EE-CEA2-4965-B9AB-4D8A1CF9C89D}" srcId="{A3007E15-4AEE-498B-8DB3-8E34D6A94C8E}" destId="{4B28F774-52C9-4990-8405-F9449D870179}" srcOrd="0" destOrd="0" parTransId="{76A295B4-E5B6-4540-AA3D-D0B3C734BAEF}" sibTransId="{77A916A2-8EDE-4C8A-BB87-439D0821E8E1}"/>
    <dgm:cxn modelId="{3A043EFD-8669-4D2F-8C26-7387555471D8}" type="presOf" srcId="{5305A674-01D0-4D82-92D7-583B0BD50FF3}" destId="{D8C67D38-74D9-4E07-A942-3DDE456E05D8}" srcOrd="0" destOrd="0" presId="urn:microsoft.com/office/officeart/2005/8/layout/chevron2"/>
    <dgm:cxn modelId="{6E3FB347-2FFA-4BE2-BF6D-E492158A0932}" type="presParOf" srcId="{A32DE7F3-7802-4158-B8BB-7DCE3175C4F9}" destId="{3071167D-7D9F-4DFC-A78B-D74F2D5C4A9E}" srcOrd="0" destOrd="0" presId="urn:microsoft.com/office/officeart/2005/8/layout/chevron2"/>
    <dgm:cxn modelId="{16E2BD86-3C53-4A42-98D2-49968794D119}" type="presParOf" srcId="{3071167D-7D9F-4DFC-A78B-D74F2D5C4A9E}" destId="{02030CB1-B1A3-446A-8E43-4FEF6FE8D2F0}" srcOrd="0" destOrd="0" presId="urn:microsoft.com/office/officeart/2005/8/layout/chevron2"/>
    <dgm:cxn modelId="{C7CA7675-340F-4326-95E6-AA637512D24E}" type="presParOf" srcId="{3071167D-7D9F-4DFC-A78B-D74F2D5C4A9E}" destId="{375ADEC0-4DBD-4A7F-BA39-7600D8749796}" srcOrd="1" destOrd="0" presId="urn:microsoft.com/office/officeart/2005/8/layout/chevron2"/>
    <dgm:cxn modelId="{6151849C-E13B-49B7-B721-A110F71B51D3}" type="presParOf" srcId="{A32DE7F3-7802-4158-B8BB-7DCE3175C4F9}" destId="{859A2561-C182-4470-A8B6-D06CA3CA55CC}" srcOrd="1" destOrd="0" presId="urn:microsoft.com/office/officeart/2005/8/layout/chevron2"/>
    <dgm:cxn modelId="{E542EA03-37D2-4CA0-B12E-E91E044535D5}" type="presParOf" srcId="{A32DE7F3-7802-4158-B8BB-7DCE3175C4F9}" destId="{DA486B57-46B1-49D3-86CF-06C05C1ED2CB}" srcOrd="2" destOrd="0" presId="urn:microsoft.com/office/officeart/2005/8/layout/chevron2"/>
    <dgm:cxn modelId="{3F75567E-9468-4D44-80D3-7211B7D3DDBF}" type="presParOf" srcId="{DA486B57-46B1-49D3-86CF-06C05C1ED2CB}" destId="{C2845DD9-02ED-4616-916D-A77A45362148}" srcOrd="0" destOrd="0" presId="urn:microsoft.com/office/officeart/2005/8/layout/chevron2"/>
    <dgm:cxn modelId="{6F3043A8-50BA-4F70-83FE-E6A8ED3BC686}" type="presParOf" srcId="{DA486B57-46B1-49D3-86CF-06C05C1ED2CB}" destId="{D8C67D38-74D9-4E07-A942-3DDE456E05D8}" srcOrd="1" destOrd="0" presId="urn:microsoft.com/office/officeart/2005/8/layout/chevron2"/>
    <dgm:cxn modelId="{8ED19CD7-18F4-41E6-8D74-F9C9024CFA8A}" type="presParOf" srcId="{A32DE7F3-7802-4158-B8BB-7DCE3175C4F9}" destId="{ACE0838F-20C8-4603-AD0C-C45804675C90}" srcOrd="3" destOrd="0" presId="urn:microsoft.com/office/officeart/2005/8/layout/chevron2"/>
    <dgm:cxn modelId="{A5480D54-EFDD-4E95-98F8-484F537C7F97}" type="presParOf" srcId="{A32DE7F3-7802-4158-B8BB-7DCE3175C4F9}" destId="{D5FCC532-E7AA-48CB-8C17-15A41B0C0730}" srcOrd="4" destOrd="0" presId="urn:microsoft.com/office/officeart/2005/8/layout/chevron2"/>
    <dgm:cxn modelId="{02B5FCE8-A033-4BA5-A1C4-A21F3F676F01}" type="presParOf" srcId="{D5FCC532-E7AA-48CB-8C17-15A41B0C0730}" destId="{7A14B755-EDA0-4FB3-A288-0625FBD8CFB4}" srcOrd="0" destOrd="0" presId="urn:microsoft.com/office/officeart/2005/8/layout/chevron2"/>
    <dgm:cxn modelId="{BE916939-4D65-47D7-B94A-2C69D4400794}" type="presParOf" srcId="{D5FCC532-E7AA-48CB-8C17-15A41B0C0730}" destId="{E28E4BB7-9C52-48A0-894E-4162D85C11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30CB1-B1A3-446A-8E43-4FEF6FE8D2F0}">
      <dsp:nvSpPr>
        <dsp:cNvPr id="0" name=""/>
        <dsp:cNvSpPr/>
      </dsp:nvSpPr>
      <dsp:spPr>
        <a:xfrm rot="5400000">
          <a:off x="-243785" y="245689"/>
          <a:ext cx="1625235" cy="1137665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1</a:t>
          </a:r>
        </a:p>
      </dsp:txBody>
      <dsp:txXfrm rot="-5400000">
        <a:off x="1" y="570737"/>
        <a:ext cx="1137665" cy="487570"/>
      </dsp:txXfrm>
    </dsp:sp>
    <dsp:sp modelId="{375ADEC0-4DBD-4A7F-BA39-7600D8749796}">
      <dsp:nvSpPr>
        <dsp:cNvPr id="0" name=""/>
        <dsp:cNvSpPr/>
      </dsp:nvSpPr>
      <dsp:spPr>
        <a:xfrm rot="5400000">
          <a:off x="3605026" y="-2465457"/>
          <a:ext cx="1056403" cy="5991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How is Hamlet different to </a:t>
          </a:r>
          <a:r>
            <a:rPr lang="en-GB" sz="3600" kern="1200" dirty="0" err="1"/>
            <a:t>Amleth</a:t>
          </a:r>
          <a:r>
            <a:rPr lang="en-GB" sz="3600" kern="1200" dirty="0"/>
            <a:t>?</a:t>
          </a:r>
        </a:p>
      </dsp:txBody>
      <dsp:txXfrm rot="-5400000">
        <a:off x="1137665" y="53473"/>
        <a:ext cx="5939557" cy="953265"/>
      </dsp:txXfrm>
    </dsp:sp>
    <dsp:sp modelId="{C2845DD9-02ED-4616-916D-A77A45362148}">
      <dsp:nvSpPr>
        <dsp:cNvPr id="0" name=""/>
        <dsp:cNvSpPr/>
      </dsp:nvSpPr>
      <dsp:spPr>
        <a:xfrm rot="5400000">
          <a:off x="-243785" y="1677107"/>
          <a:ext cx="1625235" cy="1137665"/>
        </a:xfrm>
        <a:prstGeom prst="chevron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2</a:t>
          </a:r>
        </a:p>
      </dsp:txBody>
      <dsp:txXfrm rot="-5400000">
        <a:off x="1" y="2002155"/>
        <a:ext cx="1137665" cy="487570"/>
      </dsp:txXfrm>
    </dsp:sp>
    <dsp:sp modelId="{D8C67D38-74D9-4E07-A942-3DDE456E05D8}">
      <dsp:nvSpPr>
        <dsp:cNvPr id="0" name=""/>
        <dsp:cNvSpPr/>
      </dsp:nvSpPr>
      <dsp:spPr>
        <a:xfrm rot="5400000">
          <a:off x="3605026" y="-1034039"/>
          <a:ext cx="1056403" cy="5991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What quotes support this? </a:t>
          </a:r>
        </a:p>
      </dsp:txBody>
      <dsp:txXfrm rot="-5400000">
        <a:off x="1137665" y="1484891"/>
        <a:ext cx="5939557" cy="953265"/>
      </dsp:txXfrm>
    </dsp:sp>
    <dsp:sp modelId="{7A14B755-EDA0-4FB3-A288-0625FBD8CFB4}">
      <dsp:nvSpPr>
        <dsp:cNvPr id="0" name=""/>
        <dsp:cNvSpPr/>
      </dsp:nvSpPr>
      <dsp:spPr>
        <a:xfrm rot="5400000">
          <a:off x="-243785" y="3108525"/>
          <a:ext cx="1625235" cy="1137665"/>
        </a:xfrm>
        <a:prstGeom prst="chevr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3</a:t>
          </a:r>
        </a:p>
      </dsp:txBody>
      <dsp:txXfrm rot="-5400000">
        <a:off x="1" y="3433573"/>
        <a:ext cx="1137665" cy="487570"/>
      </dsp:txXfrm>
    </dsp:sp>
    <dsp:sp modelId="{E28E4BB7-9C52-48A0-894E-4162D85C11CA}">
      <dsp:nvSpPr>
        <dsp:cNvPr id="0" name=""/>
        <dsp:cNvSpPr/>
      </dsp:nvSpPr>
      <dsp:spPr>
        <a:xfrm rot="5400000">
          <a:off x="3605026" y="397378"/>
          <a:ext cx="1056403" cy="5991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kern="1200" dirty="0"/>
            <a:t>What devices can you find within that quote? </a:t>
          </a:r>
        </a:p>
      </dsp:txBody>
      <dsp:txXfrm rot="-5400000">
        <a:off x="1137665" y="2916309"/>
        <a:ext cx="5939557" cy="953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38BFD-CD52-4577-8F5A-88E9F5D9B73F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9DB7-07F2-417A-B3F1-DA5F7CDF9A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5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be printed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72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5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27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ability may want to compare the plots of Hamlet &amp; The Lion King instead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5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Lower ability may want to compare the plots of Hamlet &amp; The Lion King instead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5FE3F-414E-477D-877C-6E1238E1CA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3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D29F-C787-43CA-A5E9-0C9B84FD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36B256-2A0D-46EC-98A4-F881F936D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CD196-0D61-4DE9-8907-3C8C65D0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CD96-06DF-4AB9-8682-00EAB0BDF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E8E4B-1D81-41F4-B1C7-19C7AC21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4EED-FC00-4821-A811-F3BE9DBF9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4AA4D-F09A-4B4C-B797-8927B777C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ABD92-DD3F-498C-B397-60DC5C86E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7CEA-5102-447C-90F8-F2DFD6C8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4A44-B262-47B9-B735-A4F48323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8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A1093-B13C-495B-AF0F-5FC986108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A4166-BE91-40E8-A815-09664A57F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6A7B-65DC-48C8-83A0-E754FA4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A67D3-8578-4D3D-965B-7A101E5B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EA960-FBFE-4C76-9EF1-C1E3879F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4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FCCF8-2308-46DE-A90D-2FA1A091E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746BC-DD90-44B2-8852-905E248EA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BD010-F04F-489F-A522-627C69966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0A3DA-08C2-4701-B888-7AAE2862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3CB1F-BB5C-4A96-BD45-AAC876B4E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8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6875C-FC5B-4B1D-895E-D5F85F33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0423-D01D-4147-866D-5AF14D436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B16A0-7E94-4704-9838-83FC291D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FB9F-5C80-4FCD-9A27-56A71037F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6247-94CD-42B0-B124-837EE4235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0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0475-67BD-4429-80F0-FB9E9E14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0D25A-9323-4B98-9F00-807B1A19D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C695C-96D5-454B-8812-F9FEA45E1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6CD3C-F437-4296-9DA6-AE2D3A4A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B22CC-0B16-4E39-A392-D241CC92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36A07-C3EB-4F5F-A8C8-D3DDE6A0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6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BCFC4-0818-48F1-8EE4-9F1DCE2E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984F9-5942-4E85-A47A-7C5BDD6BA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90214-3DFF-42F7-9EBD-99ADC0C50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23EAD7-D71C-4B2A-8B1A-35E8ED6AE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64364-0A53-416C-9897-E1B0C6EE6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25A2C-9936-4F00-8AEC-596FA1D8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CDACD-F0AB-4EEC-9C29-A8B5E32D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DD603A-E1BE-4E09-912D-4FCBB9D7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2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EF71-2DA0-45E9-B59E-CF4C8F2E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01552-2447-448F-A59E-2A0134E3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A32E2-224F-40DD-B702-ED7A8550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A5942-B8AA-4DC7-B8DC-FF76B04A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74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99F35-CD6D-4755-814D-F58AD45B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AA37B-3EB7-4F5B-8762-0EC0E435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833DA-4978-41D7-9D21-6EF48C6D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24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CC75-FECB-461B-9A35-79820A2AB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0BEBE-ED16-4579-88F1-05CCFFD8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8C070-7016-4593-87A8-6E5CFD22A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94053-2CB3-4922-81B9-AE95C544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03D33-12C1-4820-83A0-F5157424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EB579-E24B-4D61-ACC1-002BC46B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2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C1B2-4F5B-4AFD-A79E-25A58E7E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8D95DD-5B75-4863-AD24-18170E49D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5AFE8-BB2E-40F0-9878-FBC66C346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36B5C-2776-451B-8E25-C0DB0C94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01CA9-1591-4E59-8610-A0DED87A7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711C8-8A10-4F60-8FF1-5117D237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2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F14B3-F39D-41C2-A3E5-55C0EDED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E8891-E16C-4A39-B05F-975C05B83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3BA2D-7D32-44D6-8098-D827CE219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2CD62-9F8D-4819-A0A2-8BCF5864B39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11BF8-A914-4D5C-B874-45843F9893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C316-C3F0-49CD-93DD-71D142C5D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4BDD-C68C-41D3-96C9-47D5D6039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ox8q0v_TUAhUnLMAKHVNzCkgQjRwIBw&amp;url=https://panologist.wordpress.com/tag/david-tennant/&amp;psig=AFQjCNEdB38UlQObIFZmIldT53gfws4xoA&amp;ust=1499424962491817" TargetMode="External"/><Relationship Id="rId2" Type="http://schemas.openxmlformats.org/officeDocument/2006/relationships/hyperlink" Target="https://youtu.be/EmjWIMMtjD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8705" y="296603"/>
            <a:ext cx="7290054" cy="1499616"/>
          </a:xfrm>
        </p:spPr>
        <p:txBody>
          <a:bodyPr>
            <a:normAutofit/>
          </a:bodyPr>
          <a:lstStyle/>
          <a:p>
            <a:r>
              <a:rPr lang="en-GB" dirty="0"/>
              <a:t>NEW TIME </a:t>
            </a:r>
            <a:br>
              <a:rPr lang="en-GB" dirty="0"/>
            </a:br>
            <a:r>
              <a:rPr lang="en-GB" dirty="0"/>
              <a:t>PERIOD!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4C65D-8CA3-4462-B043-9486B1EDA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1" y="2008809"/>
            <a:ext cx="2795791" cy="4023360"/>
          </a:xfrm>
        </p:spPr>
        <p:txBody>
          <a:bodyPr>
            <a:normAutofit/>
          </a:bodyPr>
          <a:lstStyle/>
          <a:p>
            <a:r>
              <a:rPr lang="en-GB" sz="2400" dirty="0"/>
              <a:t>Read the opening page to the Middle Ages and Renaissance. </a:t>
            </a:r>
          </a:p>
          <a:p>
            <a:r>
              <a:rPr lang="en-GB" sz="2400" dirty="0"/>
              <a:t>Make notes on the 3 questions. </a:t>
            </a:r>
          </a:p>
          <a:p>
            <a:r>
              <a:rPr lang="en-GB" sz="2400" dirty="0"/>
              <a:t>Be prepared to give feedback!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1735A-AA21-4C26-91D4-95A0CC304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5" t="9381" r="31100" b="6579"/>
          <a:stretch/>
        </p:blipFill>
        <p:spPr>
          <a:xfrm>
            <a:off x="5818210" y="0"/>
            <a:ext cx="4837175" cy="6309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6526AE-F335-4023-A41B-B1F4D7401501}"/>
              </a:ext>
            </a:extLst>
          </p:cNvPr>
          <p:cNvSpPr/>
          <p:nvPr/>
        </p:nvSpPr>
        <p:spPr>
          <a:xfrm>
            <a:off x="2231887" y="6457350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7E21F-94DA-4E90-9A3E-91BDEC2B58F0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90581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7" y="-277122"/>
            <a:ext cx="7290054" cy="1499616"/>
          </a:xfrm>
        </p:spPr>
        <p:txBody>
          <a:bodyPr/>
          <a:lstStyle/>
          <a:p>
            <a:r>
              <a:rPr lang="en-GB" dirty="0"/>
              <a:t>How do these extracts compare?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073FE-C1C8-4277-A8F3-919BC12CC0D2}"/>
              </a:ext>
            </a:extLst>
          </p:cNvPr>
          <p:cNvSpPr/>
          <p:nvPr/>
        </p:nvSpPr>
        <p:spPr>
          <a:xfrm>
            <a:off x="2231887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F597C-C96C-4E31-B939-F1EFB4474A0F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B4EF05-2358-42B8-8164-227E6DB46C9E}"/>
              </a:ext>
            </a:extLst>
          </p:cNvPr>
          <p:cNvSpPr/>
          <p:nvPr/>
        </p:nvSpPr>
        <p:spPr>
          <a:xfrm>
            <a:off x="2495600" y="1222496"/>
            <a:ext cx="8100392" cy="459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similarity/difference  between the two texts is______________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32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Amleth</a:t>
            </a:r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states “____________” which suggests_____________</a:t>
            </a:r>
            <a:endParaRPr lang="en-GB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in Hamlet is says “___________” implying _______________</a:t>
            </a:r>
            <a:endParaRPr lang="en-GB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texts are similar/different because ________________________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8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Think, pair,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/>
              <a:t>Why do you think texts  develop and change over time?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96CD93-EC1D-4142-8CC4-371138BB239E}"/>
              </a:ext>
            </a:extLst>
          </p:cNvPr>
          <p:cNvSpPr/>
          <p:nvPr/>
        </p:nvSpPr>
        <p:spPr>
          <a:xfrm>
            <a:off x="2292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A5161-3D0F-4DEF-9208-67FE236B90F3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689772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096" y="-14697"/>
            <a:ext cx="7290054" cy="1499616"/>
          </a:xfrm>
        </p:spPr>
        <p:txBody>
          <a:bodyPr>
            <a:normAutofit/>
          </a:bodyPr>
          <a:lstStyle/>
          <a:p>
            <a:r>
              <a:rPr lang="en-GB" sz="7200" dirty="0"/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3494" y="1484920"/>
            <a:ext cx="7517597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How does </a:t>
            </a:r>
            <a:r>
              <a:rPr lang="en-GB" sz="2800" i="1" dirty="0"/>
              <a:t>The Lion King</a:t>
            </a:r>
            <a:r>
              <a:rPr lang="en-GB" sz="2800" dirty="0"/>
              <a:t> compare to both </a:t>
            </a:r>
            <a:r>
              <a:rPr lang="en-GB" sz="2800" i="1" dirty="0" err="1"/>
              <a:t>Amleth</a:t>
            </a:r>
            <a:r>
              <a:rPr lang="en-GB" sz="2800" i="1" dirty="0"/>
              <a:t> </a:t>
            </a:r>
            <a:r>
              <a:rPr lang="en-GB" sz="2800" dirty="0"/>
              <a:t>and </a:t>
            </a:r>
            <a:r>
              <a:rPr lang="en-GB" sz="2800" i="1" dirty="0"/>
              <a:t>Hamlet</a:t>
            </a:r>
            <a:r>
              <a:rPr lang="en-GB" sz="2800" dirty="0"/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2509" y="2985346"/>
            <a:ext cx="7517597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Why do you think this story has changed slightly?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0967" y="4212984"/>
            <a:ext cx="7517597" cy="120032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effect does this have on audiences? Do you think you respond differently than a Medieval/Jacobean audience? Why?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14606-11DD-4C56-BFB5-B662AF0125B3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6DC3E1-3744-4D53-B866-42BBC559E32C}"/>
              </a:ext>
            </a:extLst>
          </p:cNvPr>
          <p:cNvSpPr/>
          <p:nvPr/>
        </p:nvSpPr>
        <p:spPr>
          <a:xfrm>
            <a:off x="2292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FDAAA9-497E-4FC8-936C-1BB884C1E7EC}"/>
              </a:ext>
            </a:extLst>
          </p:cNvPr>
          <p:cNvSpPr/>
          <p:nvPr/>
        </p:nvSpPr>
        <p:spPr>
          <a:xfrm>
            <a:off x="2292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2597-A01E-45C5-B6DF-2321D93FFEF0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74D9E-1BDC-4190-9B1C-CA65E9E93BB4}"/>
              </a:ext>
            </a:extLst>
          </p:cNvPr>
          <p:cNvGrpSpPr/>
          <p:nvPr/>
        </p:nvGrpSpPr>
        <p:grpSpPr>
          <a:xfrm>
            <a:off x="2474981" y="418355"/>
            <a:ext cx="7734623" cy="6068588"/>
            <a:chOff x="323528" y="188640"/>
            <a:chExt cx="8424936" cy="6721751"/>
          </a:xfrm>
        </p:grpSpPr>
        <p:pic>
          <p:nvPicPr>
            <p:cNvPr id="19" name="Picture 2" descr="http://4.bp.blogspot.com/-7K4pNQVsaVc/TnUtYz-tZJI/AAAAAAAAAGg/A3LWQSyD5TM/s1600/YoungSimba.gif">
              <a:extLst>
                <a:ext uri="{FF2B5EF4-FFF2-40B4-BE49-F238E27FC236}">
                  <a16:creationId xmlns:a16="http://schemas.microsoft.com/office/drawing/2014/main" id="{551613EA-E1AA-4F0F-8E37-E0C40EE54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260648"/>
              <a:ext cx="1872208" cy="2953273"/>
            </a:xfrm>
            <a:prstGeom prst="rect">
              <a:avLst/>
            </a:prstGeom>
            <a:noFill/>
          </p:spPr>
        </p:pic>
        <p:pic>
          <p:nvPicPr>
            <p:cNvPr id="20" name="Picture 4" descr="http://www.lionking.org/imgarchive/Clip_Art/scar05.gif">
              <a:extLst>
                <a:ext uri="{FF2B5EF4-FFF2-40B4-BE49-F238E27FC236}">
                  <a16:creationId xmlns:a16="http://schemas.microsoft.com/office/drawing/2014/main" id="{B323DDFE-CB95-459F-B8E7-516F7252E6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188640"/>
              <a:ext cx="2080851" cy="2304256"/>
            </a:xfrm>
            <a:prstGeom prst="rect">
              <a:avLst/>
            </a:prstGeom>
            <a:noFill/>
          </p:spPr>
        </p:pic>
        <p:pic>
          <p:nvPicPr>
            <p:cNvPr id="21" name="Picture 6" descr="http://images.wikia.com/lionking/images/5/5e/Mufasa.jpg">
              <a:extLst>
                <a:ext uri="{FF2B5EF4-FFF2-40B4-BE49-F238E27FC236}">
                  <a16:creationId xmlns:a16="http://schemas.microsoft.com/office/drawing/2014/main" id="{7A24BE27-A945-4DB0-B8B0-367FB1F924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1920" y="4295254"/>
              <a:ext cx="2562746" cy="2562746"/>
            </a:xfrm>
            <a:prstGeom prst="rect">
              <a:avLst/>
            </a:prstGeom>
            <a:no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EBCECD-D0AC-4BC4-9265-9BE641E44AE8}"/>
                </a:ext>
              </a:extLst>
            </p:cNvPr>
            <p:cNvSpPr txBox="1"/>
            <p:nvPr/>
          </p:nvSpPr>
          <p:spPr>
            <a:xfrm>
              <a:off x="2339752" y="188640"/>
              <a:ext cx="843701" cy="40908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 err="1"/>
                <a:t>Simba</a:t>
              </a:r>
              <a:endParaRPr lang="en-GB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5AEABB-1211-42D1-A6A9-20F5B478C65F}"/>
                </a:ext>
              </a:extLst>
            </p:cNvPr>
            <p:cNvSpPr txBox="1"/>
            <p:nvPr/>
          </p:nvSpPr>
          <p:spPr>
            <a:xfrm>
              <a:off x="6516216" y="2708921"/>
              <a:ext cx="1283990" cy="40908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/>
                <a:t>Uncle Scar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DFCFBB-CA91-4F2B-9F48-E60AEBFB0C9E}"/>
                </a:ext>
              </a:extLst>
            </p:cNvPr>
            <p:cNvSpPr txBox="1"/>
            <p:nvPr/>
          </p:nvSpPr>
          <p:spPr>
            <a:xfrm>
              <a:off x="323528" y="3851756"/>
              <a:ext cx="979336" cy="409083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GB" b="1" dirty="0" err="1"/>
                <a:t>Mufasa</a:t>
              </a:r>
              <a:endParaRPr lang="en-GB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5FA232-8748-4E28-9D09-3FF8A88713CE}"/>
                </a:ext>
              </a:extLst>
            </p:cNvPr>
            <p:cNvSpPr txBox="1"/>
            <p:nvPr/>
          </p:nvSpPr>
          <p:spPr>
            <a:xfrm>
              <a:off x="2339752" y="692696"/>
              <a:ext cx="3240360" cy="920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99BB88-D0EA-46A2-9063-AE02167662BE}"/>
                </a:ext>
              </a:extLst>
            </p:cNvPr>
            <p:cNvSpPr txBox="1"/>
            <p:nvPr/>
          </p:nvSpPr>
          <p:spPr>
            <a:xfrm>
              <a:off x="2339752" y="1628800"/>
              <a:ext cx="3240360" cy="15340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0CD3D0-4EE8-4423-B9C2-70C8EB4D4C85}"/>
                </a:ext>
              </a:extLst>
            </p:cNvPr>
            <p:cNvSpPr txBox="1"/>
            <p:nvPr/>
          </p:nvSpPr>
          <p:spPr>
            <a:xfrm>
              <a:off x="323528" y="5301208"/>
              <a:ext cx="3096344" cy="15340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4A4CDE-29F6-41E0-B6FC-C1B8C9A67184}"/>
                </a:ext>
              </a:extLst>
            </p:cNvPr>
            <p:cNvSpPr txBox="1"/>
            <p:nvPr/>
          </p:nvSpPr>
          <p:spPr>
            <a:xfrm>
              <a:off x="323528" y="4326195"/>
              <a:ext cx="3096344" cy="920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E3720C-BEEE-4ECE-A555-FB17EB1946D6}"/>
                </a:ext>
              </a:extLst>
            </p:cNvPr>
            <p:cNvSpPr txBox="1"/>
            <p:nvPr/>
          </p:nvSpPr>
          <p:spPr>
            <a:xfrm>
              <a:off x="6516216" y="3212976"/>
              <a:ext cx="2232248" cy="920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Character in Hamlet:</a:t>
              </a:r>
            </a:p>
            <a:p>
              <a:endParaRPr lang="en-GB" b="1" dirty="0"/>
            </a:p>
            <a:p>
              <a:endParaRPr lang="en-GB" b="1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880D28D-00FA-49F7-AF8F-5B7636B3E665}"/>
                </a:ext>
              </a:extLst>
            </p:cNvPr>
            <p:cNvSpPr txBox="1"/>
            <p:nvPr/>
          </p:nvSpPr>
          <p:spPr>
            <a:xfrm>
              <a:off x="6516216" y="4149080"/>
              <a:ext cx="2232248" cy="27613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sz="1200" b="1" dirty="0"/>
                <a:t>Why they are similar:</a:t>
              </a:r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sz="1200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  <a:p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1505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FDAAA9-497E-4FC8-936C-1BB884C1E7EC}"/>
              </a:ext>
            </a:extLst>
          </p:cNvPr>
          <p:cNvSpPr/>
          <p:nvPr/>
        </p:nvSpPr>
        <p:spPr>
          <a:xfrm>
            <a:off x="2292096" y="647597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2597-A01E-45C5-B6DF-2321D93FFEF0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Extension Task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0D586D-728C-46F8-86CD-30800331D216}"/>
              </a:ext>
            </a:extLst>
          </p:cNvPr>
          <p:cNvSpPr/>
          <p:nvPr/>
        </p:nvSpPr>
        <p:spPr>
          <a:xfrm>
            <a:off x="2423592" y="1556793"/>
            <a:ext cx="8100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/>
              <a:t>What kind of personality is Claudius?</a:t>
            </a:r>
          </a:p>
          <a:p>
            <a:pPr>
              <a:buNone/>
            </a:pPr>
            <a:endParaRPr lang="en-GB" sz="3200" dirty="0"/>
          </a:p>
          <a:p>
            <a:pPr>
              <a:buNone/>
            </a:pPr>
            <a:r>
              <a:rPr lang="en-GB" sz="3200" dirty="0"/>
              <a:t>What kind of relationship do you think Claudius and his brother (the former King) would have had?</a:t>
            </a:r>
          </a:p>
          <a:p>
            <a:pPr>
              <a:buNone/>
            </a:pPr>
            <a:r>
              <a:rPr lang="en-GB" sz="3200" dirty="0"/>
              <a:t>	</a:t>
            </a:r>
          </a:p>
          <a:p>
            <a:pPr>
              <a:buNone/>
            </a:pPr>
            <a:r>
              <a:rPr lang="en-GB" sz="3200" dirty="0"/>
              <a:t>What kind of relationship do you think Hamlet and Uncle Claudius have? How is this changed by the ghost?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F2DF3-5952-4FE6-B575-EDB571785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887" y="57176"/>
            <a:ext cx="7290054" cy="1499616"/>
          </a:xfrm>
        </p:spPr>
        <p:txBody>
          <a:bodyPr>
            <a:normAutofit fontScale="90000"/>
          </a:bodyPr>
          <a:lstStyle/>
          <a:p>
            <a:r>
              <a:rPr lang="en-GB" sz="7200" dirty="0"/>
              <a:t>Character questions</a:t>
            </a:r>
          </a:p>
        </p:txBody>
      </p:sp>
    </p:spTree>
    <p:extLst>
      <p:ext uri="{BB962C8B-B14F-4D97-AF65-F5344CB8AC3E}">
        <p14:creationId xmlns:p14="http://schemas.microsoft.com/office/powerpoint/2010/main" val="268110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94-A48B-40A1-8A8E-1CC65F59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33" y="0"/>
            <a:ext cx="8375904" cy="1499616"/>
          </a:xfrm>
        </p:spPr>
        <p:txBody>
          <a:bodyPr/>
          <a:lstStyle/>
          <a:p>
            <a:r>
              <a:rPr lang="en-GB" dirty="0"/>
              <a:t>Match the vocabulary to the correct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D607-89CD-444F-A01D-8D0C5C4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097" y="1555020"/>
            <a:ext cx="8307841" cy="3888432"/>
          </a:xfrm>
        </p:spPr>
        <p:txBody>
          <a:bodyPr>
            <a:normAutofit fontScale="77500" lnSpcReduction="20000"/>
          </a:bodyPr>
          <a:lstStyle/>
          <a:p>
            <a:r>
              <a:rPr lang="en-GB" sz="4100" dirty="0"/>
              <a:t>1. The killing of one's brother or sister.</a:t>
            </a:r>
          </a:p>
          <a:p>
            <a:r>
              <a:rPr lang="en-GB" sz="4100" dirty="0"/>
              <a:t>2.  To wait for and then stop someone, especially either to attack or talk to that person.</a:t>
            </a:r>
          </a:p>
          <a:p>
            <a:r>
              <a:rPr lang="en-GB" sz="4100" dirty="0"/>
              <a:t>3. Without bitterness or resentment.</a:t>
            </a:r>
          </a:p>
          <a:p>
            <a:r>
              <a:rPr lang="en-GB" sz="4100" dirty="0"/>
              <a:t>4. Satisfied to the full.</a:t>
            </a:r>
          </a:p>
          <a:p>
            <a:r>
              <a:rPr lang="en-GB" sz="4100" dirty="0"/>
              <a:t>5. Showing a lack of respect for God or religion.</a:t>
            </a:r>
          </a:p>
          <a:p>
            <a:r>
              <a:rPr lang="en-GB" sz="4100" dirty="0"/>
              <a:t>6. Immoral or grossly unfair behaviour.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C238C-A31C-431B-A3A6-0EB4B348719E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F7390-2D9E-4810-9108-F7E34C37CE0D}"/>
              </a:ext>
            </a:extLst>
          </p:cNvPr>
          <p:cNvSpPr/>
          <p:nvPr/>
        </p:nvSpPr>
        <p:spPr>
          <a:xfrm>
            <a:off x="2354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7CDDA-1EDF-4220-964C-E59833235392}"/>
              </a:ext>
            </a:extLst>
          </p:cNvPr>
          <p:cNvSpPr/>
          <p:nvPr/>
        </p:nvSpPr>
        <p:spPr>
          <a:xfrm>
            <a:off x="2274690" y="5229201"/>
            <a:ext cx="83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Waylay      Sated         Iniquity </a:t>
            </a:r>
          </a:p>
          <a:p>
            <a:pPr algn="ctr"/>
            <a:r>
              <a:rPr lang="en-GB" sz="3600" b="1" dirty="0"/>
              <a:t>Fratricide       </a:t>
            </a:r>
            <a:r>
              <a:rPr lang="en-GB" sz="3600" b="1" dirty="0" err="1"/>
              <a:t>Unrancorous</a:t>
            </a:r>
            <a:r>
              <a:rPr lang="en-GB" sz="3600" b="1" dirty="0"/>
              <a:t>         Impious </a:t>
            </a:r>
          </a:p>
        </p:txBody>
      </p:sp>
    </p:spTree>
    <p:extLst>
      <p:ext uri="{BB962C8B-B14F-4D97-AF65-F5344CB8AC3E}">
        <p14:creationId xmlns:p14="http://schemas.microsoft.com/office/powerpoint/2010/main" val="80613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EC94-A48B-40A1-8A8E-1CC65F59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033" y="0"/>
            <a:ext cx="8375904" cy="1499616"/>
          </a:xfrm>
        </p:spPr>
        <p:txBody>
          <a:bodyPr/>
          <a:lstStyle/>
          <a:p>
            <a:r>
              <a:rPr lang="en-GB" dirty="0"/>
              <a:t>Check your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ED607-89CD-444F-A01D-8D0C5C4F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097" y="1268760"/>
            <a:ext cx="8307841" cy="4754300"/>
          </a:xfrm>
        </p:spPr>
        <p:txBody>
          <a:bodyPr>
            <a:normAutofit fontScale="47500" lnSpcReduction="20000"/>
          </a:bodyPr>
          <a:lstStyle/>
          <a:p>
            <a:r>
              <a:rPr lang="en-GB" sz="5900" dirty="0"/>
              <a:t>1.</a:t>
            </a:r>
            <a:r>
              <a:rPr lang="en-GB" sz="6700" b="1" dirty="0"/>
              <a:t> Fratricide</a:t>
            </a:r>
            <a:r>
              <a:rPr lang="en-GB" sz="5900" b="1" dirty="0"/>
              <a:t>: </a:t>
            </a:r>
            <a:r>
              <a:rPr lang="en-GB" sz="5900" dirty="0"/>
              <a:t>The killing of one's brother or sister.</a:t>
            </a:r>
          </a:p>
          <a:p>
            <a:r>
              <a:rPr lang="en-GB" sz="5900" dirty="0"/>
              <a:t>2. </a:t>
            </a:r>
            <a:r>
              <a:rPr lang="en-GB" sz="6700" b="1" dirty="0"/>
              <a:t>Waylay:</a:t>
            </a:r>
            <a:r>
              <a:rPr lang="en-GB" sz="5900" dirty="0"/>
              <a:t> To wait for and then stop someone, especially either to attack or talk to that person.</a:t>
            </a:r>
          </a:p>
          <a:p>
            <a:r>
              <a:rPr lang="en-GB" sz="5900" dirty="0"/>
              <a:t>3. </a:t>
            </a:r>
            <a:r>
              <a:rPr lang="en-GB" sz="6700" b="1" dirty="0" err="1"/>
              <a:t>Unrancorous</a:t>
            </a:r>
            <a:r>
              <a:rPr lang="en-GB" sz="6700" b="1" dirty="0"/>
              <a:t>: </a:t>
            </a:r>
            <a:r>
              <a:rPr lang="en-GB" sz="5900" dirty="0"/>
              <a:t>Without bitterness or resentment.</a:t>
            </a:r>
          </a:p>
          <a:p>
            <a:r>
              <a:rPr lang="en-GB" sz="5900" dirty="0"/>
              <a:t>4. </a:t>
            </a:r>
            <a:r>
              <a:rPr lang="en-GB" sz="6700" b="1" dirty="0"/>
              <a:t>Sated: </a:t>
            </a:r>
            <a:r>
              <a:rPr lang="en-GB" sz="5900" dirty="0"/>
              <a:t>Satisfied to the full.</a:t>
            </a:r>
          </a:p>
          <a:p>
            <a:r>
              <a:rPr lang="en-GB" sz="5900" dirty="0"/>
              <a:t>5. </a:t>
            </a:r>
            <a:r>
              <a:rPr lang="en-GB" sz="6700" b="1" dirty="0"/>
              <a:t>Impious: </a:t>
            </a:r>
            <a:r>
              <a:rPr lang="en-GB" sz="5900" dirty="0"/>
              <a:t>Showing a lack of respect for God or religion.</a:t>
            </a:r>
          </a:p>
          <a:p>
            <a:r>
              <a:rPr lang="en-GB" sz="5900" dirty="0"/>
              <a:t>6. </a:t>
            </a:r>
            <a:r>
              <a:rPr lang="en-GB" sz="6700" b="1" dirty="0"/>
              <a:t>Iniquity: </a:t>
            </a:r>
            <a:r>
              <a:rPr lang="en-GB" sz="6700" dirty="0"/>
              <a:t>I</a:t>
            </a:r>
            <a:r>
              <a:rPr lang="en-GB" sz="5900" dirty="0"/>
              <a:t>mmoral or grossly unfair behaviour.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8C238C-A31C-431B-A3A6-0EB4B348719E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Answers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F7390-2D9E-4810-9108-F7E34C37CE0D}"/>
              </a:ext>
            </a:extLst>
          </p:cNvPr>
          <p:cNvSpPr/>
          <p:nvPr/>
        </p:nvSpPr>
        <p:spPr>
          <a:xfrm>
            <a:off x="2354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7CDDA-1EDF-4220-964C-E59833235392}"/>
              </a:ext>
            </a:extLst>
          </p:cNvPr>
          <p:cNvSpPr/>
          <p:nvPr/>
        </p:nvSpPr>
        <p:spPr>
          <a:xfrm>
            <a:off x="2274690" y="5229201"/>
            <a:ext cx="83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 </a:t>
            </a:r>
          </a:p>
          <a:p>
            <a:pPr algn="ctr"/>
            <a:r>
              <a:rPr lang="en-GB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242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455" y="4273038"/>
            <a:ext cx="8988475" cy="2016264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r>
              <a:rPr lang="en-GB" sz="2400" dirty="0"/>
              <a:t>Today we are looking at 2 texts: </a:t>
            </a:r>
          </a:p>
          <a:p>
            <a:r>
              <a:rPr lang="en-GB" dirty="0"/>
              <a:t>Our primary text is Saxo Grammaticus’ </a:t>
            </a:r>
            <a:r>
              <a:rPr lang="en-GB" i="1" dirty="0"/>
              <a:t>The Danish History </a:t>
            </a:r>
            <a:r>
              <a:rPr lang="en-GB" sz="1800" dirty="0"/>
              <a:t>(late 12</a:t>
            </a:r>
            <a:r>
              <a:rPr lang="en-GB" sz="1800" baseline="30000" dirty="0"/>
              <a:t>th</a:t>
            </a:r>
            <a:r>
              <a:rPr lang="en-GB" sz="1800" dirty="0"/>
              <a:t> Century). </a:t>
            </a:r>
            <a:br>
              <a:rPr lang="en-GB" dirty="0"/>
            </a:br>
            <a:r>
              <a:rPr lang="en-GB" dirty="0"/>
              <a:t>Our secondary text William Shakespeare’s </a:t>
            </a:r>
            <a:r>
              <a:rPr lang="en-GB" i="1" dirty="0"/>
              <a:t>Hamlet</a:t>
            </a:r>
            <a:r>
              <a:rPr lang="en-GB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approx</a:t>
            </a:r>
            <a:r>
              <a:rPr lang="en-GB" sz="1800" dirty="0"/>
              <a:t> 1602).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7EA4B8-1742-4CD3-B9D6-8BEDE69C80D6}"/>
              </a:ext>
            </a:extLst>
          </p:cNvPr>
          <p:cNvSpPr/>
          <p:nvPr/>
        </p:nvSpPr>
        <p:spPr>
          <a:xfrm>
            <a:off x="2302022" y="2511814"/>
            <a:ext cx="1714500" cy="5524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Ancient </a:t>
            </a:r>
            <a:b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en-GB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FE2E6F-7900-4E05-9049-7CF4D8DD30F7}"/>
              </a:ext>
            </a:extLst>
          </p:cNvPr>
          <p:cNvSpPr/>
          <p:nvPr/>
        </p:nvSpPr>
        <p:spPr>
          <a:xfrm>
            <a:off x="5825852" y="2509838"/>
            <a:ext cx="1828800" cy="55245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The Georgians &amp;</a:t>
            </a:r>
            <a:b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Victorians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2BA4D-B6D1-43C1-B160-091ED6C7B3BC}"/>
              </a:ext>
            </a:extLst>
          </p:cNvPr>
          <p:cNvSpPr/>
          <p:nvPr/>
        </p:nvSpPr>
        <p:spPr>
          <a:xfrm>
            <a:off x="7464152" y="2511154"/>
            <a:ext cx="1828800" cy="552450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The Twentieth </a:t>
            </a:r>
            <a:b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CE5F0-3516-45F8-872B-1A5A9A954246}"/>
              </a:ext>
            </a:extLst>
          </p:cNvPr>
          <p:cNvSpPr/>
          <p:nvPr/>
        </p:nvSpPr>
        <p:spPr>
          <a:xfrm>
            <a:off x="9029700" y="2509838"/>
            <a:ext cx="1638300" cy="552450"/>
          </a:xfrm>
          <a:prstGeom prst="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Representing </a:t>
            </a:r>
            <a:b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AA98C3-8A70-4E6B-86C4-D127DED3492E}"/>
              </a:ext>
            </a:extLst>
          </p:cNvPr>
          <p:cNvCxnSpPr/>
          <p:nvPr/>
        </p:nvCxnSpPr>
        <p:spPr>
          <a:xfrm>
            <a:off x="4260425" y="3062288"/>
            <a:ext cx="0" cy="41910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6">
            <a:extLst>
              <a:ext uri="{FF2B5EF4-FFF2-40B4-BE49-F238E27FC236}">
                <a16:creationId xmlns:a16="http://schemas.microsoft.com/office/drawing/2014/main" id="{10262E4D-F3AF-4B8F-B3D0-5503D0A3D945}"/>
              </a:ext>
            </a:extLst>
          </p:cNvPr>
          <p:cNvSpPr txBox="1"/>
          <p:nvPr/>
        </p:nvSpPr>
        <p:spPr>
          <a:xfrm>
            <a:off x="3575587" y="3377211"/>
            <a:ext cx="1339493" cy="1250882"/>
          </a:xfrm>
          <a:prstGeom prst="rect">
            <a:avLst/>
          </a:prstGeom>
          <a:solidFill>
            <a:schemeClr val="lt1"/>
          </a:solidFill>
          <a:ln w="6350">
            <a:solidFill>
              <a:srgbClr val="FF993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Saxo Grammaticus ‘</a:t>
            </a:r>
            <a:r>
              <a:rPr lang="en-GB" sz="1400" dirty="0" err="1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</a:t>
            </a:r>
            <a:r>
              <a:rPr lang="en-GB" sz="14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Danorum</a:t>
            </a:r>
            <a:r>
              <a:rPr lang="en-GB" sz="14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(1185 AD)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3C0737-9FCE-46D7-BA74-76542620CE7E}"/>
              </a:ext>
            </a:extLst>
          </p:cNvPr>
          <p:cNvSpPr/>
          <p:nvPr/>
        </p:nvSpPr>
        <p:spPr>
          <a:xfrm>
            <a:off x="4000679" y="2509838"/>
            <a:ext cx="1828800" cy="55245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Middle Ages/</a:t>
            </a:r>
            <a:b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>
                <a:ea typeface="Calibri" panose="020F0502020204030204" pitchFamily="34" charset="0"/>
                <a:cs typeface="Times New Roman" panose="02020603050405020304" pitchFamily="18" charset="0"/>
              </a:rPr>
              <a:t>Renaissance</a:t>
            </a:r>
            <a:endParaRPr lang="en-GB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23FD4E-7D1A-497E-BDC5-DCA466F84B43}"/>
              </a:ext>
            </a:extLst>
          </p:cNvPr>
          <p:cNvCxnSpPr/>
          <p:nvPr/>
        </p:nvCxnSpPr>
        <p:spPr>
          <a:xfrm>
            <a:off x="5712585" y="2084832"/>
            <a:ext cx="0" cy="590550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56">
            <a:extLst>
              <a:ext uri="{FF2B5EF4-FFF2-40B4-BE49-F238E27FC236}">
                <a16:creationId xmlns:a16="http://schemas.microsoft.com/office/drawing/2014/main" id="{90E57ADD-8B4D-49EE-A759-358B80D38AA6}"/>
              </a:ext>
            </a:extLst>
          </p:cNvPr>
          <p:cNvSpPr txBox="1"/>
          <p:nvPr/>
        </p:nvSpPr>
        <p:spPr>
          <a:xfrm>
            <a:off x="5126612" y="1261903"/>
            <a:ext cx="1171947" cy="982610"/>
          </a:xfrm>
          <a:prstGeom prst="rect">
            <a:avLst/>
          </a:prstGeom>
          <a:solidFill>
            <a:schemeClr val="lt1"/>
          </a:solidFill>
          <a:ln w="6350">
            <a:solidFill>
              <a:srgbClr val="FF9933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William Shakespeare ‘Hamlet’ (1602)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91ADE3-4F50-4FD6-96A1-EDC66A8E51D3}"/>
              </a:ext>
            </a:extLst>
          </p:cNvPr>
          <p:cNvSpPr/>
          <p:nvPr/>
        </p:nvSpPr>
        <p:spPr>
          <a:xfrm>
            <a:off x="2354834" y="6484933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2DEF8-84D1-480B-978E-CD76BD3A994A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Draw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346B2E-1698-4CFF-9CC8-87879D3CEFDC}"/>
              </a:ext>
            </a:extLst>
          </p:cNvPr>
          <p:cNvSpPr txBox="1"/>
          <p:nvPr/>
        </p:nvSpPr>
        <p:spPr>
          <a:xfrm>
            <a:off x="7654652" y="332657"/>
            <a:ext cx="2800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Add the two texts to your timeline.</a:t>
            </a:r>
          </a:p>
        </p:txBody>
      </p:sp>
    </p:spTree>
    <p:extLst>
      <p:ext uri="{BB962C8B-B14F-4D97-AF65-F5344CB8AC3E}">
        <p14:creationId xmlns:p14="http://schemas.microsoft.com/office/powerpoint/2010/main" val="14554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395" y="-332954"/>
            <a:ext cx="7290054" cy="1499616"/>
          </a:xfrm>
        </p:spPr>
        <p:txBody>
          <a:bodyPr/>
          <a:lstStyle/>
          <a:p>
            <a:r>
              <a:rPr lang="en-GB" dirty="0" err="1"/>
              <a:t>amleth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70396" y="692696"/>
            <a:ext cx="33465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late 12</a:t>
            </a:r>
            <a:r>
              <a:rPr lang="en-GB" baseline="30000" dirty="0"/>
              <a:t>th</a:t>
            </a:r>
            <a:r>
              <a:rPr lang="en-GB" dirty="0"/>
              <a:t> Century, </a:t>
            </a:r>
            <a:r>
              <a:rPr lang="en-GB" dirty="0" err="1"/>
              <a:t>Saxo</a:t>
            </a:r>
            <a:r>
              <a:rPr lang="en-GB" dirty="0"/>
              <a:t> Grammaticus wrote a series of 9 books on the Danish History (</a:t>
            </a:r>
            <a:r>
              <a:rPr lang="en-GB" i="1" dirty="0" err="1"/>
              <a:t>Gesta</a:t>
            </a:r>
            <a:r>
              <a:rPr lang="en-GB" i="1" dirty="0"/>
              <a:t> </a:t>
            </a:r>
            <a:r>
              <a:rPr lang="en-GB" i="1" dirty="0" err="1"/>
              <a:t>Danorum</a:t>
            </a:r>
            <a:r>
              <a:rPr lang="en-GB" i="1" dirty="0"/>
              <a:t> </a:t>
            </a:r>
            <a:r>
              <a:rPr lang="en-GB" dirty="0"/>
              <a:t>or The </a:t>
            </a:r>
            <a:r>
              <a:rPr lang="en-GB" i="1" dirty="0"/>
              <a:t>Deeds of the Danes)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We don’t know much about Grammaticus except his name. </a:t>
            </a:r>
          </a:p>
          <a:p>
            <a:endParaRPr lang="en-GB" dirty="0"/>
          </a:p>
          <a:p>
            <a:r>
              <a:rPr lang="en-GB" dirty="0"/>
              <a:t>In books 3 &amp; 4, Grammaticus mentions </a:t>
            </a:r>
            <a:r>
              <a:rPr lang="en-GB" dirty="0" err="1"/>
              <a:t>Amleth</a:t>
            </a:r>
            <a:r>
              <a:rPr lang="en-GB" dirty="0"/>
              <a:t>, Prince of Denmark. </a:t>
            </a:r>
            <a:r>
              <a:rPr lang="en-GB" dirty="0" err="1"/>
              <a:t>Amleth</a:t>
            </a:r>
            <a:r>
              <a:rPr lang="en-GB" dirty="0"/>
              <a:t> is mad his father has been killed by his uncle and feigns madness. He eventually takes revenge for his father’s death, takes over Denmark and is murdered by his cousin.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94" y="-15280"/>
            <a:ext cx="5082807" cy="687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49ACC4-2AA6-4A15-9180-6C58FC51B505}"/>
              </a:ext>
            </a:extLst>
          </p:cNvPr>
          <p:cNvSpPr/>
          <p:nvPr/>
        </p:nvSpPr>
        <p:spPr>
          <a:xfrm>
            <a:off x="2242193" y="5865257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</a:t>
            </a:r>
          </a:p>
          <a:p>
            <a:r>
              <a:rPr lang="en-US" dirty="0"/>
              <a:t>origins of texts &amp; how they change</a:t>
            </a:r>
          </a:p>
          <a:p>
            <a:r>
              <a:rPr lang="en-US" dirty="0"/>
              <a:t> over time.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EAF53-8877-4766-9A77-8EE76861804D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83846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096" y="585216"/>
            <a:ext cx="4133525" cy="2051696"/>
          </a:xfrm>
        </p:spPr>
        <p:txBody>
          <a:bodyPr>
            <a:normAutofit fontScale="90000"/>
          </a:bodyPr>
          <a:lstStyle/>
          <a:p>
            <a:r>
              <a:rPr lang="en-GB" sz="7300" dirty="0"/>
              <a:t>Hamlet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(a </a:t>
            </a:r>
            <a:r>
              <a:rPr lang="en-GB" dirty="0" err="1"/>
              <a:t>jacobean</a:t>
            </a:r>
            <a:r>
              <a:rPr lang="en-GB" dirty="0"/>
              <a:t> version of </a:t>
            </a:r>
            <a:r>
              <a:rPr lang="en-GB" dirty="0" err="1"/>
              <a:t>amleth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711" y="4376906"/>
            <a:ext cx="3155832" cy="4023360"/>
          </a:xfrm>
        </p:spPr>
        <p:txBody>
          <a:bodyPr>
            <a:normAutofit/>
          </a:bodyPr>
          <a:lstStyle/>
          <a:p>
            <a:r>
              <a:rPr lang="en-GB" sz="4800" dirty="0">
                <a:hlinkClick r:id="rId2"/>
              </a:rPr>
              <a:t>Summary</a:t>
            </a:r>
            <a:endParaRPr lang="en-GB" sz="4800" dirty="0"/>
          </a:p>
        </p:txBody>
      </p:sp>
      <p:pic>
        <p:nvPicPr>
          <p:cNvPr id="2050" name="Picture 2" descr="Image result for hamlet scrip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21" y="1"/>
            <a:ext cx="4248472" cy="68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F267E8-B63E-4DC1-9A52-6E916460308B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843EA-B0B9-44C4-B81C-9C50A84C1A3C}"/>
              </a:ext>
            </a:extLst>
          </p:cNvPr>
          <p:cNvSpPr/>
          <p:nvPr/>
        </p:nvSpPr>
        <p:spPr>
          <a:xfrm>
            <a:off x="2231887" y="5926921"/>
            <a:ext cx="8100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</a:t>
            </a:r>
          </a:p>
          <a:p>
            <a:r>
              <a:rPr lang="en-US" dirty="0"/>
              <a:t>origins of texts &amp; how they change</a:t>
            </a:r>
          </a:p>
          <a:p>
            <a:r>
              <a:rPr lang="en-US" dirty="0"/>
              <a:t> over time.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143EAF-8BA7-4266-8534-FF6079E6767E}"/>
              </a:ext>
            </a:extLst>
          </p:cNvPr>
          <p:cNvSpPr txBox="1"/>
          <p:nvPr/>
        </p:nvSpPr>
        <p:spPr>
          <a:xfrm>
            <a:off x="4007768" y="299907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Can you see what Shakespeare did with the name?</a:t>
            </a:r>
          </a:p>
        </p:txBody>
      </p:sp>
    </p:spTree>
    <p:extLst>
      <p:ext uri="{BB962C8B-B14F-4D97-AF65-F5344CB8AC3E}">
        <p14:creationId xmlns:p14="http://schemas.microsoft.com/office/powerpoint/2010/main" val="421000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Shakespeare - did he write original plays?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NO!</a:t>
            </a:r>
          </a:p>
          <a:p>
            <a:pPr algn="ctr"/>
            <a:r>
              <a:rPr lang="en-GB" dirty="0"/>
              <a:t>Shakespeare was well known for borrowing phrases and using other plots. Shakespeare was inspired by texts from Italy, Ancient Rome and Scandinavia. </a:t>
            </a:r>
            <a:br>
              <a:rPr lang="en-GB" dirty="0"/>
            </a:br>
            <a:r>
              <a:rPr lang="en-GB" dirty="0"/>
              <a:t>He did this to attract people to his plays – the audience felt some connection &amp; awareness of the text. </a:t>
            </a:r>
            <a:br>
              <a:rPr lang="en-GB" dirty="0"/>
            </a:br>
            <a:r>
              <a:rPr lang="en-GB" dirty="0"/>
              <a:t>His use of borrowed phrases meant that the audience understood and enjoyed the plays more.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5760" y="175318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Think, Pair, Share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D304B9-9774-4FB9-B536-0396C4AA1CE1}"/>
              </a:ext>
            </a:extLst>
          </p:cNvPr>
          <p:cNvSpPr/>
          <p:nvPr/>
        </p:nvSpPr>
        <p:spPr>
          <a:xfrm>
            <a:off x="2292096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13705-91AD-4130-8210-235AE98ED9A4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Contextual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087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624" y="173808"/>
            <a:ext cx="7290054" cy="1499616"/>
          </a:xfrm>
        </p:spPr>
        <p:txBody>
          <a:bodyPr/>
          <a:lstStyle/>
          <a:p>
            <a:r>
              <a:rPr lang="en-GB" dirty="0"/>
              <a:t>Read and make notes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351584" y="1673424"/>
          <a:ext cx="7128792" cy="449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06455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941A9-D31D-4C2E-9A0C-F361DCC79A05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</p:spTree>
    <p:extLst>
      <p:ext uri="{BB962C8B-B14F-4D97-AF65-F5344CB8AC3E}">
        <p14:creationId xmlns:p14="http://schemas.microsoft.com/office/powerpoint/2010/main" val="2700806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6997" y="-277122"/>
            <a:ext cx="7290054" cy="1499616"/>
          </a:xfrm>
        </p:spPr>
        <p:txBody>
          <a:bodyPr/>
          <a:lstStyle/>
          <a:p>
            <a:r>
              <a:rPr lang="en-GB" dirty="0"/>
              <a:t>How do these extracts compare?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9073FE-C1C8-4277-A8F3-919BC12CC0D2}"/>
              </a:ext>
            </a:extLst>
          </p:cNvPr>
          <p:cNvSpPr/>
          <p:nvPr/>
        </p:nvSpPr>
        <p:spPr>
          <a:xfrm>
            <a:off x="2231887" y="6488668"/>
            <a:ext cx="8100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LO: To understand the medieval origins of texts &amp; how they change over time.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F597C-C96C-4E31-B939-F1EFB4474A0F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Mastery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DFEFD4-B2F7-4B86-B667-74FAE40B4C6D}"/>
              </a:ext>
            </a:extLst>
          </p:cNvPr>
          <p:cNvCxnSpPr/>
          <p:nvPr/>
        </p:nvCxnSpPr>
        <p:spPr>
          <a:xfrm flipH="1">
            <a:off x="2910402" y="1268760"/>
            <a:ext cx="556186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F33F29-D7DA-433E-B4A1-709BAD43BD96}"/>
              </a:ext>
            </a:extLst>
          </p:cNvPr>
          <p:cNvCxnSpPr/>
          <p:nvPr/>
        </p:nvCxnSpPr>
        <p:spPr>
          <a:xfrm flipH="1">
            <a:off x="4638594" y="3645024"/>
            <a:ext cx="5561862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F610DCD-F7A5-4490-8E28-27E0F4D146D6}"/>
              </a:ext>
            </a:extLst>
          </p:cNvPr>
          <p:cNvSpPr txBox="1"/>
          <p:nvPr/>
        </p:nvSpPr>
        <p:spPr>
          <a:xfrm>
            <a:off x="2423592" y="105273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Amleth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A0A84B-B07F-4079-94B6-D6C70A4A0603}"/>
              </a:ext>
            </a:extLst>
          </p:cNvPr>
          <p:cNvSpPr txBox="1"/>
          <p:nvPr/>
        </p:nvSpPr>
        <p:spPr>
          <a:xfrm>
            <a:off x="9546390" y="593447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Hamlet</a:t>
            </a:r>
          </a:p>
        </p:txBody>
      </p:sp>
    </p:spTree>
    <p:extLst>
      <p:ext uri="{BB962C8B-B14F-4D97-AF65-F5344CB8AC3E}">
        <p14:creationId xmlns:p14="http://schemas.microsoft.com/office/powerpoint/2010/main" val="383874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974</Words>
  <Application>Microsoft Office PowerPoint</Application>
  <PresentationFormat>Widescreen</PresentationFormat>
  <Paragraphs>134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Times New Roman</vt:lpstr>
      <vt:lpstr>Office Theme</vt:lpstr>
      <vt:lpstr>NEW TIME  PERIOD!</vt:lpstr>
      <vt:lpstr>Match the vocabulary to the correct definitions</vt:lpstr>
      <vt:lpstr>Check your Answers:</vt:lpstr>
      <vt:lpstr>timeline</vt:lpstr>
      <vt:lpstr>amleth</vt:lpstr>
      <vt:lpstr>Hamlet  (a jacobean version of amleth)</vt:lpstr>
      <vt:lpstr>Shakespeare - did he write original plays? </vt:lpstr>
      <vt:lpstr>Read and make notes</vt:lpstr>
      <vt:lpstr>How do these extracts compare? </vt:lpstr>
      <vt:lpstr>How do these extracts compare? </vt:lpstr>
      <vt:lpstr>Think, pair, share</vt:lpstr>
      <vt:lpstr>plenary</vt:lpstr>
      <vt:lpstr>PowerPoint Presentation</vt:lpstr>
      <vt:lpstr>Character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TIME  PERIOD!</dc:title>
  <dc:creator>P Wade</dc:creator>
  <cp:lastModifiedBy>P Wade</cp:lastModifiedBy>
  <cp:revision>1</cp:revision>
  <dcterms:created xsi:type="dcterms:W3CDTF">2020-10-12T11:52:43Z</dcterms:created>
  <dcterms:modified xsi:type="dcterms:W3CDTF">2020-10-12T11:53:48Z</dcterms:modified>
</cp:coreProperties>
</file>