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8" r:id="rId5"/>
    <p:sldId id="269" r:id="rId6"/>
    <p:sldId id="260" r:id="rId7"/>
    <p:sldId id="267" r:id="rId8"/>
    <p:sldId id="261" r:id="rId9"/>
    <p:sldId id="262" r:id="rId10"/>
    <p:sldId id="263" r:id="rId11"/>
    <p:sldId id="270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6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322D-A842-489F-AD10-A21471F3BA32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7D91-0F9B-4614-B4C5-2555560CF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7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2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Similarities go in between the two lines and differences on either side (offers more space than a Venn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9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as a class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9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7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9/25/2020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5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WfkQ2Rel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WfkQ2Rel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lesson 4: Greek mythology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L/O: Understand the impact of Greek Mythology on popular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9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usa greek myth creature pop art Royalty Free Vector Image">
            <a:extLst>
              <a:ext uri="{FF2B5EF4-FFF2-40B4-BE49-F238E27FC236}">
                <a16:creationId xmlns:a16="http://schemas.microsoft.com/office/drawing/2014/main" id="{A4E2EED7-F037-4BCC-B11A-BEF7C2094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 bwMode="auto">
          <a:xfrm>
            <a:off x="6203280" y="3819200"/>
            <a:ext cx="2886968" cy="28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315416"/>
            <a:ext cx="8375903" cy="1499616"/>
          </a:xfrm>
        </p:spPr>
        <p:txBody>
          <a:bodyPr/>
          <a:lstStyle/>
          <a:p>
            <a:r>
              <a:rPr lang="en-GB" dirty="0"/>
              <a:t>Comparison: ‘Medusa’ </a:t>
            </a:r>
            <a:r>
              <a:rPr lang="en-GB" sz="3200" dirty="0"/>
              <a:t>by carol </a:t>
            </a:r>
            <a:r>
              <a:rPr lang="en-GB" sz="3200" dirty="0" err="1"/>
              <a:t>ann</a:t>
            </a:r>
            <a:r>
              <a:rPr lang="en-GB" sz="3200" dirty="0"/>
              <a:t> </a:t>
            </a:r>
            <a:r>
              <a:rPr lang="en-GB" sz="3200" dirty="0" err="1"/>
              <a:t>duffy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08720"/>
            <a:ext cx="8268400" cy="540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Read the poem ‘Medusa’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by Carol Ann Duffy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Highlight quotes that describe Medusa.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What impressions do you get of Medusa in this extract? Write adjectives next to the highlighted quotes.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8096" y="632586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0D69C-5DA8-4866-8B7C-BD99AD03252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418707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EE61-8A2B-4556-BF4E-A6225AFA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-404471"/>
            <a:ext cx="7290054" cy="1499616"/>
          </a:xfrm>
        </p:spPr>
        <p:txBody>
          <a:bodyPr>
            <a:normAutofit/>
          </a:bodyPr>
          <a:lstStyle/>
          <a:p>
            <a:r>
              <a:rPr lang="en-GB" sz="4800" dirty="0"/>
              <a:t>Comparison Alleyway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B34BE-9571-4DBD-BFA7-D8BE7B1DFA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79FC3-4419-4546-BF08-B31DD232AF5C}"/>
              </a:ext>
            </a:extLst>
          </p:cNvPr>
          <p:cNvSpPr txBox="1"/>
          <p:nvPr/>
        </p:nvSpPr>
        <p:spPr>
          <a:xfrm>
            <a:off x="768096" y="632586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ADE60F-923B-4D14-A1BB-9C01C8EF2109}"/>
              </a:ext>
            </a:extLst>
          </p:cNvPr>
          <p:cNvCxnSpPr/>
          <p:nvPr/>
        </p:nvCxnSpPr>
        <p:spPr>
          <a:xfrm flipH="1">
            <a:off x="1325903" y="747242"/>
            <a:ext cx="547260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1B97B-D281-4CF9-87BF-F9AB4FE6C5C1}"/>
              </a:ext>
            </a:extLst>
          </p:cNvPr>
          <p:cNvCxnSpPr/>
          <p:nvPr/>
        </p:nvCxnSpPr>
        <p:spPr>
          <a:xfrm flipH="1">
            <a:off x="3059832" y="3357828"/>
            <a:ext cx="547260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6BECA4-9857-4C84-BCF2-CD780FC40B03}"/>
              </a:ext>
            </a:extLst>
          </p:cNvPr>
          <p:cNvSpPr txBox="1"/>
          <p:nvPr/>
        </p:nvSpPr>
        <p:spPr>
          <a:xfrm>
            <a:off x="768096" y="68779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Perseus tells the story of Medusa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72A38-184E-4D02-B223-501AC633C598}"/>
              </a:ext>
            </a:extLst>
          </p:cNvPr>
          <p:cNvSpPr/>
          <p:nvPr/>
        </p:nvSpPr>
        <p:spPr>
          <a:xfrm>
            <a:off x="6960069" y="6094132"/>
            <a:ext cx="218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Medusa by Carol Ann Duffy</a:t>
            </a:r>
          </a:p>
        </p:txBody>
      </p:sp>
    </p:spTree>
    <p:extLst>
      <p:ext uri="{BB962C8B-B14F-4D97-AF65-F5344CB8AC3E}">
        <p14:creationId xmlns:p14="http://schemas.microsoft.com/office/powerpoint/2010/main" val="407823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18" y="-60181"/>
            <a:ext cx="8375904" cy="1499616"/>
          </a:xfrm>
        </p:spPr>
        <p:txBody>
          <a:bodyPr>
            <a:normAutofit/>
          </a:bodyPr>
          <a:lstStyle/>
          <a:p>
            <a:r>
              <a:rPr lang="en-GB" sz="4400" dirty="0"/>
              <a:t>Compare the presentations of medusa in the two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50" y="1439435"/>
            <a:ext cx="8250746" cy="486992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Ovid presents Medusa as </a:t>
            </a:r>
            <a:r>
              <a:rPr lang="en-GB" sz="2800" dirty="0">
                <a:solidFill>
                  <a:srgbClr val="FF0000"/>
                </a:solidFill>
              </a:rPr>
              <a:t>*adjective*. </a:t>
            </a:r>
            <a:br>
              <a:rPr lang="en-GB" sz="3200" dirty="0"/>
            </a:br>
            <a:r>
              <a:rPr lang="en-GB" sz="3200" dirty="0">
                <a:solidFill>
                  <a:srgbClr val="FFC000"/>
                </a:solidFill>
              </a:rPr>
              <a:t>This is seen in </a:t>
            </a:r>
            <a:r>
              <a:rPr lang="en-GB" sz="2800" dirty="0">
                <a:solidFill>
                  <a:srgbClr val="FFC000"/>
                </a:solidFill>
              </a:rPr>
              <a:t>*quote*. </a:t>
            </a:r>
            <a:br>
              <a:rPr lang="en-GB" sz="3200" dirty="0"/>
            </a:br>
            <a:r>
              <a:rPr lang="en-GB" sz="3200" dirty="0">
                <a:solidFill>
                  <a:srgbClr val="00B050"/>
                </a:solidFill>
              </a:rPr>
              <a:t>This suggests Medusa is </a:t>
            </a:r>
            <a:r>
              <a:rPr lang="en-GB" sz="2800" dirty="0">
                <a:solidFill>
                  <a:srgbClr val="00B050"/>
                </a:solidFill>
              </a:rPr>
              <a:t>*explain your quote*</a:t>
            </a:r>
            <a:br>
              <a:rPr lang="en-GB" sz="3200" dirty="0"/>
            </a:br>
            <a:r>
              <a:rPr lang="en-GB" sz="3200" dirty="0">
                <a:solidFill>
                  <a:srgbClr val="FF0000"/>
                </a:solidFill>
              </a:rPr>
              <a:t>Similarly/However, Duffy presents Medusa as </a:t>
            </a:r>
            <a:r>
              <a:rPr lang="en-GB" sz="2800" dirty="0">
                <a:solidFill>
                  <a:srgbClr val="FF0000"/>
                </a:solidFill>
              </a:rPr>
              <a:t>*adjective*. </a:t>
            </a:r>
            <a:br>
              <a:rPr lang="en-GB" sz="3200" dirty="0"/>
            </a:br>
            <a:r>
              <a:rPr lang="en-GB" sz="3200" dirty="0">
                <a:solidFill>
                  <a:srgbClr val="FFC000"/>
                </a:solidFill>
              </a:rPr>
              <a:t>This is seen in </a:t>
            </a:r>
            <a:r>
              <a:rPr lang="en-GB" sz="2800" dirty="0">
                <a:solidFill>
                  <a:srgbClr val="FFC000"/>
                </a:solidFill>
              </a:rPr>
              <a:t>*quote*. </a:t>
            </a:r>
            <a:br>
              <a:rPr lang="en-GB" sz="3200" dirty="0"/>
            </a:br>
            <a:r>
              <a:rPr lang="en-GB" sz="3200" dirty="0">
                <a:solidFill>
                  <a:srgbClr val="00B050"/>
                </a:solidFill>
              </a:rPr>
              <a:t>This suggests Medusa is </a:t>
            </a:r>
            <a:r>
              <a:rPr lang="en-GB" sz="2800" dirty="0">
                <a:solidFill>
                  <a:srgbClr val="00B050"/>
                </a:solidFill>
              </a:rPr>
              <a:t>*explain your quote*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5750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8ED5-7F87-45F6-9618-30C5E19DF67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75FE1-A36B-404A-AC36-D4B7E1771788}"/>
              </a:ext>
            </a:extLst>
          </p:cNvPr>
          <p:cNvSpPr txBox="1"/>
          <p:nvPr/>
        </p:nvSpPr>
        <p:spPr>
          <a:xfrm>
            <a:off x="751785" y="4948426"/>
            <a:ext cx="8250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Challenge 1: </a:t>
            </a:r>
            <a:r>
              <a:rPr lang="en-GB" sz="2400" dirty="0">
                <a:solidFill>
                  <a:srgbClr val="7030A0"/>
                </a:solidFill>
              </a:rPr>
              <a:t>Can you add details of WHY the characterisation is similar/different?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Challenge 2: </a:t>
            </a:r>
            <a:r>
              <a:rPr lang="en-GB" sz="2400" dirty="0">
                <a:solidFill>
                  <a:srgbClr val="7030A0"/>
                </a:solidFill>
              </a:rPr>
              <a:t>Can you comment on how time has evolved/ developed the character of Medusa?</a:t>
            </a:r>
          </a:p>
        </p:txBody>
      </p:sp>
    </p:spTree>
    <p:extLst>
      <p:ext uri="{BB962C8B-B14F-4D97-AF65-F5344CB8AC3E}">
        <p14:creationId xmlns:p14="http://schemas.microsoft.com/office/powerpoint/2010/main" val="233091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48" y="-2"/>
            <a:ext cx="8410852" cy="2411736"/>
          </a:xfrm>
        </p:spPr>
        <p:txBody>
          <a:bodyPr>
            <a:noAutofit/>
          </a:bodyPr>
          <a:lstStyle/>
          <a:p>
            <a:r>
              <a:rPr lang="en-GB" sz="6600" b="1" dirty="0"/>
              <a:t>Plenary: </a:t>
            </a:r>
            <a:r>
              <a:rPr lang="en-GB" sz="4800" dirty="0"/>
              <a:t>can you think of any other famous influences of Greek mythology?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D6F2C-6EE8-4275-AA21-3086B9D6056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Paired Discussion</a:t>
            </a:r>
          </a:p>
        </p:txBody>
      </p:sp>
      <p:pic>
        <p:nvPicPr>
          <p:cNvPr id="1026" name="Picture 2" descr="Olympian gods | Age of Empires Series Wiki | Fandom">
            <a:extLst>
              <a:ext uri="{FF2B5EF4-FFF2-40B4-BE49-F238E27FC236}">
                <a16:creationId xmlns:a16="http://schemas.microsoft.com/office/drawing/2014/main" id="{7A01528B-94B4-4A00-8E2C-99160BD8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61" y="1988840"/>
            <a:ext cx="4633441" cy="41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98D87-1020-42AE-AE1A-8A7062B34304}"/>
              </a:ext>
            </a:extLst>
          </p:cNvPr>
          <p:cNvSpPr txBox="1"/>
          <p:nvPr/>
        </p:nvSpPr>
        <p:spPr>
          <a:xfrm>
            <a:off x="785750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pic>
        <p:nvPicPr>
          <p:cNvPr id="1028" name="Picture 4" descr="Top 10 Greek Mythology Stories | Owlcation">
            <a:extLst>
              <a:ext uri="{FF2B5EF4-FFF2-40B4-BE49-F238E27FC236}">
                <a16:creationId xmlns:a16="http://schemas.microsoft.com/office/drawing/2014/main" id="{F08148D8-00C2-4D94-BB9F-3664463F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0" y="2385248"/>
            <a:ext cx="3209032" cy="37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DA76-FF0D-4B51-B662-9B7CDD35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Modern Day</a:t>
            </a:r>
            <a:br>
              <a:rPr lang="en-GB" sz="8000" dirty="0"/>
            </a:br>
            <a:r>
              <a:rPr lang="en-GB" sz="8000" dirty="0"/>
              <a:t>medusa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5267-5E72-4008-A42C-130061CB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70" y="2669724"/>
            <a:ext cx="8345530" cy="4023360"/>
          </a:xfrm>
        </p:spPr>
        <p:txBody>
          <a:bodyPr>
            <a:normAutofit/>
          </a:bodyPr>
          <a:lstStyle/>
          <a:p>
            <a:r>
              <a:rPr lang="en-GB" sz="3200" dirty="0"/>
              <a:t>What would a modern day Medusa look like?</a:t>
            </a:r>
          </a:p>
          <a:p>
            <a:r>
              <a:rPr lang="en-GB" sz="3200" dirty="0"/>
              <a:t>How would she differ from the Medusa seen in Greek Mythology?</a:t>
            </a:r>
          </a:p>
          <a:p>
            <a:endParaRPr lang="en-GB" dirty="0"/>
          </a:p>
          <a:p>
            <a:r>
              <a:rPr lang="en-GB" sz="2800" b="1" dirty="0"/>
              <a:t>Write a description of your modern day Medusa. </a:t>
            </a:r>
          </a:p>
          <a:p>
            <a:r>
              <a:rPr lang="en-GB" sz="2500" dirty="0">
                <a:solidFill>
                  <a:srgbClr val="7030A0"/>
                </a:solidFill>
              </a:rPr>
              <a:t>What would she look like? </a:t>
            </a:r>
            <a:r>
              <a:rPr lang="en-GB" sz="2500" dirty="0">
                <a:solidFill>
                  <a:srgbClr val="0070C0"/>
                </a:solidFill>
              </a:rPr>
              <a:t>Where would she live? </a:t>
            </a:r>
            <a:r>
              <a:rPr lang="en-GB" sz="2500" dirty="0">
                <a:solidFill>
                  <a:srgbClr val="00B050"/>
                </a:solidFill>
              </a:rPr>
              <a:t>What would her powers be? </a:t>
            </a:r>
            <a:r>
              <a:rPr lang="en-GB" sz="2500" dirty="0">
                <a:solidFill>
                  <a:schemeClr val="accent2">
                    <a:lumMod val="75000"/>
                  </a:schemeClr>
                </a:solidFill>
              </a:rPr>
              <a:t>How would she interact with other people?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8324E-6ED4-4B2C-BE55-36AD8020468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Activity</a:t>
            </a:r>
          </a:p>
        </p:txBody>
      </p:sp>
      <p:pic>
        <p:nvPicPr>
          <p:cNvPr id="2050" name="Picture 2" descr="The Real Story of Medusa: Protective Powers from a Snake-Haired ...">
            <a:extLst>
              <a:ext uri="{FF2B5EF4-FFF2-40B4-BE49-F238E27FC236}">
                <a16:creationId xmlns:a16="http://schemas.microsoft.com/office/drawing/2014/main" id="{F6F8AC01-4B16-430D-A814-34FEEE2C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561"/>
            <a:ext cx="4067944" cy="2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B2DF4-6278-4DB7-B209-98654732588A}"/>
              </a:ext>
            </a:extLst>
          </p:cNvPr>
          <p:cNvSpPr txBox="1"/>
          <p:nvPr/>
        </p:nvSpPr>
        <p:spPr>
          <a:xfrm>
            <a:off x="785750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70296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128318"/>
            <a:ext cx="8700448" cy="1499616"/>
          </a:xfrm>
        </p:spPr>
        <p:txBody>
          <a:bodyPr>
            <a:normAutofit/>
          </a:bodyPr>
          <a:lstStyle/>
          <a:p>
            <a:r>
              <a:rPr lang="en-GB" sz="4400" dirty="0"/>
              <a:t>how do these link to Greek mythology?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43" y="2272563"/>
            <a:ext cx="2992472" cy="30090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22052"/>
          <a:stretch/>
        </p:blipFill>
        <p:spPr>
          <a:xfrm>
            <a:off x="6824747" y="2251106"/>
            <a:ext cx="2304256" cy="2521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0" y="2287164"/>
            <a:ext cx="2678237" cy="33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650" y="1756191"/>
            <a:ext cx="2678237" cy="47829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Tricky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8543" y="1772816"/>
            <a:ext cx="30243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4747" y="1772816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346" y="648493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6CA26-FE93-4F8E-B0E7-FBCCE095D8E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53872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34531"/>
            <a:ext cx="8700448" cy="1499616"/>
          </a:xfrm>
        </p:spPr>
        <p:txBody>
          <a:bodyPr>
            <a:normAutofit/>
          </a:bodyPr>
          <a:lstStyle/>
          <a:p>
            <a:r>
              <a:rPr lang="en-GB" sz="4400" dirty="0"/>
              <a:t>how do these link to Greek mythology?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04" y="2130592"/>
            <a:ext cx="2992472" cy="28328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22052"/>
          <a:stretch/>
        </p:blipFill>
        <p:spPr>
          <a:xfrm>
            <a:off x="6893640" y="2181496"/>
            <a:ext cx="2086673" cy="228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5" y="2150387"/>
            <a:ext cx="2439105" cy="2793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5431" y="1592458"/>
            <a:ext cx="2385228" cy="4782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Tricky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2272" y="1584146"/>
            <a:ext cx="30243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9744" y="1592458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011" y="5122416"/>
            <a:ext cx="2678237" cy="12003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Percy Jackson &amp; The Lightning Thief – a set of books based on the children of the Greek gods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2272" y="5074055"/>
            <a:ext cx="300840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Apollo 11 moon landing. Named after Apollo, God of truth, light and science/medicine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4724" y="4803599"/>
            <a:ext cx="2304256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Nike is named after Athena Nike, the goddess of heroic endeavour and victory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913" y="650152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03D11-B471-4E45-9DBF-5B85C7827DB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00719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3B93-FF68-4231-BE59-754513E6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033"/>
            <a:ext cx="8375904" cy="1499616"/>
          </a:xfrm>
        </p:spPr>
        <p:txBody>
          <a:bodyPr/>
          <a:lstStyle/>
          <a:p>
            <a:r>
              <a:rPr lang="en-GB" dirty="0"/>
              <a:t>Match the key vocabulary to the correct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36B2-737C-4943-9A8F-7CC8BE5A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20649"/>
            <a:ext cx="7992888" cy="4788711"/>
          </a:xfrm>
        </p:spPr>
        <p:txBody>
          <a:bodyPr/>
          <a:lstStyle/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Not having any sexual nature or intention.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Skill or expertise in a particular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To breathe in quickly and repeatedly through the nose while smelling something.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Standing stiffly on end like thick hairs.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626AA-0B54-496D-AF4B-F71AD07362F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B6F5C-59D0-4689-B7CD-9D943B9F4C91}"/>
              </a:ext>
            </a:extLst>
          </p:cNvPr>
          <p:cNvSpPr txBox="1"/>
          <p:nvPr/>
        </p:nvSpPr>
        <p:spPr>
          <a:xfrm>
            <a:off x="722913" y="650152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83A36-8C84-4C2B-A785-97081D931BBB}"/>
              </a:ext>
            </a:extLst>
          </p:cNvPr>
          <p:cNvSpPr/>
          <p:nvPr/>
        </p:nvSpPr>
        <p:spPr>
          <a:xfrm>
            <a:off x="881844" y="5697556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Prowess  Bristling   Chaste   Snuffling</a:t>
            </a:r>
          </a:p>
        </p:txBody>
      </p:sp>
    </p:spTree>
    <p:extLst>
      <p:ext uri="{BB962C8B-B14F-4D97-AF65-F5344CB8AC3E}">
        <p14:creationId xmlns:p14="http://schemas.microsoft.com/office/powerpoint/2010/main" val="396141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3B93-FF68-4231-BE59-754513E6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033"/>
            <a:ext cx="8375904" cy="1499616"/>
          </a:xfrm>
        </p:spPr>
        <p:txBody>
          <a:bodyPr>
            <a:normAutofit/>
          </a:bodyPr>
          <a:lstStyle/>
          <a:p>
            <a:r>
              <a:rPr lang="en-GB" sz="6000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36B2-737C-4943-9A8F-7CC8BE5A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20649"/>
            <a:ext cx="7992888" cy="478871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CHASTE: </a:t>
            </a:r>
            <a:r>
              <a:rPr lang="en-GB" sz="3400" dirty="0"/>
              <a:t>Not having any sexual nature or intention.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PROWESS: </a:t>
            </a:r>
            <a:r>
              <a:rPr lang="en-GB" sz="3400" dirty="0"/>
              <a:t>Skill or expertise in a particular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SNUFFLING: </a:t>
            </a:r>
            <a:r>
              <a:rPr lang="en-GB" sz="3400" dirty="0"/>
              <a:t>To breathe in quickly and repeatedly through the nose while smelling something.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BRISTLING: </a:t>
            </a:r>
            <a:r>
              <a:rPr lang="en-GB" sz="3400" dirty="0"/>
              <a:t>Standing stiffly on end like thick hairs.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626AA-0B54-496D-AF4B-F71AD07362F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B6F5C-59D0-4689-B7CD-9D943B9F4C91}"/>
              </a:ext>
            </a:extLst>
          </p:cNvPr>
          <p:cNvSpPr txBox="1"/>
          <p:nvPr/>
        </p:nvSpPr>
        <p:spPr>
          <a:xfrm>
            <a:off x="722913" y="650152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140972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76" y="84803"/>
            <a:ext cx="7290054" cy="1499616"/>
          </a:xfrm>
        </p:spPr>
        <p:txBody>
          <a:bodyPr>
            <a:normAutofit/>
          </a:bodyPr>
          <a:lstStyle/>
          <a:p>
            <a:r>
              <a:rPr lang="en-GB" sz="6000" dirty="0"/>
              <a:t>Add to your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75" y="4969623"/>
            <a:ext cx="7290055" cy="1800240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Greek Mythology started in 900-800 BC. Myths were used to explain all of the unexplainable things in the world (remember they didn’t have science!). Around 180-125 BC, these stories started to be written down. </a:t>
            </a:r>
            <a:br>
              <a:rPr lang="en-GB" sz="1800" dirty="0"/>
            </a:br>
            <a:r>
              <a:rPr lang="en-GB" sz="1800" dirty="0"/>
              <a:t>Carol Ann Duffy was England’s Poet Laureate (2009-2019). ‘Medusa’ came from one of her anthologies ‘The World’s Wife’ in 1999.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955" y="642493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8E46E-4857-4858-82B0-15CB0530DE3E}"/>
              </a:ext>
            </a:extLst>
          </p:cNvPr>
          <p:cNvSpPr/>
          <p:nvPr/>
        </p:nvSpPr>
        <p:spPr>
          <a:xfrm>
            <a:off x="437127" y="2810677"/>
            <a:ext cx="1714500" cy="552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Ancient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F0724-FC09-4E75-BA28-8ED872F774B7}"/>
              </a:ext>
            </a:extLst>
          </p:cNvPr>
          <p:cNvSpPr/>
          <p:nvPr/>
        </p:nvSpPr>
        <p:spPr>
          <a:xfrm>
            <a:off x="2167000" y="2803987"/>
            <a:ext cx="1828800" cy="55245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 Ages/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171B6-2BCA-4BD4-9E5A-6D4BF8F5D042}"/>
              </a:ext>
            </a:extLst>
          </p:cNvPr>
          <p:cNvSpPr/>
          <p:nvPr/>
        </p:nvSpPr>
        <p:spPr>
          <a:xfrm>
            <a:off x="3850754" y="2810677"/>
            <a:ext cx="1828800" cy="55245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Georgians &amp;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Victorians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570E-2321-4BDA-98E7-FFA64100A151}"/>
              </a:ext>
            </a:extLst>
          </p:cNvPr>
          <p:cNvSpPr/>
          <p:nvPr/>
        </p:nvSpPr>
        <p:spPr>
          <a:xfrm>
            <a:off x="5682208" y="2810677"/>
            <a:ext cx="1828800" cy="55245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Twentieth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18EC4-AEFE-454A-A97E-69A3D2066309}"/>
              </a:ext>
            </a:extLst>
          </p:cNvPr>
          <p:cNvSpPr/>
          <p:nvPr/>
        </p:nvSpPr>
        <p:spPr>
          <a:xfrm>
            <a:off x="7505700" y="2803510"/>
            <a:ext cx="1638300" cy="552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Representing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8F1D7-F768-4863-A9C5-7439F3E76B12}"/>
              </a:ext>
            </a:extLst>
          </p:cNvPr>
          <p:cNvCxnSpPr/>
          <p:nvPr/>
        </p:nvCxnSpPr>
        <p:spPr>
          <a:xfrm flipV="1">
            <a:off x="1438970" y="2458887"/>
            <a:ext cx="0" cy="361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>
            <a:extLst>
              <a:ext uri="{FF2B5EF4-FFF2-40B4-BE49-F238E27FC236}">
                <a16:creationId xmlns:a16="http://schemas.microsoft.com/office/drawing/2014/main" id="{1E30BF6F-6763-47E6-942A-641BAADA0DEA}"/>
              </a:ext>
            </a:extLst>
          </p:cNvPr>
          <p:cNvSpPr txBox="1"/>
          <p:nvPr/>
        </p:nvSpPr>
        <p:spPr>
          <a:xfrm>
            <a:off x="710940" y="1628353"/>
            <a:ext cx="1456060" cy="953277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Ovid ‘The Metamorphoses Book IV (43 BC)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4E9995-ACF3-4309-9425-63CAAFBA77E1}"/>
              </a:ext>
            </a:extLst>
          </p:cNvPr>
          <p:cNvCxnSpPr/>
          <p:nvPr/>
        </p:nvCxnSpPr>
        <p:spPr>
          <a:xfrm>
            <a:off x="7298712" y="3013060"/>
            <a:ext cx="0" cy="68580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54">
            <a:extLst>
              <a:ext uri="{FF2B5EF4-FFF2-40B4-BE49-F238E27FC236}">
                <a16:creationId xmlns:a16="http://schemas.microsoft.com/office/drawing/2014/main" id="{48604A14-9076-4F39-B4E5-FFE098467954}"/>
              </a:ext>
            </a:extLst>
          </p:cNvPr>
          <p:cNvSpPr txBox="1"/>
          <p:nvPr/>
        </p:nvSpPr>
        <p:spPr>
          <a:xfrm>
            <a:off x="6733140" y="3698860"/>
            <a:ext cx="1131144" cy="935030"/>
          </a:xfrm>
          <a:prstGeom prst="rect">
            <a:avLst/>
          </a:prstGeom>
          <a:solidFill>
            <a:schemeClr val="lt1"/>
          </a:solidFill>
          <a:ln w="6350">
            <a:solidFill>
              <a:srgbClr val="0099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 Ann Duffy ‘Medusa’ (1999</a:t>
            </a:r>
            <a:r>
              <a:rPr lang="en-GB" sz="1100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24AA6-1C84-41CE-9F80-CCE5EABAD1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Draw It</a:t>
            </a:r>
          </a:p>
        </p:txBody>
      </p:sp>
    </p:spTree>
    <p:extLst>
      <p:ext uri="{BB962C8B-B14F-4D97-AF65-F5344CB8AC3E}">
        <p14:creationId xmlns:p14="http://schemas.microsoft.com/office/powerpoint/2010/main" val="328488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8C804-4EA7-47E5-A19B-7E29BB8F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3736"/>
            <a:ext cx="3803902" cy="1421047"/>
          </a:xfrm>
        </p:spPr>
        <p:txBody>
          <a:bodyPr>
            <a:normAutofit/>
          </a:bodyPr>
          <a:lstStyle/>
          <a:p>
            <a:r>
              <a:rPr lang="en-GB" sz="6000" dirty="0"/>
              <a:t>OVID</a:t>
            </a:r>
            <a:r>
              <a:rPr lang="en-GB" sz="4400" dirty="0"/>
              <a:t> – ‘METAMORPHOSES’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6E9-B248-43C4-A67E-8453575C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484783"/>
            <a:ext cx="3803902" cy="494014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Ovid was a Roman poet. </a:t>
            </a:r>
          </a:p>
          <a:p>
            <a:r>
              <a:rPr lang="en-GB" sz="2400" dirty="0"/>
              <a:t>The ‘metamorphoses’ is an epic poem that runs over 15 books. </a:t>
            </a:r>
          </a:p>
          <a:p>
            <a:r>
              <a:rPr lang="en-GB" sz="2400" dirty="0"/>
              <a:t>The word "metamorphoses" is of Greek origin and means "transformations.“ The characters in this work undergo many different transformations.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In nearly 12,000 verses, almost 250 different myths are mentioned!</a:t>
            </a:r>
          </a:p>
        </p:txBody>
      </p:sp>
      <p:pic>
        <p:nvPicPr>
          <p:cNvPr id="1026" name="Picture 2" descr="Statuia lui Ovidiu.jpg">
            <a:extLst>
              <a:ext uri="{FF2B5EF4-FFF2-40B4-BE49-F238E27FC236}">
                <a16:creationId xmlns:a16="http://schemas.microsoft.com/office/drawing/2014/main" id="{21FCA35A-5579-40FE-B6E0-5CDDD5758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5098" b="-1"/>
          <a:stretch/>
        </p:blipFill>
        <p:spPr bwMode="auto">
          <a:xfrm>
            <a:off x="5107508" y="219097"/>
            <a:ext cx="3794769" cy="59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AB36D-0944-4B3C-A407-8A6EE85C984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FBA39-8EBD-4629-9C2F-83D7D10D9F4B}"/>
              </a:ext>
            </a:extLst>
          </p:cNvPr>
          <p:cNvSpPr txBox="1"/>
          <p:nvPr/>
        </p:nvSpPr>
        <p:spPr>
          <a:xfrm>
            <a:off x="710955" y="642493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15107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Greek mythology</a:t>
            </a:r>
            <a:endParaRPr lang="en-GB" dirty="0"/>
          </a:p>
        </p:txBody>
      </p:sp>
      <p:pic>
        <p:nvPicPr>
          <p:cNvPr id="4" name="UpWfkQ2Rel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817289"/>
            <a:ext cx="7920880" cy="4455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96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9691-CE19-4DD1-8A01-EF69C105922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53110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87" y="48845"/>
            <a:ext cx="4406568" cy="1499616"/>
          </a:xfrm>
        </p:spPr>
        <p:txBody>
          <a:bodyPr>
            <a:noAutofit/>
          </a:bodyPr>
          <a:lstStyle/>
          <a:p>
            <a:r>
              <a:rPr lang="en-GB" sz="4800" dirty="0"/>
              <a:t>Perseus tells the story of medusa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65" y="1597308"/>
            <a:ext cx="3522619" cy="4815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</a:rPr>
              <a:t>Read the extract: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Highlight quotes that describe Medusa.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What impressions do you get of Medusa in this extract? Write adjectives next to the highlighted quotes.</a:t>
            </a:r>
          </a:p>
          <a:p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04456" cy="41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5" y="4005064"/>
            <a:ext cx="5364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/>
            </a:br>
            <a:r>
              <a:rPr lang="en-GB" sz="2400" u="sng" dirty="0"/>
              <a:t>Glossary</a:t>
            </a:r>
            <a:br>
              <a:rPr lang="en-GB" dirty="0"/>
            </a:br>
            <a:r>
              <a:rPr lang="en-GB" b="1" dirty="0" err="1"/>
              <a:t>Agenor</a:t>
            </a:r>
            <a:r>
              <a:rPr lang="en-GB" dirty="0"/>
              <a:t> – a Greek king  </a:t>
            </a:r>
            <a:br>
              <a:rPr lang="en-GB" dirty="0"/>
            </a:br>
            <a:r>
              <a:rPr lang="en-GB" b="1" dirty="0"/>
              <a:t>Graeae</a:t>
            </a:r>
            <a:r>
              <a:rPr lang="en-GB" dirty="0"/>
              <a:t> – the 3 disfigured sisters of Phorcys</a:t>
            </a:r>
            <a:br>
              <a:rPr lang="en-GB" dirty="0"/>
            </a:br>
            <a:r>
              <a:rPr lang="en-GB" b="1" dirty="0" err="1"/>
              <a:t>Phorcys</a:t>
            </a:r>
            <a:r>
              <a:rPr lang="en-GB" dirty="0"/>
              <a:t> – god of the hidden dangers of the sea</a:t>
            </a:r>
            <a:br>
              <a:rPr lang="en-GB" dirty="0"/>
            </a:br>
            <a:r>
              <a:rPr lang="en-GB" b="1" dirty="0"/>
              <a:t>Gorgons</a:t>
            </a:r>
            <a:r>
              <a:rPr lang="en-GB" dirty="0"/>
              <a:t> – 3 sisters who were winged demons</a:t>
            </a:r>
            <a:br>
              <a:rPr lang="en-GB" dirty="0"/>
            </a:br>
            <a:r>
              <a:rPr lang="en-GB" b="1" dirty="0" err="1"/>
              <a:t>Chrysaor</a:t>
            </a:r>
            <a:r>
              <a:rPr lang="en-GB" dirty="0"/>
              <a:t> – brother of the horse Pegasus, son of </a:t>
            </a:r>
          </a:p>
          <a:p>
            <a:r>
              <a:rPr lang="en-GB" dirty="0"/>
              <a:t>                 Medusa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412686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0363C-6B57-4D3A-AC3D-174A35F895B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37005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E84C22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920</Words>
  <Application>Microsoft Office PowerPoint</Application>
  <PresentationFormat>On-screen Show (4:3)</PresentationFormat>
  <Paragraphs>98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Tw Cen MT</vt:lpstr>
      <vt:lpstr>Tw Cen MT Condensed</vt:lpstr>
      <vt:lpstr>Wingdings 3</vt:lpstr>
      <vt:lpstr>Integral</vt:lpstr>
      <vt:lpstr>lesson 4: Greek mythology</vt:lpstr>
      <vt:lpstr>how do these link to Greek mythology? </vt:lpstr>
      <vt:lpstr>how do these link to Greek mythology? </vt:lpstr>
      <vt:lpstr>Match the key vocabulary to the correct definitions</vt:lpstr>
      <vt:lpstr>Check your answers:</vt:lpstr>
      <vt:lpstr>Add to your timeline</vt:lpstr>
      <vt:lpstr>OVID – ‘METAMORPHOSES’</vt:lpstr>
      <vt:lpstr>Greek mythology</vt:lpstr>
      <vt:lpstr>Perseus tells the story of medusa</vt:lpstr>
      <vt:lpstr>Comparison: ‘Medusa’ by carol ann duffy</vt:lpstr>
      <vt:lpstr>Comparison Alleyway</vt:lpstr>
      <vt:lpstr>Compare the presentations of medusa in the two texts</vt:lpstr>
      <vt:lpstr>Plenary: can you think of any other famous influences of Greek mythology?</vt:lpstr>
      <vt:lpstr>Modern Day medusa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greek mythology</dc:title>
  <dc:creator>Amanda Allen</dc:creator>
  <cp:lastModifiedBy>Helen Wade</cp:lastModifiedBy>
  <cp:revision>13</cp:revision>
  <dcterms:created xsi:type="dcterms:W3CDTF">2020-03-30T15:54:58Z</dcterms:created>
  <dcterms:modified xsi:type="dcterms:W3CDTF">2020-09-25T10:23:34Z</dcterms:modified>
</cp:coreProperties>
</file>