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4" r:id="rId3"/>
    <p:sldId id="265" r:id="rId4"/>
    <p:sldId id="266" r:id="rId5"/>
    <p:sldId id="258"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384220-3E5D-49FA-B415-23ADF6F58E8A}" type="datetimeFigureOut">
              <a:rPr lang="en-GB" smtClean="0"/>
              <a:t>04/10/2020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9E69C-76FA-4132-A7A9-FDC336AAE11F}" type="slidenum">
              <a:rPr lang="en-GB" smtClean="0"/>
              <a:t>‹#›</a:t>
            </a:fld>
            <a:endParaRPr lang="en-GB"/>
          </a:p>
        </p:txBody>
      </p:sp>
    </p:spTree>
    <p:extLst>
      <p:ext uri="{BB962C8B-B14F-4D97-AF65-F5344CB8AC3E}">
        <p14:creationId xmlns:p14="http://schemas.microsoft.com/office/powerpoint/2010/main" val="89821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write in your own date.</a:t>
            </a:r>
          </a:p>
        </p:txBody>
      </p:sp>
      <p:sp>
        <p:nvSpPr>
          <p:cNvPr id="4" name="Slide Number Placeholder 3"/>
          <p:cNvSpPr>
            <a:spLocks noGrp="1"/>
          </p:cNvSpPr>
          <p:nvPr>
            <p:ph type="sldNum" sz="quarter" idx="10"/>
          </p:nvPr>
        </p:nvSpPr>
        <p:spPr/>
        <p:txBody>
          <a:bodyPr/>
          <a:lstStyle/>
          <a:p>
            <a:fld id="{4CEDEDE9-C8A5-4DE2-9733-90B3C5BDE81A}" type="slidenum">
              <a:rPr lang="en-GB" smtClean="0"/>
              <a:t>5</a:t>
            </a:fld>
            <a:endParaRPr lang="en-GB"/>
          </a:p>
        </p:txBody>
      </p:sp>
    </p:spTree>
    <p:extLst>
      <p:ext uri="{BB962C8B-B14F-4D97-AF65-F5344CB8AC3E}">
        <p14:creationId xmlns:p14="http://schemas.microsoft.com/office/powerpoint/2010/main" val="117685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Printable slide for students</a:t>
            </a:r>
          </a:p>
          <a:p>
            <a:endParaRPr lang="en-GB" dirty="0"/>
          </a:p>
        </p:txBody>
      </p:sp>
      <p:sp>
        <p:nvSpPr>
          <p:cNvPr id="4" name="Slide Number Placeholder 3"/>
          <p:cNvSpPr>
            <a:spLocks noGrp="1"/>
          </p:cNvSpPr>
          <p:nvPr>
            <p:ph type="sldNum" sz="quarter" idx="10"/>
          </p:nvPr>
        </p:nvSpPr>
        <p:spPr/>
        <p:txBody>
          <a:bodyPr/>
          <a:lstStyle/>
          <a:p>
            <a:fld id="{4CEDEDE9-C8A5-4DE2-9733-90B3C5BDE81A}" type="slidenum">
              <a:rPr lang="en-GB" smtClean="0"/>
              <a:t>6</a:t>
            </a:fld>
            <a:endParaRPr lang="en-GB"/>
          </a:p>
        </p:txBody>
      </p:sp>
    </p:spTree>
    <p:extLst>
      <p:ext uri="{BB962C8B-B14F-4D97-AF65-F5344CB8AC3E}">
        <p14:creationId xmlns:p14="http://schemas.microsoft.com/office/powerpoint/2010/main" val="143832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7B36-52C6-4288-AC51-82E94C96C1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F6A5BE-530F-4C7E-AD12-3EB6D4393B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FA38A7-4147-44BB-9FD7-BD0CC02C8ADF}"/>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FA3D23BA-3EED-4BB8-B9B7-501647C24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C492D2-9C27-4E22-BE45-E4ABAAED8D84}"/>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396547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301E-0BDE-4296-B160-1D27E410A9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8FF68E-971F-4A80-B67A-23966FB3E7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9FC814-67EB-445A-8204-E48DB654BDC6}"/>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3AA65824-68C5-47FE-8E3C-8BD173B356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8D0F94-FE00-4A17-99BC-B24594837875}"/>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316544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2724FB-6525-4030-9515-01C0CE09D7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7AED9D-460C-46EE-8356-365C94537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EC5282-3D52-43A8-82B3-BB4710CE748B}"/>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F2FC8EF7-57EA-4F3C-A986-A6528064D4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9CA314-7E0B-43E2-8602-64C14319CA6B}"/>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31449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33C-72A5-4EB2-AB9F-994E6AC952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502984-9AE8-483E-ADB8-23211AE52A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9CCA1-80FD-4783-B983-1DC8C308D816}"/>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C0BE5C0A-A713-4D1D-ACD6-584BE6BA4E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F0CDBB-2B79-4AEC-80B1-00F8BECFA04D}"/>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424603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101C8-C657-4565-B178-2026DB98C1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2D2303-8EFF-4032-848E-DB9F0C91D1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D00F1-B226-4506-9A5B-B8FA63EBD002}"/>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BBDE64C6-C29A-4836-BD4E-C844F4247D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68F45-8626-45F1-BAE5-FAB100061017}"/>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180336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59B5-D36D-4972-8748-A2333F068C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B05CF5-665C-4D6E-8809-843AA42453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2DAAE3-AD13-4239-A6B4-C12418FB73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8E2AE1-4ADB-4669-B141-728F8A8862D7}"/>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6" name="Footer Placeholder 5">
            <a:extLst>
              <a:ext uri="{FF2B5EF4-FFF2-40B4-BE49-F238E27FC236}">
                <a16:creationId xmlns:a16="http://schemas.microsoft.com/office/drawing/2014/main" id="{DCABD274-4B21-40DF-879E-53F7AC2E22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E29000-3F48-4560-9BBD-CFC7E13A2F2F}"/>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147892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B36A-980E-40E9-B066-79ADD3949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B1DC79-CC6C-4174-8B56-E98CEC38B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874A4F-FC0C-4FF1-9B98-83B92F2B49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FCB609-6635-4037-8EAA-568791AA9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C0C305-F35C-498D-A4E7-8B09D5A827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6BA116-6F95-4225-8B9B-5CF1CEB586D4}"/>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8" name="Footer Placeholder 7">
            <a:extLst>
              <a:ext uri="{FF2B5EF4-FFF2-40B4-BE49-F238E27FC236}">
                <a16:creationId xmlns:a16="http://schemas.microsoft.com/office/drawing/2014/main" id="{5427F4C5-F9ED-4B9E-A316-F37CBC08F8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2375BA-1059-436A-B5CE-97082F76BF96}"/>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148160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1ED06-4EFE-4F39-AB15-9DD7826296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800BA9-FCAD-47C4-80E9-189F50BA9908}"/>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4" name="Footer Placeholder 3">
            <a:extLst>
              <a:ext uri="{FF2B5EF4-FFF2-40B4-BE49-F238E27FC236}">
                <a16:creationId xmlns:a16="http://schemas.microsoft.com/office/drawing/2014/main" id="{C8064063-566D-4BC7-9D22-3C2D799815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B7E1D5-F5BA-48D7-A4A6-2B3695B16CB8}"/>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379348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3405BE-60E7-4F2B-A6B2-D0ECDD2A4F9F}"/>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3" name="Footer Placeholder 2">
            <a:extLst>
              <a:ext uri="{FF2B5EF4-FFF2-40B4-BE49-F238E27FC236}">
                <a16:creationId xmlns:a16="http://schemas.microsoft.com/office/drawing/2014/main" id="{FB4212E7-C3B2-4A4D-8658-3F138D183A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B040E9-E1C8-44D1-8EBF-F60E9074439B}"/>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196236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A2A9B-BD8E-478E-8344-0CCBBBCDB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0E20EC-9807-4C15-A90A-51358F2D6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02C4D5-25D4-4DD4-ACB3-7121A8D07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C8EA06-739D-467F-8581-0C4856F17220}"/>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6" name="Footer Placeholder 5">
            <a:extLst>
              <a:ext uri="{FF2B5EF4-FFF2-40B4-BE49-F238E27FC236}">
                <a16:creationId xmlns:a16="http://schemas.microsoft.com/office/drawing/2014/main" id="{E6FCAF39-A8CF-49BE-9DE1-B16A621DAE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DE4E95-6F75-40C4-8EF9-BA0721708F29}"/>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153671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9172-6894-4200-81AB-234232A15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6B642E-7DDC-4778-97F0-88BFA3C420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878F95-0F29-4D32-A93B-8C8BCC104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03D5F-9488-4B6D-AF62-4DAB6AAAC574}"/>
              </a:ext>
            </a:extLst>
          </p:cNvPr>
          <p:cNvSpPr>
            <a:spLocks noGrp="1"/>
          </p:cNvSpPr>
          <p:nvPr>
            <p:ph type="dt" sz="half" idx="10"/>
          </p:nvPr>
        </p:nvSpPr>
        <p:spPr/>
        <p:txBody>
          <a:bodyPr/>
          <a:lstStyle/>
          <a:p>
            <a:fld id="{48755AEE-67A8-4640-B10C-93A8081AFB97}" type="datetimeFigureOut">
              <a:rPr lang="en-GB" smtClean="0"/>
              <a:t>04/10/2020</a:t>
            </a:fld>
            <a:endParaRPr lang="en-GB"/>
          </a:p>
        </p:txBody>
      </p:sp>
      <p:sp>
        <p:nvSpPr>
          <p:cNvPr id="6" name="Footer Placeholder 5">
            <a:extLst>
              <a:ext uri="{FF2B5EF4-FFF2-40B4-BE49-F238E27FC236}">
                <a16:creationId xmlns:a16="http://schemas.microsoft.com/office/drawing/2014/main" id="{ACEF3AAC-AE9A-4856-9BD9-2002807E84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64BE94-B982-4F39-BCD9-59CD839CDD1C}"/>
              </a:ext>
            </a:extLst>
          </p:cNvPr>
          <p:cNvSpPr>
            <a:spLocks noGrp="1"/>
          </p:cNvSpPr>
          <p:nvPr>
            <p:ph type="sldNum" sz="quarter" idx="12"/>
          </p:nvPr>
        </p:nvSpPr>
        <p:spPr/>
        <p:txBody>
          <a:bodyPr/>
          <a:lstStyle/>
          <a:p>
            <a:fld id="{E4D6B940-3813-4D8F-A8C6-32EDE4436772}" type="slidenum">
              <a:rPr lang="en-GB" smtClean="0"/>
              <a:t>‹#›</a:t>
            </a:fld>
            <a:endParaRPr lang="en-GB"/>
          </a:p>
        </p:txBody>
      </p:sp>
    </p:spTree>
    <p:extLst>
      <p:ext uri="{BB962C8B-B14F-4D97-AF65-F5344CB8AC3E}">
        <p14:creationId xmlns:p14="http://schemas.microsoft.com/office/powerpoint/2010/main" val="34062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9CE8FB-32B6-4028-B22C-D895EFC167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665CEE-B7A0-43CA-B4BF-B4A5F5677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00608C-A8FF-445D-B33E-B6D08CA09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55AEE-67A8-4640-B10C-93A8081AFB97}" type="datetimeFigureOut">
              <a:rPr lang="en-GB" smtClean="0"/>
              <a:t>04/10/2020</a:t>
            </a:fld>
            <a:endParaRPr lang="en-GB"/>
          </a:p>
        </p:txBody>
      </p:sp>
      <p:sp>
        <p:nvSpPr>
          <p:cNvPr id="5" name="Footer Placeholder 4">
            <a:extLst>
              <a:ext uri="{FF2B5EF4-FFF2-40B4-BE49-F238E27FC236}">
                <a16:creationId xmlns:a16="http://schemas.microsoft.com/office/drawing/2014/main" id="{17D11DA6-2E9A-4581-8708-2C9F7E1CB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1B5E2D-DD6C-4438-8C05-F1BE4E1D6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6B940-3813-4D8F-A8C6-32EDE4436772}" type="slidenum">
              <a:rPr lang="en-GB" smtClean="0"/>
              <a:t>‹#›</a:t>
            </a:fld>
            <a:endParaRPr lang="en-GB"/>
          </a:p>
        </p:txBody>
      </p:sp>
    </p:spTree>
    <p:extLst>
      <p:ext uri="{BB962C8B-B14F-4D97-AF65-F5344CB8AC3E}">
        <p14:creationId xmlns:p14="http://schemas.microsoft.com/office/powerpoint/2010/main" val="3708661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686800" cy="1143000"/>
          </a:xfrm>
          <a:solidFill>
            <a:schemeClr val="bg1">
              <a:lumMod val="75000"/>
            </a:schemeClr>
          </a:solidFill>
        </p:spPr>
        <p:txBody>
          <a:bodyPr/>
          <a:lstStyle/>
          <a:p>
            <a:r>
              <a:rPr lang="en-US" dirty="0"/>
              <a:t>Starter: Act 1, scene 4</a:t>
            </a:r>
          </a:p>
        </p:txBody>
      </p:sp>
      <p:sp>
        <p:nvSpPr>
          <p:cNvPr id="3" name="Content Placeholder 2"/>
          <p:cNvSpPr>
            <a:spLocks noGrp="1"/>
          </p:cNvSpPr>
          <p:nvPr>
            <p:ph idx="1"/>
          </p:nvPr>
        </p:nvSpPr>
        <p:spPr>
          <a:xfrm>
            <a:off x="2438400" y="1628801"/>
            <a:ext cx="8229600" cy="4625609"/>
          </a:xfrm>
        </p:spPr>
        <p:txBody>
          <a:bodyPr/>
          <a:lstStyle/>
          <a:p>
            <a:r>
              <a:rPr lang="en-US" dirty="0"/>
              <a:t>The following roles will need to be read for this scene:</a:t>
            </a:r>
          </a:p>
          <a:p>
            <a:pPr lvl="1"/>
            <a:r>
              <a:rPr lang="en-US" sz="4000" dirty="0"/>
              <a:t>Duncan</a:t>
            </a:r>
          </a:p>
          <a:p>
            <a:pPr lvl="1"/>
            <a:r>
              <a:rPr lang="en-US" sz="4000" dirty="0"/>
              <a:t>Malcolm</a:t>
            </a:r>
          </a:p>
          <a:p>
            <a:pPr lvl="1"/>
            <a:r>
              <a:rPr lang="en-US" sz="4000" dirty="0"/>
              <a:t>Macbeth</a:t>
            </a:r>
          </a:p>
          <a:p>
            <a:pPr lvl="1"/>
            <a:r>
              <a:rPr lang="en-US" sz="4000" dirty="0"/>
              <a:t>Banquo</a:t>
            </a:r>
          </a:p>
          <a:p>
            <a:pPr lvl="1"/>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722018" y="2767322"/>
            <a:ext cx="4620382" cy="2605895"/>
          </a:xfrm>
          <a:prstGeom prst="rect">
            <a:avLst/>
          </a:prstGeom>
          <a:noFill/>
          <a:ln w="9525">
            <a:noFill/>
            <a:miter lim="800000"/>
            <a:headEnd/>
            <a:tailEnd/>
          </a:ln>
        </p:spPr>
      </p:pic>
      <p:sp>
        <p:nvSpPr>
          <p:cNvPr id="5" name="Rectangle 4"/>
          <p:cNvSpPr/>
          <p:nvPr/>
        </p:nvSpPr>
        <p:spPr>
          <a:xfrm>
            <a:off x="900024"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Reading task</a:t>
            </a:r>
          </a:p>
        </p:txBody>
      </p:sp>
    </p:spTree>
    <p:extLst>
      <p:ext uri="{BB962C8B-B14F-4D97-AF65-F5344CB8AC3E}">
        <p14:creationId xmlns:p14="http://schemas.microsoft.com/office/powerpoint/2010/main" val="163541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686800" cy="1143000"/>
          </a:xfrm>
          <a:solidFill>
            <a:schemeClr val="bg1">
              <a:lumMod val="75000"/>
            </a:schemeClr>
          </a:solidFill>
        </p:spPr>
        <p:txBody>
          <a:bodyPr>
            <a:normAutofit fontScale="90000"/>
          </a:bodyPr>
          <a:lstStyle/>
          <a:p>
            <a:r>
              <a:rPr lang="en-GB" dirty="0"/>
              <a:t>Task – write a summary of the scene.</a:t>
            </a:r>
            <a:br>
              <a:rPr lang="en-GB" dirty="0"/>
            </a:br>
            <a:endParaRPr lang="en-GB" dirty="0"/>
          </a:p>
        </p:txBody>
      </p:sp>
      <p:sp>
        <p:nvSpPr>
          <p:cNvPr id="4" name="TextBox 3"/>
          <p:cNvSpPr txBox="1"/>
          <p:nvPr/>
        </p:nvSpPr>
        <p:spPr>
          <a:xfrm>
            <a:off x="2495600" y="1579613"/>
            <a:ext cx="7992888"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prstClr val="black"/>
                </a:solidFill>
              </a:rPr>
              <a:t>King Duncan asks his son, Malcolm, to confirm that the Thane of Cawdor has been executed.</a:t>
            </a:r>
          </a:p>
          <a:p>
            <a:pPr marL="285750" indent="-285750">
              <a:buFont typeface="Arial" panose="020B0604020202020204" pitchFamily="34" charset="0"/>
              <a:buChar char="•"/>
            </a:pPr>
            <a:r>
              <a:rPr lang="en-GB" sz="2400" dirty="0">
                <a:solidFill>
                  <a:prstClr val="black"/>
                </a:solidFill>
              </a:rPr>
              <a:t>He is told that Cawdor died with dignity, repenting his actions.</a:t>
            </a:r>
          </a:p>
          <a:p>
            <a:pPr marL="285750" indent="-285750">
              <a:buFont typeface="Arial" panose="020B0604020202020204" pitchFamily="34" charset="0"/>
              <a:buChar char="•"/>
            </a:pPr>
            <a:r>
              <a:rPr lang="en-GB" sz="2400" dirty="0">
                <a:solidFill>
                  <a:prstClr val="black"/>
                </a:solidFill>
              </a:rPr>
              <a:t>Macbeth and Banquo enter and are thanked for their efforts in the war.</a:t>
            </a:r>
          </a:p>
          <a:p>
            <a:pPr marL="285750" indent="-285750">
              <a:buFont typeface="Arial" panose="020B0604020202020204" pitchFamily="34" charset="0"/>
              <a:buChar char="•"/>
            </a:pPr>
            <a:r>
              <a:rPr lang="en-GB" sz="2400" dirty="0">
                <a:solidFill>
                  <a:prstClr val="black"/>
                </a:solidFill>
              </a:rPr>
              <a:t>Duncan proclaims that Malcolm will be his heir. He also says that he will visit Macbeth at home.</a:t>
            </a:r>
          </a:p>
          <a:p>
            <a:pPr marL="285750" indent="-285750">
              <a:buFont typeface="Arial" panose="020B0604020202020204" pitchFamily="34" charset="0"/>
              <a:buChar char="•"/>
            </a:pPr>
            <a:r>
              <a:rPr lang="en-GB" sz="2400" dirty="0">
                <a:solidFill>
                  <a:prstClr val="black"/>
                </a:solidFill>
              </a:rPr>
              <a:t>Macbeth says he will write to his wife and prepare for the arrival of the King. He is unhappy about Duncan’s announcement that Malcolm is next in line to the throne.</a:t>
            </a:r>
          </a:p>
          <a:p>
            <a:pPr marL="285750" indent="-285750">
              <a:buFont typeface="Arial" panose="020B0604020202020204" pitchFamily="34" charset="0"/>
              <a:buChar char="•"/>
            </a:pPr>
            <a:r>
              <a:rPr lang="en-GB" sz="2400" dirty="0">
                <a:solidFill>
                  <a:prstClr val="black"/>
                </a:solidFill>
              </a:rPr>
              <a:t>In Macbeth’s absence, Duncan praises him to Banquo.</a:t>
            </a:r>
          </a:p>
        </p:txBody>
      </p:sp>
      <p:sp>
        <p:nvSpPr>
          <p:cNvPr id="5" name="Rectangle 4"/>
          <p:cNvSpPr/>
          <p:nvPr/>
        </p:nvSpPr>
        <p:spPr>
          <a:xfrm>
            <a:off x="152400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Consolidating knowledge</a:t>
            </a:r>
          </a:p>
        </p:txBody>
      </p:sp>
    </p:spTree>
    <p:extLst>
      <p:ext uri="{BB962C8B-B14F-4D97-AF65-F5344CB8AC3E}">
        <p14:creationId xmlns:p14="http://schemas.microsoft.com/office/powerpoint/2010/main" val="397953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715200" cy="2074242"/>
          </a:xfrm>
        </p:spPr>
        <p:txBody>
          <a:bodyPr>
            <a:normAutofit/>
          </a:bodyPr>
          <a:lstStyle/>
          <a:p>
            <a:r>
              <a:rPr lang="en-GB" dirty="0"/>
              <a:t>Thinking task: How does Shakespeare contrast Macbeth?</a:t>
            </a:r>
            <a:br>
              <a:rPr lang="en-GB" dirty="0"/>
            </a:br>
            <a:r>
              <a:rPr lang="en-GB" dirty="0"/>
              <a:t> with:</a:t>
            </a:r>
          </a:p>
        </p:txBody>
      </p:sp>
      <p:sp>
        <p:nvSpPr>
          <p:cNvPr id="3" name="Content Placeholder 2"/>
          <p:cNvSpPr>
            <a:spLocks noGrp="1"/>
          </p:cNvSpPr>
          <p:nvPr>
            <p:ph idx="1"/>
          </p:nvPr>
        </p:nvSpPr>
        <p:spPr>
          <a:xfrm>
            <a:off x="2495600" y="2267136"/>
            <a:ext cx="7620000" cy="3763888"/>
          </a:xfrm>
        </p:spPr>
        <p:txBody>
          <a:bodyPr>
            <a:normAutofit/>
          </a:bodyPr>
          <a:lstStyle/>
          <a:p>
            <a:pPr marL="571500" indent="-457200">
              <a:buFont typeface="+mj-lt"/>
              <a:buAutoNum type="arabicPeriod"/>
            </a:pPr>
            <a:r>
              <a:rPr lang="en-GB" sz="4800" dirty="0"/>
              <a:t>Duncan</a:t>
            </a:r>
          </a:p>
          <a:p>
            <a:pPr marL="571500" indent="-457200">
              <a:buFont typeface="+mj-lt"/>
              <a:buAutoNum type="arabicPeriod"/>
            </a:pPr>
            <a:r>
              <a:rPr lang="en-GB" sz="4800" dirty="0"/>
              <a:t>Banquo</a:t>
            </a:r>
          </a:p>
          <a:p>
            <a:pPr marL="571500" indent="-457200">
              <a:buFont typeface="+mj-lt"/>
              <a:buAutoNum type="arabicPeriod"/>
            </a:pPr>
            <a:r>
              <a:rPr lang="en-GB" sz="4800" dirty="0"/>
              <a:t>The Thane of Cawdor</a:t>
            </a:r>
          </a:p>
        </p:txBody>
      </p:sp>
      <p:sp>
        <p:nvSpPr>
          <p:cNvPr id="4" name="Rounded Rectangle 3"/>
          <p:cNvSpPr/>
          <p:nvPr/>
        </p:nvSpPr>
        <p:spPr>
          <a:xfrm>
            <a:off x="5447928" y="2780928"/>
            <a:ext cx="3960440" cy="136815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black"/>
                </a:solidFill>
              </a:rPr>
              <a:t>Are they direct and open?</a:t>
            </a:r>
          </a:p>
        </p:txBody>
      </p:sp>
      <p:sp>
        <p:nvSpPr>
          <p:cNvPr id="5" name="Rounded Rectangle 4"/>
          <p:cNvSpPr/>
          <p:nvPr/>
        </p:nvSpPr>
        <p:spPr>
          <a:xfrm>
            <a:off x="5663952" y="4822513"/>
            <a:ext cx="4392488" cy="115212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How does the former Thane of Cawdor act? Is he repentant? Why is this ironic?</a:t>
            </a:r>
          </a:p>
        </p:txBody>
      </p:sp>
      <p:sp>
        <p:nvSpPr>
          <p:cNvPr id="6" name="Oval 5"/>
          <p:cNvSpPr/>
          <p:nvPr/>
        </p:nvSpPr>
        <p:spPr>
          <a:xfrm>
            <a:off x="2567608" y="4941168"/>
            <a:ext cx="2736304" cy="151216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Discuss with a partner – be ready to feedback</a:t>
            </a:r>
          </a:p>
        </p:txBody>
      </p:sp>
      <p:sp>
        <p:nvSpPr>
          <p:cNvPr id="7" name="Rectangle 6"/>
          <p:cNvSpPr/>
          <p:nvPr/>
        </p:nvSpPr>
        <p:spPr>
          <a:xfrm>
            <a:off x="152400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t>Thinking task</a:t>
            </a:r>
          </a:p>
        </p:txBody>
      </p:sp>
    </p:spTree>
    <p:extLst>
      <p:ext uri="{BB962C8B-B14F-4D97-AF65-F5344CB8AC3E}">
        <p14:creationId xmlns:p14="http://schemas.microsoft.com/office/powerpoint/2010/main" val="62773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040" y="0"/>
            <a:ext cx="7620000" cy="1872208"/>
          </a:xfrm>
          <a:solidFill>
            <a:schemeClr val="bg1">
              <a:lumMod val="85000"/>
            </a:schemeClr>
          </a:solidFill>
        </p:spPr>
        <p:txBody>
          <a:bodyPr>
            <a:normAutofit/>
          </a:bodyPr>
          <a:lstStyle/>
          <a:p>
            <a:r>
              <a:rPr lang="en-GB" sz="4000" dirty="0"/>
              <a:t>Task: Why is this scene important? How does Shakespeare develop the character of Macbeth?</a:t>
            </a:r>
          </a:p>
        </p:txBody>
      </p:sp>
      <p:sp>
        <p:nvSpPr>
          <p:cNvPr id="3" name="Content Placeholder 2"/>
          <p:cNvSpPr>
            <a:spLocks noGrp="1"/>
          </p:cNvSpPr>
          <p:nvPr>
            <p:ph idx="1"/>
          </p:nvPr>
        </p:nvSpPr>
        <p:spPr>
          <a:xfrm>
            <a:off x="2279576" y="2014201"/>
            <a:ext cx="7620000" cy="3763888"/>
          </a:xfrm>
        </p:spPr>
        <p:txBody>
          <a:bodyPr>
            <a:normAutofit/>
          </a:bodyPr>
          <a:lstStyle/>
          <a:p>
            <a:pPr marL="411480" lvl="1" indent="0">
              <a:buNone/>
            </a:pPr>
            <a:r>
              <a:rPr lang="en-GB" dirty="0"/>
              <a:t>Macbeth</a:t>
            </a:r>
          </a:p>
          <a:p>
            <a:pPr marL="114300" indent="0">
              <a:buNone/>
            </a:pPr>
            <a:r>
              <a:rPr lang="en-GB" sz="2400" i="1" dirty="0"/>
              <a:t>[Aside] </a:t>
            </a:r>
            <a:r>
              <a:rPr lang="en-GB" sz="2400" dirty="0"/>
              <a:t>The Prince of Cumberland: that is a step </a:t>
            </a:r>
          </a:p>
          <a:p>
            <a:pPr marL="114300" indent="0">
              <a:buNone/>
            </a:pPr>
            <a:r>
              <a:rPr lang="en-GB" sz="2400" i="1" dirty="0"/>
              <a:t>On which I must fall down, or else o’erleap,</a:t>
            </a:r>
          </a:p>
          <a:p>
            <a:pPr marL="114300" indent="0">
              <a:buNone/>
            </a:pPr>
            <a:r>
              <a:rPr lang="en-GB" sz="2400" i="1" dirty="0"/>
              <a:t>For in my way it lies. Stars, hide your fires,</a:t>
            </a:r>
          </a:p>
          <a:p>
            <a:pPr marL="114300" indent="0">
              <a:buNone/>
            </a:pPr>
            <a:r>
              <a:rPr lang="en-GB" sz="2400" i="1" dirty="0"/>
              <a:t>Let not light see my black and deep desires,</a:t>
            </a:r>
          </a:p>
          <a:p>
            <a:pPr marL="114300" indent="0">
              <a:buNone/>
            </a:pPr>
            <a:r>
              <a:rPr lang="en-GB" sz="2400" i="1" dirty="0"/>
              <a:t>The eye wink at the hand. Yet let that be,</a:t>
            </a:r>
          </a:p>
          <a:p>
            <a:pPr marL="114300" indent="0">
              <a:buNone/>
            </a:pPr>
            <a:r>
              <a:rPr lang="en-GB" sz="2400" i="1" dirty="0"/>
              <a:t>Which the eye fears when it is done to see.</a:t>
            </a:r>
          </a:p>
        </p:txBody>
      </p:sp>
      <p:sp>
        <p:nvSpPr>
          <p:cNvPr id="4" name="Rounded Rectangle 3"/>
          <p:cNvSpPr/>
          <p:nvPr/>
        </p:nvSpPr>
        <p:spPr>
          <a:xfrm>
            <a:off x="8492124" y="2492896"/>
            <a:ext cx="2160240" cy="144016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How has Macbeth's attitude to murdering the king changed?</a:t>
            </a:r>
          </a:p>
        </p:txBody>
      </p:sp>
      <p:sp>
        <p:nvSpPr>
          <p:cNvPr id="5" name="Rounded Rectangle 4"/>
          <p:cNvSpPr/>
          <p:nvPr/>
        </p:nvSpPr>
        <p:spPr>
          <a:xfrm>
            <a:off x="7968208" y="4236012"/>
            <a:ext cx="2448272" cy="12961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How has the vocabulary changed? Is it more matter-of-fact/ Less complex?</a:t>
            </a:r>
          </a:p>
        </p:txBody>
      </p:sp>
      <p:sp>
        <p:nvSpPr>
          <p:cNvPr id="6" name="Rounded Rectangle 5"/>
          <p:cNvSpPr/>
          <p:nvPr/>
        </p:nvSpPr>
        <p:spPr>
          <a:xfrm>
            <a:off x="6456040" y="5792688"/>
            <a:ext cx="360040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What do the couplets reinforce?</a:t>
            </a:r>
          </a:p>
        </p:txBody>
      </p:sp>
      <p:sp>
        <p:nvSpPr>
          <p:cNvPr id="7" name="Rounded Rectangle 6"/>
          <p:cNvSpPr/>
          <p:nvPr/>
        </p:nvSpPr>
        <p:spPr>
          <a:xfrm>
            <a:off x="2063552" y="5200422"/>
            <a:ext cx="4163616" cy="1296144"/>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prstClr val="black"/>
                </a:solidFill>
              </a:rPr>
              <a:t>Using your handout, annotate and answer the questions around it. Task: now answer the question. </a:t>
            </a:r>
          </a:p>
          <a:p>
            <a:pPr algn="ctr"/>
            <a:r>
              <a:rPr lang="en-GB" sz="2000" b="1" dirty="0">
                <a:solidFill>
                  <a:prstClr val="black"/>
                </a:solidFill>
              </a:rPr>
              <a:t>You must use PEA.</a:t>
            </a:r>
          </a:p>
        </p:txBody>
      </p:sp>
      <p:sp>
        <p:nvSpPr>
          <p:cNvPr id="8" name="Rectangle 7"/>
          <p:cNvSpPr/>
          <p:nvPr/>
        </p:nvSpPr>
        <p:spPr>
          <a:xfrm>
            <a:off x="152400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t>Mastery</a:t>
            </a:r>
          </a:p>
        </p:txBody>
      </p:sp>
    </p:spTree>
    <p:extLst>
      <p:ext uri="{BB962C8B-B14F-4D97-AF65-F5344CB8AC3E}">
        <p14:creationId xmlns:p14="http://schemas.microsoft.com/office/powerpoint/2010/main" val="225871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686800" cy="1143000"/>
          </a:xfrm>
          <a:solidFill>
            <a:srgbClr val="FFFF00"/>
          </a:solidFill>
          <a:ln>
            <a:solidFill>
              <a:schemeClr val="tx1"/>
            </a:solidFill>
          </a:ln>
        </p:spPr>
        <p:txBody>
          <a:bodyPr>
            <a:normAutofit/>
          </a:bodyPr>
          <a:lstStyle/>
          <a:p>
            <a:r>
              <a:rPr lang="en-GB" dirty="0"/>
              <a:t>Homework: Due …</a:t>
            </a:r>
          </a:p>
        </p:txBody>
      </p:sp>
      <p:sp>
        <p:nvSpPr>
          <p:cNvPr id="3" name="Content Placeholder 2"/>
          <p:cNvSpPr>
            <a:spLocks noGrp="1"/>
          </p:cNvSpPr>
          <p:nvPr>
            <p:ph idx="1"/>
          </p:nvPr>
        </p:nvSpPr>
        <p:spPr>
          <a:xfrm>
            <a:off x="2181106" y="1503144"/>
            <a:ext cx="8229600" cy="4525963"/>
          </a:xfrm>
        </p:spPr>
        <p:txBody>
          <a:bodyPr/>
          <a:lstStyle/>
          <a:p>
            <a:r>
              <a:rPr lang="en-GB" dirty="0"/>
              <a:t>Write a news report on the battle between King Duncan’s army and the Norwegian King.</a:t>
            </a:r>
          </a:p>
        </p:txBody>
      </p:sp>
      <p:sp>
        <p:nvSpPr>
          <p:cNvPr id="4" name="Rounded Rectangle 3"/>
          <p:cNvSpPr/>
          <p:nvPr/>
        </p:nvSpPr>
        <p:spPr>
          <a:xfrm>
            <a:off x="2207568" y="2852936"/>
            <a:ext cx="3384376" cy="244827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t>Who could be named as the hero of the battle? Why?</a:t>
            </a:r>
          </a:p>
        </p:txBody>
      </p:sp>
      <p:sp>
        <p:nvSpPr>
          <p:cNvPr id="5" name="Rounded Rectangle 4"/>
          <p:cNvSpPr/>
          <p:nvPr/>
        </p:nvSpPr>
        <p:spPr>
          <a:xfrm>
            <a:off x="6461212" y="2708920"/>
            <a:ext cx="3384376" cy="38164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a:t>Who went against the King and is now to be executed? Who will take his title?</a:t>
            </a:r>
          </a:p>
        </p:txBody>
      </p:sp>
      <p:sp>
        <p:nvSpPr>
          <p:cNvPr id="6" name="Oval 5"/>
          <p:cNvSpPr/>
          <p:nvPr/>
        </p:nvSpPr>
        <p:spPr>
          <a:xfrm>
            <a:off x="2279576" y="5373216"/>
            <a:ext cx="3384376" cy="129614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Use the 5 W’s</a:t>
            </a:r>
          </a:p>
          <a:p>
            <a:pPr algn="ctr"/>
            <a:r>
              <a:rPr lang="en-GB" dirty="0"/>
              <a:t>Who, What, When, Where, Why, in your opening paragraph.</a:t>
            </a:r>
          </a:p>
        </p:txBody>
      </p:sp>
      <p:sp>
        <p:nvSpPr>
          <p:cNvPr id="7" name="Rectangle 6"/>
          <p:cNvSpPr/>
          <p:nvPr/>
        </p:nvSpPr>
        <p:spPr>
          <a:xfrm>
            <a:off x="1524000" y="0"/>
            <a:ext cx="61156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Homework task</a:t>
            </a:r>
          </a:p>
        </p:txBody>
      </p:sp>
    </p:spTree>
    <p:extLst>
      <p:ext uri="{BB962C8B-B14F-4D97-AF65-F5344CB8AC3E}">
        <p14:creationId xmlns:p14="http://schemas.microsoft.com/office/powerpoint/2010/main" val="2444463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4621510"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419542"/>
            <a:ext cx="4621510"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0078" y="1"/>
            <a:ext cx="4507923"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0078" y="3438460"/>
            <a:ext cx="4507923"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665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429</Words>
  <Application>Microsoft Office PowerPoint</Application>
  <PresentationFormat>Widescreen</PresentationFormat>
  <Paragraphs>48</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Starter: Act 1, scene 4</vt:lpstr>
      <vt:lpstr>Task – write a summary of the scene. </vt:lpstr>
      <vt:lpstr>Thinking task: How does Shakespeare contrast Macbeth?  with:</vt:lpstr>
      <vt:lpstr>Task: Why is this scene important? How does Shakespeare develop the character of Macbeth?</vt:lpstr>
      <vt:lpstr>Homework: Due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Act 1, scene 4</dc:title>
  <dc:creator>Helen Wade</dc:creator>
  <cp:lastModifiedBy>Beverley Graham</cp:lastModifiedBy>
  <cp:revision>2</cp:revision>
  <dcterms:created xsi:type="dcterms:W3CDTF">2020-10-04T09:35:58Z</dcterms:created>
  <dcterms:modified xsi:type="dcterms:W3CDTF">2020-10-04T11:42:50Z</dcterms:modified>
</cp:coreProperties>
</file>