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267" r:id="rId4"/>
    <p:sldId id="268" r:id="rId5"/>
    <p:sldId id="269" r:id="rId6"/>
    <p:sldId id="270" r:id="rId7"/>
    <p:sldId id="271" r:id="rId8"/>
    <p:sldId id="272" r:id="rId9"/>
    <p:sldId id="283" r:id="rId10"/>
    <p:sldId id="284" r:id="rId11"/>
    <p:sldId id="274" r:id="rId12"/>
    <p:sldId id="273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9090-664F-4337-90AB-1043E443A92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EACBA-5B51-42B9-9EC2-AFDA472A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3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3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7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E0CF9-965F-47E2-9BE4-8A0849E3A2D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48430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</a:t>
            </a:r>
            <a:r>
              <a:rPr lang="en-GB" baseline="0" dirty="0"/>
              <a:t>, Most, Some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5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2718-E549-484B-B58D-F267AC5D2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7AD90-822D-4F3A-B1A7-8B8F5B654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C870-986B-4F40-8ABC-8ED284D0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C7366-3FA7-4DD5-9691-B041284E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5AD3-56EE-4826-8692-35239BD5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9E23-5AF1-4259-9032-AB6C33E1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D0A70-4F5D-4941-9A88-FC80BB9BB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46B6-8972-41E4-8EB0-234C497B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7E85-3CCA-4D24-B4A8-7530913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15D0-542F-45CB-BEC2-568366C3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31910-90E2-4840-9612-EE854BEF2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C3230-ED7D-4C27-A3C1-4313B37C0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4AF4C-7463-4F56-B1E6-07FA65C6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8234-FFE7-403A-9972-70BFB99B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CCE9E-3106-4B78-BBEC-BAF0F7E9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0E94-0692-4271-A5A4-B4AEAFC8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2D00-3AF5-4836-A2F3-EEED0D37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5090E-33D2-4757-89E3-09DAA2F6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3151E-24D8-4A07-A1C4-D69DE992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61A1-5E9D-4D55-9B79-15032C99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4C8D-27E0-45F5-9FF3-EA21A71F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19356-78F5-4504-8730-E5BC44C9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E32D1-2F8E-4AE3-ADC0-D4403945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80050-17DC-46DF-9BA8-C9B102A2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7238-653F-4962-88C4-63C25A38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4D7C-5AA2-4289-A5C2-C6D386E1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CCE5-1B4E-427F-83E4-DF9F72B97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1CBEF-C213-4C98-B9DE-52731881C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34DBB-B013-4C09-A129-AB950134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7572-5CA2-4AF4-AA49-319AC750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6AFDE-B063-4DA7-A672-35466AC5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0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E01D-4F94-4EF2-A8C5-56E6B60E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4BC9-9619-41EF-874B-C98495BA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B7F14-3193-486D-BF57-54861EE2C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0A3D0-5506-4B2B-9E34-C9F473B6B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BA5A-58E2-4769-A8E9-595E5172E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7F6AA-05BB-46A4-B742-FFD5214F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577C6-733C-4E29-8DDB-31320C74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DF396-C49C-425A-BF0B-CD15E1F6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63D1-EA39-4749-B340-55A5A32C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D74D-1219-48A6-A040-4C5A0EBD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05E81-AE4E-4F38-9CAF-32C02309F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07905-8250-408C-B19E-5ECA760A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EAC40-0A7B-4E26-9132-F108D7A1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66AAA-B0CD-45B2-BD18-F993F92D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2EE5B-8B6B-47AF-90CA-2A61C8A9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17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4055-2F8D-41B3-B264-DA85FD3D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591-7411-4F3C-A21E-BF204BC75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A4148-57A8-423F-B628-596713A27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8A911-ED59-4701-A6D2-B5D5C35E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3B77-5B00-4E49-B1EE-85140390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973DA-819E-4102-839C-E367D258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81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1E0B-1E49-48DE-9BB9-433C7DF6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02BA3-9763-4864-BCCD-32D95B39D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9EDD5-E1BF-4612-B960-32BF7F9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D9C2F-3DB1-4947-B2BB-BA1D863A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8DBDB-97CC-404C-86A1-F7DB0B10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895D-62EF-4C44-A6A9-62E96168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53051-845E-4538-ADBE-1C3E14C6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EBA50-EAB3-4069-A596-8473C3B0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E99DF-46B5-4B46-A9D0-448402096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C55E-0AC8-4FC8-81ED-817D28853401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BE1D-6857-4DFD-B439-5C2C2AD7D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986F-E75F-4100-93C0-F860D235E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23EB-1D5E-467F-83CE-2DEE8C623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7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212" y="1722386"/>
            <a:ext cx="7886700" cy="4351338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b="1" dirty="0"/>
              <a:t>Lamed   Blacksmith  Tremendous 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46FC-BA55-4841-B12E-89995EBA6B23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2585831" y="784277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B77BA-0563-47FD-9971-80448D828AB1}"/>
              </a:ext>
            </a:extLst>
          </p:cNvPr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4965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835" y="801185"/>
            <a:ext cx="4223569" cy="850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593" y="1806469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Have a look at your partner’s work.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Have they used PEA correctly?</a:t>
            </a:r>
          </a:p>
          <a:p>
            <a:r>
              <a:rPr lang="en-GB" dirty="0"/>
              <a:t>Have they used evidence from the text?</a:t>
            </a:r>
          </a:p>
          <a:p>
            <a:r>
              <a:rPr lang="en-GB" dirty="0"/>
              <a:t>Can you give them a WWW and EBI?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06" y="2187725"/>
            <a:ext cx="1949792" cy="2052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BB5F7-7040-4CCD-8FE1-5BDD734DEB12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35467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616759" y="3218688"/>
            <a:ext cx="7666371" cy="29792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Clearly identify relevant points, including summary and synthesis of information from different sources or different places in the same text.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Support quotes with your main ideas or argument with a clear analysis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Comment on the effect on the reader!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2930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7523" y="916847"/>
            <a:ext cx="806484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Success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Reading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Can you remember what PEA stands for?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What makes a successful PEA paragraph?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6F0D7-C01B-4EB0-A4DF-B108187C4EA4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629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887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Learning Objectives:</a:t>
            </a:r>
            <a:br>
              <a:rPr lang="en-GB" sz="3600" b="1" dirty="0">
                <a:latin typeface="+mn-lt"/>
              </a:rPr>
            </a:br>
            <a:br>
              <a:rPr lang="en-GB" sz="3600" b="1" dirty="0">
                <a:latin typeface="+mn-lt"/>
              </a:rPr>
            </a:br>
            <a:r>
              <a:rPr lang="en-GB" sz="3600" dirty="0">
                <a:latin typeface="+mn-lt"/>
              </a:rPr>
              <a:t>To be able to 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recall</a:t>
            </a:r>
            <a:r>
              <a:rPr lang="en-GB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3600" dirty="0">
                <a:latin typeface="+mn-lt"/>
              </a:rPr>
              <a:t>prior learning; to </a:t>
            </a:r>
            <a:r>
              <a:rPr lang="en-GB" sz="3600" dirty="0">
                <a:solidFill>
                  <a:srgbClr val="FF0000"/>
                </a:solidFill>
                <a:latin typeface="+mn-lt"/>
              </a:rPr>
              <a:t>select </a:t>
            </a:r>
            <a:r>
              <a:rPr lang="en-GB" sz="3600" dirty="0">
                <a:latin typeface="+mn-lt"/>
              </a:rPr>
              <a:t>and </a:t>
            </a:r>
            <a:r>
              <a:rPr lang="en-GB" sz="3600" dirty="0">
                <a:solidFill>
                  <a:srgbClr val="FF3300"/>
                </a:solidFill>
                <a:latin typeface="+mn-lt"/>
              </a:rPr>
              <a:t>deconstruct </a:t>
            </a:r>
            <a:r>
              <a:rPr lang="en-GB" sz="3600" dirty="0">
                <a:latin typeface="+mn-lt"/>
              </a:rPr>
              <a:t>how a writer uses language to create meaning  </a:t>
            </a:r>
            <a:br>
              <a:rPr lang="en-GB" sz="3600" dirty="0">
                <a:latin typeface="Comic Sans MS" pitchFamily="66" charset="0"/>
              </a:rPr>
            </a:b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6596066" y="1137452"/>
            <a:ext cx="3981885" cy="37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E4794-E23D-4AE7-9720-409B30CE7E34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83914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5C70-77A3-4E6A-A827-0E48841E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14" y="1825625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Satisfactory or not bad.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Rough, irregular and uneven.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Softly spoken so it is nearly not heard.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400" b="1" dirty="0"/>
              <a:t>Murmur   Jagged   Reasonable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11C92-9CF0-44E4-9D57-4A0CF590A4C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A55C8-04E3-4433-AFDA-15F25C14717F}"/>
              </a:ext>
            </a:extLst>
          </p:cNvPr>
          <p:cNvSpPr/>
          <p:nvPr/>
        </p:nvSpPr>
        <p:spPr>
          <a:xfrm>
            <a:off x="2172930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17F4FE-F477-4D6C-B701-2EAE22981EFA}"/>
              </a:ext>
            </a:extLst>
          </p:cNvPr>
          <p:cNvSpPr txBox="1">
            <a:spLocks/>
          </p:cNvSpPr>
          <p:nvPr/>
        </p:nvSpPr>
        <p:spPr>
          <a:xfrm>
            <a:off x="2585831" y="784277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Match the words to their definitions.</a:t>
            </a:r>
          </a:p>
        </p:txBody>
      </p:sp>
    </p:spTree>
    <p:extLst>
      <p:ext uri="{BB962C8B-B14F-4D97-AF65-F5344CB8AC3E}">
        <p14:creationId xmlns:p14="http://schemas.microsoft.com/office/powerpoint/2010/main" val="211182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5C70-77A3-4E6A-A827-0E48841E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14" y="1825625"/>
            <a:ext cx="7886700" cy="435133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Reasonable: </a:t>
            </a:r>
            <a:r>
              <a:rPr lang="en-GB" sz="4400" dirty="0"/>
              <a:t>Satisfactory or not bad.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Jagged: </a:t>
            </a:r>
            <a:r>
              <a:rPr lang="en-GB" sz="4400" dirty="0"/>
              <a:t>Rough, irregular and uneven.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b="1" dirty="0"/>
              <a:t>Murmur: </a:t>
            </a:r>
            <a:r>
              <a:rPr lang="en-GB" sz="4400" dirty="0"/>
              <a:t>Softly spoken so it is nearly not heard.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11C92-9CF0-44E4-9D57-4A0CF590A4C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A55C8-04E3-4433-AFDA-15F25C14717F}"/>
              </a:ext>
            </a:extLst>
          </p:cNvPr>
          <p:cNvSpPr/>
          <p:nvPr/>
        </p:nvSpPr>
        <p:spPr>
          <a:xfrm>
            <a:off x="2172930" y="-15792"/>
            <a:ext cx="8495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prior learning; to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17F4FE-F477-4D6C-B701-2EAE22981EFA}"/>
              </a:ext>
            </a:extLst>
          </p:cNvPr>
          <p:cNvSpPr txBox="1">
            <a:spLocks/>
          </p:cNvSpPr>
          <p:nvPr/>
        </p:nvSpPr>
        <p:spPr>
          <a:xfrm>
            <a:off x="2585831" y="784277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6010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36A-BE04-47A0-8FEE-A512A0CB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212" y="1722386"/>
            <a:ext cx="7886700" cy="4752156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File: </a:t>
            </a:r>
            <a:r>
              <a:rPr lang="en-GB" sz="3200" dirty="0"/>
              <a:t>a thin, flat or rounded metal tool with rough surfaces for rubbing wooden or metal objects to make them smooth or to change their shape.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Blacksmith: </a:t>
            </a:r>
            <a:r>
              <a:rPr lang="en-GB" sz="3200" dirty="0"/>
              <a:t>a person who makes and repairs iron objects and horseshoes.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Lamed: </a:t>
            </a:r>
            <a:r>
              <a:rPr lang="en-GB" sz="3200" dirty="0"/>
              <a:t>physically disabled or injured, especially in the foot or leg so as to limp or walk with difficulty.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Tremendous: </a:t>
            </a:r>
            <a:r>
              <a:rPr lang="en-GB" sz="3200" dirty="0"/>
              <a:t>very great in amount or level, or extremely good.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746FC-BA55-4841-B12E-89995EBA6B23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C4FEF5-755A-489B-8F91-DA26F5F5DBAF}"/>
              </a:ext>
            </a:extLst>
          </p:cNvPr>
          <p:cNvSpPr txBox="1">
            <a:spLocks/>
          </p:cNvSpPr>
          <p:nvPr/>
        </p:nvSpPr>
        <p:spPr>
          <a:xfrm>
            <a:off x="2585831" y="784277"/>
            <a:ext cx="7807463" cy="60888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answers.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AB77BA-0563-47FD-9971-80448D828AB1}"/>
              </a:ext>
            </a:extLst>
          </p:cNvPr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</p:spTree>
    <p:extLst>
      <p:ext uri="{BB962C8B-B14F-4D97-AF65-F5344CB8AC3E}">
        <p14:creationId xmlns:p14="http://schemas.microsoft.com/office/powerpoint/2010/main" val="24158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472" y="975722"/>
            <a:ext cx="4601497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2800" dirty="0">
                <a:solidFill>
                  <a:srgbClr val="FF0000"/>
                </a:solidFill>
                <a:latin typeface="+mn-lt"/>
              </a:rPr>
              <a:t>Selecting </a:t>
            </a:r>
            <a:br>
              <a:rPr lang="en-GB" sz="2800" dirty="0">
                <a:solidFill>
                  <a:srgbClr val="FF0000"/>
                </a:solidFill>
                <a:latin typeface="+mn-lt"/>
              </a:rPr>
            </a:br>
            <a:r>
              <a:rPr lang="en-GB" sz="4000" b="1" dirty="0">
                <a:latin typeface="+mn-lt"/>
              </a:rPr>
              <a:t>Success in Reading</a:t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143" y="2419742"/>
            <a:ext cx="8229600" cy="39982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GB" sz="9600" dirty="0"/>
              <a:t>To achieve high levels in reading, you need to be able to use PEA well.</a:t>
            </a:r>
          </a:p>
          <a:p>
            <a:pPr algn="ctr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/>
              <a:t>What does PEA stand for?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</a:t>
            </a:r>
          </a:p>
          <a:p>
            <a:pPr marL="0" indent="0">
              <a:buNone/>
            </a:pPr>
            <a:r>
              <a:rPr lang="en-GB" sz="11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ANALYSIS</a:t>
            </a:r>
            <a:endParaRPr lang="en-GB" sz="110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496880" y="323165"/>
            <a:ext cx="2208025" cy="70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213DB9-3164-4C46-B9EB-ED462D208D03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11985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339" y="848497"/>
            <a:ext cx="5294671" cy="9070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409543" y="1854759"/>
            <a:ext cx="7933993" cy="4415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POINT: </a:t>
            </a:r>
            <a:r>
              <a:rPr lang="en-GB" dirty="0"/>
              <a:t>Give your answer to the question.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8216" y="2873647"/>
            <a:ext cx="73729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4000" dirty="0"/>
              <a:t>How does </a:t>
            </a:r>
            <a:r>
              <a:rPr lang="en-GB" sz="4000" dirty="0" err="1"/>
              <a:t>Magwitch</a:t>
            </a:r>
            <a:r>
              <a:rPr lang="en-GB" sz="4000" dirty="0"/>
              <a:t> terrorise Pip?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6158" y="3942014"/>
            <a:ext cx="684076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Magwitch</a:t>
            </a:r>
            <a:r>
              <a:rPr lang="en-GB" sz="3600" dirty="0"/>
              <a:t> uses threats which are both physical and psychological to terrorise Pip.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1887" y="-29217"/>
            <a:ext cx="8465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01CBF-344B-4808-9899-B37D2FBE3AFD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444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417873" y="2202025"/>
            <a:ext cx="7975655" cy="38038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EVIDENCE: </a:t>
            </a:r>
            <a:r>
              <a:rPr lang="en-GB" dirty="0"/>
              <a:t>Use a quotation from the    novel to show what you have said is true.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60724" y="852154"/>
            <a:ext cx="5132439" cy="90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Achieving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in </a:t>
            </a:r>
            <a:r>
              <a:rPr lang="en-GB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Reading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017" y="3565341"/>
            <a:ext cx="3175851" cy="2119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8D300-3969-4FDF-B67A-727B8846F04B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8892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57" y="930358"/>
            <a:ext cx="5309419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</a:t>
            </a:r>
            <a:r>
              <a:rPr lang="en-GB" b="1" dirty="0">
                <a:solidFill>
                  <a:srgbClr val="F99107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6143" y="2540006"/>
            <a:ext cx="799288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/>
              <a:t>Read back through </a:t>
            </a:r>
          </a:p>
          <a:p>
            <a:pPr algn="ctr"/>
            <a:r>
              <a:rPr lang="en-GB" sz="4000" dirty="0"/>
              <a:t>Pages 4 and 5</a:t>
            </a:r>
          </a:p>
          <a:p>
            <a:r>
              <a:rPr lang="en-GB" sz="4000" dirty="0"/>
              <a:t> </a:t>
            </a:r>
          </a:p>
          <a:p>
            <a:pPr algn="ctr"/>
            <a:r>
              <a:rPr lang="en-GB" sz="4000" u="sng" dirty="0"/>
              <a:t>Underline those words which show Pip is physically disorientated.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2217174" y="1"/>
            <a:ext cx="84508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5084" y="409405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F71426-DF70-4918-8F4A-A0382266AE5C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35155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00116" y="969496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32936" y="2358784"/>
            <a:ext cx="6880033" cy="52322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GB" sz="2800" dirty="0"/>
              <a:t>Show that you understand the language used.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71773" y="3523705"/>
            <a:ext cx="7202358" cy="181588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Demonstrate that you are able to pick out a key word or phrase and examine its significance. </a:t>
            </a:r>
          </a:p>
          <a:p>
            <a:r>
              <a:rPr lang="en-GB" sz="2800" dirty="0"/>
              <a:t> Look at the associated connotations of the word/phrase and how it answers your question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1887" y="-846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664224" y="396019"/>
            <a:ext cx="2323070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45" y="2250350"/>
            <a:ext cx="800098" cy="7400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257" y="4076841"/>
            <a:ext cx="767147" cy="7096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E7438-5C07-4492-9C4A-29FAAE1515A5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4685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053461"/>
            <a:ext cx="8229600" cy="18393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‘so giddy, I clung to him with both hands’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92543" y="860894"/>
            <a:ext cx="4114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Deconstructing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1888" y="-7859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87810" y="360524"/>
            <a:ext cx="2570205" cy="8237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72427" y="2012596"/>
            <a:ext cx="1902940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05870" y="4163535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“giddy” reveals how disorientated Pip feels.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3365" y="4132034"/>
            <a:ext cx="290795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word “clung” indicates that Pip was desperately holding on to Magwitch.</a:t>
            </a:r>
          </a:p>
        </p:txBody>
      </p:sp>
      <p:sp>
        <p:nvSpPr>
          <p:cNvPr id="11" name="Oval 10"/>
          <p:cNvSpPr/>
          <p:nvPr/>
        </p:nvSpPr>
        <p:spPr>
          <a:xfrm>
            <a:off x="6311512" y="2058568"/>
            <a:ext cx="1886465" cy="10814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35143" y="6003934"/>
            <a:ext cx="8229600" cy="646331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Both words highlight how terrified Pip 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BC7E9-5273-4E08-8FE5-6AD8DB587BAB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9553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093" y="906470"/>
            <a:ext cx="7285703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Selecting and Deconstructing</a:t>
            </a:r>
            <a:endParaRPr lang="en-GB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3499" y="2412100"/>
            <a:ext cx="799288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u="sng" dirty="0"/>
              <a:t>How does the writer show that Pip is scared?</a:t>
            </a:r>
          </a:p>
          <a:p>
            <a:pPr algn="ctr"/>
            <a:endParaRPr lang="en-GB" sz="3200" dirty="0"/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dirty="0"/>
              <a:t>Dickens makes Pip appear scared by…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E: </a:t>
            </a:r>
            <a:r>
              <a:rPr lang="en-GB" sz="3200" dirty="0"/>
              <a:t>He writes, “…”</a:t>
            </a:r>
          </a:p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A:</a:t>
            </a:r>
            <a:r>
              <a:rPr lang="en-GB" sz="32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GB" sz="3200" dirty="0"/>
              <a:t>This suggests that Pip is scared because…</a:t>
            </a:r>
          </a:p>
          <a:p>
            <a:r>
              <a:rPr lang="en-GB" sz="3200" dirty="0"/>
              <a:t>The writer is trying to show that…</a:t>
            </a:r>
          </a:p>
          <a:p>
            <a:r>
              <a:rPr lang="en-GB" sz="3200" dirty="0"/>
              <a:t>This makes the audience feel…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52502" y="416333"/>
            <a:ext cx="2875006" cy="7578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838739-8C57-4E51-AF4A-8EF43B91567F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302851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905</Words>
  <Application>Microsoft Office PowerPoint</Application>
  <PresentationFormat>Widescreen</PresentationFormat>
  <Paragraphs>103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 Selecting  Success in Reading </vt:lpstr>
      <vt:lpstr>Achieving in Reading</vt:lpstr>
      <vt:lpstr>PowerPoint Presentation</vt:lpstr>
      <vt:lpstr>Selecting information</vt:lpstr>
      <vt:lpstr>Deconstructing</vt:lpstr>
      <vt:lpstr>Deconstructing</vt:lpstr>
      <vt:lpstr>Selecting and Deconstructing</vt:lpstr>
      <vt:lpstr>Peer Assessment</vt:lpstr>
      <vt:lpstr>PowerPoint Presentation</vt:lpstr>
      <vt:lpstr>Learning Objectives:  To be able to recall prior learning; to select and deconstruct how a writer uses language to create meaning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Wade</dc:creator>
  <cp:lastModifiedBy>B Graham</cp:lastModifiedBy>
  <cp:revision>2</cp:revision>
  <dcterms:created xsi:type="dcterms:W3CDTF">2020-10-06T11:12:16Z</dcterms:created>
  <dcterms:modified xsi:type="dcterms:W3CDTF">2020-10-06T11:49:08Z</dcterms:modified>
</cp:coreProperties>
</file>