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11" r:id="rId2"/>
    <p:sldId id="323" r:id="rId3"/>
    <p:sldId id="312" r:id="rId4"/>
    <p:sldId id="314" r:id="rId5"/>
    <p:sldId id="315" r:id="rId6"/>
    <p:sldId id="317" r:id="rId7"/>
    <p:sldId id="318" r:id="rId8"/>
    <p:sldId id="319" r:id="rId9"/>
    <p:sldId id="32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B2157-A42A-4F96-914A-06AD1A3FCD3D}" type="datetimeFigureOut">
              <a:rPr lang="en-GB" smtClean="0"/>
              <a:t>21/09/2020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5E2AD-037B-4A8D-817A-2DB594D46670}" type="slidenum">
              <a:rPr lang="en-GB" smtClean="0"/>
              <a:t>‹#›</a:t>
            </a:fld>
            <a:endParaRPr lang="en-GB"/>
          </a:p>
        </p:txBody>
      </p:sp>
    </p:spTree>
    <p:extLst>
      <p:ext uri="{BB962C8B-B14F-4D97-AF65-F5344CB8AC3E}">
        <p14:creationId xmlns:p14="http://schemas.microsoft.com/office/powerpoint/2010/main" val="237669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4FB1F-91B8-488D-8025-AC4FC600143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012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17C361-4CA6-469F-89B5-F8295D3E1026}" type="slidenum">
              <a:rPr lang="en-GB" smtClean="0"/>
              <a:t>3</a:t>
            </a:fld>
            <a:endParaRPr lang="en-GB"/>
          </a:p>
        </p:txBody>
      </p:sp>
    </p:spTree>
    <p:extLst>
      <p:ext uri="{BB962C8B-B14F-4D97-AF65-F5344CB8AC3E}">
        <p14:creationId xmlns:p14="http://schemas.microsoft.com/office/powerpoint/2010/main" val="346012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1654D8-E041-4E49-9C5D-4E53B254EC56}"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308779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654D8-E041-4E49-9C5D-4E53B254EC56}"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20124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654D8-E041-4E49-9C5D-4E53B254EC56}"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104894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654D8-E041-4E49-9C5D-4E53B254EC56}"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33590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654D8-E041-4E49-9C5D-4E53B254EC56}"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376220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1654D8-E041-4E49-9C5D-4E53B254EC56}"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336283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1654D8-E041-4E49-9C5D-4E53B254EC56}" type="datetimeFigureOut">
              <a:rPr lang="en-GB" smtClean="0"/>
              <a:t>21/09/2020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279760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1654D8-E041-4E49-9C5D-4E53B254EC56}" type="datetimeFigureOut">
              <a:rPr lang="en-GB" smtClean="0"/>
              <a:t>21/09/2020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287211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654D8-E041-4E49-9C5D-4E53B254EC56}" type="datetimeFigureOut">
              <a:rPr lang="en-GB" smtClean="0"/>
              <a:t>21/09/2020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111923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1654D8-E041-4E49-9C5D-4E53B254EC56}"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364119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1654D8-E041-4E49-9C5D-4E53B254EC56}"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49681-6615-4AD7-B464-ACB77A8958B1}" type="slidenum">
              <a:rPr lang="en-GB" smtClean="0"/>
              <a:t>‹#›</a:t>
            </a:fld>
            <a:endParaRPr lang="en-GB"/>
          </a:p>
        </p:txBody>
      </p:sp>
    </p:spTree>
    <p:extLst>
      <p:ext uri="{BB962C8B-B14F-4D97-AF65-F5344CB8AC3E}">
        <p14:creationId xmlns:p14="http://schemas.microsoft.com/office/powerpoint/2010/main" val="3951200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654D8-E041-4E49-9C5D-4E53B254EC56}" type="datetimeFigureOut">
              <a:rPr lang="en-GB" smtClean="0"/>
              <a:t>21/09/2020</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49681-6615-4AD7-B464-ACB77A8958B1}" type="slidenum">
              <a:rPr lang="en-GB" smtClean="0"/>
              <a:t>‹#›</a:t>
            </a:fld>
            <a:endParaRPr lang="en-GB"/>
          </a:p>
        </p:txBody>
      </p:sp>
    </p:spTree>
    <p:extLst>
      <p:ext uri="{BB962C8B-B14F-4D97-AF65-F5344CB8AC3E}">
        <p14:creationId xmlns:p14="http://schemas.microsoft.com/office/powerpoint/2010/main" val="516282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Title 1"/>
          <p:cNvSpPr txBox="1">
            <a:spLocks/>
          </p:cNvSpPr>
          <p:nvPr/>
        </p:nvSpPr>
        <p:spPr>
          <a:xfrm>
            <a:off x="2625075" y="880795"/>
            <a:ext cx="7627434" cy="99245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b="1" dirty="0">
                <a:ln>
                  <a:solidFill>
                    <a:sysClr val="windowText" lastClr="000000"/>
                  </a:solidFill>
                </a:ln>
                <a:solidFill>
                  <a:srgbClr val="FF0000"/>
                </a:solidFill>
                <a:latin typeface="Calibri" panose="020F0502020204030204"/>
              </a:rPr>
              <a:t>Can you solve these anagrams?</a:t>
            </a:r>
            <a:endParaRPr lang="en-GB" b="1" dirty="0">
              <a:ln>
                <a:solidFill>
                  <a:sysClr val="windowText" lastClr="000000"/>
                </a:solidFill>
              </a:ln>
              <a:solidFill>
                <a:srgbClr val="CC99FF"/>
              </a:solidFill>
              <a:latin typeface="Calibri" panose="020F0502020204030204"/>
            </a:endParaRPr>
          </a:p>
        </p:txBody>
      </p:sp>
      <p:sp>
        <p:nvSpPr>
          <p:cNvPr id="5" name="Title 1"/>
          <p:cNvSpPr>
            <a:spLocks noGrp="1"/>
          </p:cNvSpPr>
          <p:nvPr>
            <p:ph idx="1"/>
          </p:nvPr>
        </p:nvSpPr>
        <p:spPr>
          <a:xfrm>
            <a:off x="2625075" y="2055818"/>
            <a:ext cx="3824868" cy="4430227"/>
          </a:xfrm>
        </p:spPr>
        <p:style>
          <a:lnRef idx="2">
            <a:schemeClr val="dk1"/>
          </a:lnRef>
          <a:fillRef idx="1">
            <a:schemeClr val="lt1"/>
          </a:fillRef>
          <a:effectRef idx="0">
            <a:schemeClr val="dk1"/>
          </a:effectRef>
          <a:fontRef idx="minor">
            <a:schemeClr val="dk1"/>
          </a:fontRef>
        </p:style>
        <p:txBody>
          <a:bodyPr/>
          <a:lstStyle/>
          <a:p>
            <a:pPr marL="514350" indent="-514350">
              <a:buFont typeface="+mj-lt"/>
              <a:buAutoNum type="arabicPeriod"/>
            </a:pPr>
            <a:r>
              <a:rPr lang="en-GB" sz="3600" b="1" dirty="0" err="1">
                <a:ln>
                  <a:solidFill>
                    <a:sysClr val="windowText" lastClr="000000"/>
                  </a:solidFill>
                </a:ln>
                <a:solidFill>
                  <a:srgbClr val="CC99FF"/>
                </a:solidFill>
              </a:rPr>
              <a:t>Xlpmoce</a:t>
            </a:r>
            <a:endParaRPr lang="en-GB" sz="3600" b="1" dirty="0">
              <a:ln>
                <a:solidFill>
                  <a:sysClr val="windowText" lastClr="000000"/>
                </a:solidFill>
              </a:ln>
              <a:solidFill>
                <a:srgbClr val="CC99FF"/>
              </a:solidFill>
            </a:endParaRPr>
          </a:p>
          <a:p>
            <a:pPr marL="514350" indent="-514350">
              <a:buFont typeface="+mj-lt"/>
              <a:buAutoNum type="arabicPeriod"/>
            </a:pPr>
            <a:r>
              <a:rPr lang="en-GB" sz="3600" b="1" dirty="0" err="1">
                <a:ln>
                  <a:solidFill>
                    <a:sysClr val="windowText" lastClr="000000"/>
                  </a:solidFill>
                </a:ln>
                <a:solidFill>
                  <a:srgbClr val="CC99FF"/>
                </a:solidFill>
              </a:rPr>
              <a:t>Pdnooucm</a:t>
            </a:r>
            <a:endParaRPr lang="en-GB" sz="3600" b="1" dirty="0">
              <a:ln>
                <a:solidFill>
                  <a:sysClr val="windowText" lastClr="000000"/>
                </a:solidFill>
              </a:ln>
              <a:solidFill>
                <a:srgbClr val="CC99FF"/>
              </a:solidFill>
            </a:endParaRPr>
          </a:p>
          <a:p>
            <a:pPr marL="514350" indent="-514350">
              <a:buFont typeface="+mj-lt"/>
              <a:buAutoNum type="arabicPeriod"/>
            </a:pPr>
            <a:r>
              <a:rPr lang="en-GB" sz="3600" b="1" dirty="0" err="1">
                <a:ln>
                  <a:solidFill>
                    <a:sysClr val="windowText" lastClr="000000"/>
                  </a:solidFill>
                </a:ln>
                <a:solidFill>
                  <a:srgbClr val="CC99FF"/>
                </a:solidFill>
              </a:rPr>
              <a:t>Nacloov</a:t>
            </a:r>
            <a:endParaRPr lang="en-GB" sz="3600" b="1" dirty="0">
              <a:ln>
                <a:solidFill>
                  <a:sysClr val="windowText" lastClr="000000"/>
                </a:solidFill>
              </a:ln>
              <a:solidFill>
                <a:srgbClr val="CC99FF"/>
              </a:solidFill>
            </a:endParaRPr>
          </a:p>
          <a:p>
            <a:pPr marL="514350" indent="-514350">
              <a:buFont typeface="+mj-lt"/>
              <a:buAutoNum type="arabicPeriod"/>
            </a:pPr>
            <a:r>
              <a:rPr lang="en-GB" sz="3600" b="1" dirty="0" err="1">
                <a:ln>
                  <a:solidFill>
                    <a:sysClr val="windowText" lastClr="000000"/>
                  </a:solidFill>
                </a:ln>
                <a:solidFill>
                  <a:srgbClr val="CC99FF"/>
                </a:solidFill>
              </a:rPr>
              <a:t>Tnncoecvesi</a:t>
            </a:r>
            <a:endParaRPr lang="en-GB" sz="3600" b="1" dirty="0">
              <a:ln>
                <a:solidFill>
                  <a:sysClr val="windowText" lastClr="000000"/>
                </a:solidFill>
              </a:ln>
              <a:solidFill>
                <a:srgbClr val="CC99FF"/>
              </a:solidFill>
            </a:endParaRPr>
          </a:p>
          <a:p>
            <a:pPr marL="514350" indent="-514350">
              <a:buFont typeface="+mj-lt"/>
              <a:buAutoNum type="arabicPeriod"/>
            </a:pPr>
            <a:r>
              <a:rPr lang="en-GB" sz="3600" b="1" dirty="0" err="1">
                <a:ln>
                  <a:solidFill>
                    <a:sysClr val="windowText" lastClr="000000"/>
                  </a:solidFill>
                </a:ln>
                <a:solidFill>
                  <a:srgbClr val="CC99FF"/>
                </a:solidFill>
              </a:rPr>
              <a:t>Liiesm</a:t>
            </a:r>
            <a:endParaRPr lang="en-GB" sz="3600" b="1" dirty="0">
              <a:ln>
                <a:solidFill>
                  <a:sysClr val="windowText" lastClr="000000"/>
                </a:solidFill>
              </a:ln>
              <a:solidFill>
                <a:srgbClr val="CC99FF"/>
              </a:solidFill>
            </a:endParaRPr>
          </a:p>
          <a:p>
            <a:pPr marL="514350" indent="-514350">
              <a:buFont typeface="+mj-lt"/>
              <a:buAutoNum type="arabicPeriod"/>
            </a:pPr>
            <a:r>
              <a:rPr lang="en-GB" sz="3600" b="1" dirty="0" err="1">
                <a:ln>
                  <a:solidFill>
                    <a:sysClr val="windowText" lastClr="000000"/>
                  </a:solidFill>
                </a:ln>
                <a:solidFill>
                  <a:srgbClr val="CC99FF"/>
                </a:solidFill>
              </a:rPr>
              <a:t>Llttiioaaner</a:t>
            </a:r>
            <a:endParaRPr lang="en-GB" sz="3600" b="1" dirty="0">
              <a:ln>
                <a:solidFill>
                  <a:sysClr val="windowText" lastClr="000000"/>
                </a:solidFill>
              </a:ln>
              <a:solidFill>
                <a:srgbClr val="CC99FF"/>
              </a:solidFill>
            </a:endParaRPr>
          </a:p>
          <a:p>
            <a:pPr marL="514350" indent="-514350">
              <a:buFont typeface="+mj-lt"/>
              <a:buAutoNum type="arabicPeriod"/>
            </a:pPr>
            <a:r>
              <a:rPr lang="en-GB" sz="3600" b="1" dirty="0" err="1">
                <a:ln>
                  <a:solidFill>
                    <a:sysClr val="windowText" lastClr="000000"/>
                  </a:solidFill>
                </a:ln>
                <a:solidFill>
                  <a:srgbClr val="CC99FF"/>
                </a:solidFill>
              </a:rPr>
              <a:t>rhptemao</a:t>
            </a:r>
            <a:endParaRPr lang="en-GB" sz="3600" b="1" dirty="0">
              <a:ln>
                <a:solidFill>
                  <a:sysClr val="windowText" lastClr="000000"/>
                </a:solidFill>
              </a:ln>
              <a:solidFill>
                <a:srgbClr val="CC99FF"/>
              </a:solidFill>
            </a:endParaRPr>
          </a:p>
          <a:p>
            <a:pPr marL="514350" indent="-514350">
              <a:buFont typeface="+mj-lt"/>
              <a:buAutoNum type="arabicPeriod"/>
            </a:pPr>
            <a:endParaRPr lang="en-GB" b="1" dirty="0">
              <a:ln>
                <a:solidFill>
                  <a:sysClr val="windowText" lastClr="000000"/>
                </a:solidFill>
              </a:ln>
              <a:solidFill>
                <a:srgbClr val="CC99FF"/>
              </a:solidFill>
            </a:endParaRPr>
          </a:p>
          <a:p>
            <a:pPr marL="514350" indent="-514350">
              <a:buFont typeface="+mj-lt"/>
              <a:buAutoNum type="arabicPeriod"/>
            </a:pPr>
            <a:endParaRPr lang="en-GB" b="1" dirty="0">
              <a:ln>
                <a:solidFill>
                  <a:sysClr val="windowText" lastClr="000000"/>
                </a:solidFill>
              </a:ln>
              <a:solidFill>
                <a:srgbClr val="CC99FF"/>
              </a:solidFill>
            </a:endParaRPr>
          </a:p>
        </p:txBody>
      </p:sp>
      <p:sp>
        <p:nvSpPr>
          <p:cNvPr id="6" name="TextBox 5">
            <a:extLst>
              <a:ext uri="{FF2B5EF4-FFF2-40B4-BE49-F238E27FC236}">
                <a16:creationId xmlns:a16="http://schemas.microsoft.com/office/drawing/2014/main" id="{02C87120-797F-4196-B84B-E86B54730963}"/>
              </a:ext>
            </a:extLst>
          </p:cNvPr>
          <p:cNvSpPr txBox="1"/>
          <p:nvPr/>
        </p:nvSpPr>
        <p:spPr>
          <a:xfrm rot="16200000">
            <a:off x="-3075058" y="3075058"/>
            <a:ext cx="6858002" cy="707886"/>
          </a:xfrm>
          <a:prstGeom prst="rect">
            <a:avLst/>
          </a:prstGeom>
          <a:solidFill>
            <a:srgbClr val="7030A0"/>
          </a:solidFill>
        </p:spPr>
        <p:txBody>
          <a:bodyPr wrap="square" rtlCol="0">
            <a:spAutoFit/>
          </a:bodyPr>
          <a:lstStyle/>
          <a:p>
            <a:pPr algn="ctr"/>
            <a:r>
              <a:rPr lang="en-GB" sz="4000" b="1" dirty="0">
                <a:solidFill>
                  <a:prstClr val="white"/>
                </a:solidFill>
                <a:latin typeface="Century Gothic" panose="020B0502020202020204" pitchFamily="34" charset="0"/>
              </a:rPr>
              <a:t>Do Now</a:t>
            </a:r>
          </a:p>
        </p:txBody>
      </p:sp>
      <p:sp>
        <p:nvSpPr>
          <p:cNvPr id="7" name="Rectangle 6">
            <a:extLst>
              <a:ext uri="{FF2B5EF4-FFF2-40B4-BE49-F238E27FC236}">
                <a16:creationId xmlns:a16="http://schemas.microsoft.com/office/drawing/2014/main" id="{8F5A1DC4-FD03-43CA-A30F-2D5F0AADD956}"/>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solidFill>
                  <a:prstClr val="black"/>
                </a:solidFill>
                <a:latin typeface="Calibri" panose="020F0502020204030204"/>
              </a:rPr>
              <a:t>Learning Objectives: </a:t>
            </a:r>
            <a:r>
              <a:rPr lang="en-GB" dirty="0">
                <a:solidFill>
                  <a:prstClr val="black"/>
                </a:solidFill>
                <a:latin typeface="Calibri" panose="020F0502020204030204"/>
              </a:rPr>
              <a:t>To be able to </a:t>
            </a:r>
            <a:r>
              <a:rPr lang="en-GB" dirty="0">
                <a:solidFill>
                  <a:srgbClr val="0070C0"/>
                </a:solidFill>
                <a:latin typeface="Calibri" panose="020F0502020204030204"/>
              </a:rPr>
              <a:t>identify</a:t>
            </a:r>
            <a:r>
              <a:rPr lang="en-GB" dirty="0">
                <a:solidFill>
                  <a:prstClr val="black"/>
                </a:solidFill>
                <a:latin typeface="Calibri" panose="020F0502020204030204"/>
              </a:rPr>
              <a:t> literary devices and </a:t>
            </a:r>
            <a:r>
              <a:rPr lang="en-GB" dirty="0">
                <a:solidFill>
                  <a:srgbClr val="00B050"/>
                </a:solidFill>
                <a:latin typeface="Calibri" panose="020F0502020204030204"/>
              </a:rPr>
              <a:t>use </a:t>
            </a:r>
            <a:r>
              <a:rPr lang="en-GB" dirty="0">
                <a:solidFill>
                  <a:prstClr val="black"/>
                </a:solidFill>
                <a:latin typeface="Calibri" panose="020F0502020204030204"/>
              </a:rPr>
              <a:t>them in your own writing.</a:t>
            </a:r>
          </a:p>
        </p:txBody>
      </p:sp>
    </p:spTree>
    <p:extLst>
      <p:ext uri="{BB962C8B-B14F-4D97-AF65-F5344CB8AC3E}">
        <p14:creationId xmlns:p14="http://schemas.microsoft.com/office/powerpoint/2010/main" val="304187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Title 1"/>
          <p:cNvSpPr txBox="1">
            <a:spLocks/>
          </p:cNvSpPr>
          <p:nvPr/>
        </p:nvSpPr>
        <p:spPr>
          <a:xfrm>
            <a:off x="2636227" y="985158"/>
            <a:ext cx="5077559" cy="99245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b="1" dirty="0">
                <a:ln>
                  <a:solidFill>
                    <a:sysClr val="windowText" lastClr="000000"/>
                  </a:solidFill>
                </a:ln>
                <a:solidFill>
                  <a:srgbClr val="FF0000"/>
                </a:solidFill>
              </a:rPr>
              <a:t>Check your answers:</a:t>
            </a:r>
            <a:endParaRPr lang="en-GB" b="1" dirty="0">
              <a:ln>
                <a:solidFill>
                  <a:sysClr val="windowText" lastClr="000000"/>
                </a:solidFill>
              </a:ln>
              <a:solidFill>
                <a:srgbClr val="CC99FF"/>
              </a:solidFill>
            </a:endParaRPr>
          </a:p>
        </p:txBody>
      </p:sp>
      <p:sp>
        <p:nvSpPr>
          <p:cNvPr id="5" name="Title 1"/>
          <p:cNvSpPr>
            <a:spLocks noGrp="1"/>
          </p:cNvSpPr>
          <p:nvPr>
            <p:ph idx="1"/>
          </p:nvPr>
        </p:nvSpPr>
        <p:spPr>
          <a:xfrm>
            <a:off x="2809307" y="2264543"/>
            <a:ext cx="3824868" cy="4388434"/>
          </a:xfrm>
        </p:spPr>
        <p:style>
          <a:lnRef idx="2">
            <a:schemeClr val="dk1"/>
          </a:lnRef>
          <a:fillRef idx="1">
            <a:schemeClr val="lt1"/>
          </a:fillRef>
          <a:effectRef idx="0">
            <a:schemeClr val="dk1"/>
          </a:effectRef>
          <a:fontRef idx="minor">
            <a:schemeClr val="dk1"/>
          </a:fontRef>
        </p:style>
        <p:txBody>
          <a:bodyPr/>
          <a:lstStyle/>
          <a:p>
            <a:pPr marL="514350" indent="-514350">
              <a:buFont typeface="+mj-lt"/>
              <a:buAutoNum type="arabicPeriod"/>
            </a:pPr>
            <a:r>
              <a:rPr lang="en-GB" sz="3600" b="1" dirty="0">
                <a:ln>
                  <a:solidFill>
                    <a:sysClr val="windowText" lastClr="000000"/>
                  </a:solidFill>
                </a:ln>
                <a:solidFill>
                  <a:srgbClr val="CC99FF"/>
                </a:solidFill>
              </a:rPr>
              <a:t>Complex </a:t>
            </a:r>
          </a:p>
          <a:p>
            <a:pPr marL="514350" indent="-514350">
              <a:buFont typeface="+mj-lt"/>
              <a:buAutoNum type="arabicPeriod"/>
            </a:pPr>
            <a:r>
              <a:rPr lang="en-GB" sz="3600" b="1" dirty="0">
                <a:ln>
                  <a:solidFill>
                    <a:sysClr val="windowText" lastClr="000000"/>
                  </a:solidFill>
                </a:ln>
                <a:solidFill>
                  <a:srgbClr val="CC99FF"/>
                </a:solidFill>
              </a:rPr>
              <a:t>Compound</a:t>
            </a:r>
          </a:p>
          <a:p>
            <a:pPr marL="514350" indent="-514350">
              <a:buFont typeface="+mj-lt"/>
              <a:buAutoNum type="arabicPeriod"/>
            </a:pPr>
            <a:r>
              <a:rPr lang="en-GB" sz="3600" b="1" dirty="0">
                <a:ln>
                  <a:solidFill>
                    <a:sysClr val="windowText" lastClr="000000"/>
                  </a:solidFill>
                </a:ln>
                <a:solidFill>
                  <a:srgbClr val="CC99FF"/>
                </a:solidFill>
              </a:rPr>
              <a:t>Volcano</a:t>
            </a:r>
          </a:p>
          <a:p>
            <a:pPr marL="514350" indent="-514350">
              <a:buFont typeface="+mj-lt"/>
              <a:buAutoNum type="arabicPeriod"/>
            </a:pPr>
            <a:r>
              <a:rPr lang="en-GB" sz="3600" b="1" dirty="0">
                <a:ln>
                  <a:solidFill>
                    <a:sysClr val="windowText" lastClr="000000"/>
                  </a:solidFill>
                </a:ln>
                <a:solidFill>
                  <a:srgbClr val="CC99FF"/>
                </a:solidFill>
              </a:rPr>
              <a:t>Connectives</a:t>
            </a:r>
          </a:p>
          <a:p>
            <a:pPr marL="514350" indent="-514350">
              <a:buFont typeface="+mj-lt"/>
              <a:buAutoNum type="arabicPeriod"/>
            </a:pPr>
            <a:r>
              <a:rPr lang="en-GB" sz="3600" b="1" dirty="0">
                <a:ln>
                  <a:solidFill>
                    <a:sysClr val="windowText" lastClr="000000"/>
                  </a:solidFill>
                </a:ln>
                <a:solidFill>
                  <a:srgbClr val="CC99FF"/>
                </a:solidFill>
              </a:rPr>
              <a:t>Simile </a:t>
            </a:r>
          </a:p>
          <a:p>
            <a:pPr marL="514350" indent="-514350">
              <a:buFont typeface="+mj-lt"/>
              <a:buAutoNum type="arabicPeriod"/>
            </a:pPr>
            <a:r>
              <a:rPr lang="en-GB" sz="3600" b="1" dirty="0">
                <a:ln>
                  <a:solidFill>
                    <a:sysClr val="windowText" lastClr="000000"/>
                  </a:solidFill>
                </a:ln>
                <a:solidFill>
                  <a:srgbClr val="CC99FF"/>
                </a:solidFill>
              </a:rPr>
              <a:t>Alliteration</a:t>
            </a:r>
          </a:p>
          <a:p>
            <a:pPr marL="514350" indent="-514350">
              <a:buFont typeface="+mj-lt"/>
              <a:buAutoNum type="arabicPeriod"/>
            </a:pPr>
            <a:r>
              <a:rPr lang="en-GB" sz="3600" b="1" dirty="0">
                <a:ln>
                  <a:solidFill>
                    <a:sysClr val="windowText" lastClr="000000"/>
                  </a:solidFill>
                </a:ln>
                <a:solidFill>
                  <a:srgbClr val="CC99FF"/>
                </a:solidFill>
              </a:rPr>
              <a:t>Metaphor </a:t>
            </a:r>
          </a:p>
          <a:p>
            <a:pPr marL="514350" indent="-514350">
              <a:buFont typeface="+mj-lt"/>
              <a:buAutoNum type="arabicPeriod"/>
            </a:pPr>
            <a:endParaRPr lang="en-GB" b="1" dirty="0">
              <a:ln>
                <a:solidFill>
                  <a:sysClr val="windowText" lastClr="000000"/>
                </a:solidFill>
              </a:ln>
              <a:solidFill>
                <a:srgbClr val="CC99FF"/>
              </a:solidFill>
            </a:endParaRPr>
          </a:p>
          <a:p>
            <a:pPr marL="514350" indent="-514350">
              <a:buFont typeface="+mj-lt"/>
              <a:buAutoNum type="arabicPeriod"/>
            </a:pPr>
            <a:endParaRPr lang="en-GB" b="1" dirty="0">
              <a:ln>
                <a:solidFill>
                  <a:sysClr val="windowText" lastClr="000000"/>
                </a:solidFill>
              </a:ln>
              <a:solidFill>
                <a:srgbClr val="CC99FF"/>
              </a:solidFill>
            </a:endParaRPr>
          </a:p>
        </p:txBody>
      </p:sp>
      <p:sp>
        <p:nvSpPr>
          <p:cNvPr id="6" name="Rectangle 5">
            <a:extLst>
              <a:ext uri="{FF2B5EF4-FFF2-40B4-BE49-F238E27FC236}">
                <a16:creationId xmlns:a16="http://schemas.microsoft.com/office/drawing/2014/main" id="{246B9E6F-B4C8-4BFE-A8B4-17D2E2CCF4DA}"/>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be able to </a:t>
            </a:r>
            <a:r>
              <a:rPr lang="en-GB" dirty="0">
                <a:solidFill>
                  <a:srgbClr val="0070C0"/>
                </a:solidFill>
              </a:rPr>
              <a:t>identify</a:t>
            </a:r>
            <a:r>
              <a:rPr lang="en-GB" dirty="0"/>
              <a:t> literary devices and </a:t>
            </a:r>
            <a:r>
              <a:rPr lang="en-GB" dirty="0">
                <a:solidFill>
                  <a:srgbClr val="00B050"/>
                </a:solidFill>
              </a:rPr>
              <a:t>use </a:t>
            </a:r>
            <a:r>
              <a:rPr lang="en-GB" dirty="0"/>
              <a:t>them in your own writing.</a:t>
            </a:r>
          </a:p>
        </p:txBody>
      </p:sp>
      <p:sp>
        <p:nvSpPr>
          <p:cNvPr id="7" name="TextBox 6">
            <a:extLst>
              <a:ext uri="{FF2B5EF4-FFF2-40B4-BE49-F238E27FC236}">
                <a16:creationId xmlns:a16="http://schemas.microsoft.com/office/drawing/2014/main" id="{C83E79C6-F186-421E-BA95-35637CB074B4}"/>
              </a:ext>
            </a:extLst>
          </p:cNvPr>
          <p:cNvSpPr txBox="1"/>
          <p:nvPr/>
        </p:nvSpPr>
        <p:spPr>
          <a:xfrm rot="16200000">
            <a:off x="-3075059" y="3075058"/>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Tree>
    <p:extLst>
      <p:ext uri="{BB962C8B-B14F-4D97-AF65-F5344CB8AC3E}">
        <p14:creationId xmlns:p14="http://schemas.microsoft.com/office/powerpoint/2010/main" val="384350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487" y="250008"/>
            <a:ext cx="4071934" cy="6357982"/>
          </a:xfrm>
          <a:solidFill>
            <a:schemeClr val="accent1">
              <a:lumMod val="20000"/>
              <a:lumOff val="80000"/>
            </a:schemeClr>
          </a:solidFill>
        </p:spPr>
        <p:txBody>
          <a:bodyPr>
            <a:normAutofit/>
          </a:bodyPr>
          <a:lstStyle/>
          <a:p>
            <a:pPr algn="ctr"/>
            <a:r>
              <a:rPr lang="en-GB" b="1" dirty="0">
                <a:latin typeface="+mn-lt"/>
              </a:rPr>
              <a:t>Learning Objectives:</a:t>
            </a:r>
            <a:br>
              <a:rPr lang="en-GB" dirty="0">
                <a:latin typeface="+mn-lt"/>
              </a:rPr>
            </a:br>
            <a:r>
              <a:rPr lang="en-GB" dirty="0">
                <a:latin typeface="+mn-lt"/>
              </a:rPr>
              <a:t>To be able to </a:t>
            </a:r>
            <a:r>
              <a:rPr lang="en-GB" dirty="0">
                <a:solidFill>
                  <a:srgbClr val="0070C0"/>
                </a:solidFill>
                <a:latin typeface="+mn-lt"/>
              </a:rPr>
              <a:t>identify</a:t>
            </a:r>
            <a:r>
              <a:rPr lang="en-GB" dirty="0">
                <a:latin typeface="+mn-lt"/>
              </a:rPr>
              <a:t> literary devices and </a:t>
            </a:r>
            <a:r>
              <a:rPr lang="en-GB" dirty="0">
                <a:solidFill>
                  <a:srgbClr val="00B050"/>
                </a:solidFill>
                <a:latin typeface="+mn-lt"/>
              </a:rPr>
              <a:t>use </a:t>
            </a:r>
            <a:r>
              <a:rPr lang="en-GB" dirty="0">
                <a:latin typeface="+mn-lt"/>
              </a:rPr>
              <a:t>them in your own writing.</a:t>
            </a:r>
          </a:p>
        </p:txBody>
      </p:sp>
      <p:pic>
        <p:nvPicPr>
          <p:cNvPr id="4" name="Picture 1" descr="Objectives &amp; Assessment Model.png"/>
          <p:cNvPicPr>
            <a:picLocks noChangeAspect="1"/>
          </p:cNvPicPr>
          <p:nvPr/>
        </p:nvPicPr>
        <p:blipFill>
          <a:blip r:embed="rId3" cstate="print"/>
          <a:srcRect l="3215"/>
          <a:stretch>
            <a:fillRect/>
          </a:stretch>
        </p:blipFill>
        <p:spPr bwMode="auto">
          <a:xfrm>
            <a:off x="6330635" y="857233"/>
            <a:ext cx="4337365" cy="4094596"/>
          </a:xfrm>
          <a:prstGeom prst="rect">
            <a:avLst/>
          </a:prstGeom>
          <a:noFill/>
          <a:ln w="9525">
            <a:noFill/>
            <a:miter lim="800000"/>
            <a:headEnd/>
            <a:tailEnd/>
          </a:ln>
        </p:spPr>
      </p:pic>
      <p:sp>
        <p:nvSpPr>
          <p:cNvPr id="5" name="TextBox 4">
            <a:extLst>
              <a:ext uri="{FF2B5EF4-FFF2-40B4-BE49-F238E27FC236}">
                <a16:creationId xmlns:a16="http://schemas.microsoft.com/office/drawing/2014/main" id="{3E0D52CF-0868-436B-9E16-76379C716BDC}"/>
              </a:ext>
            </a:extLst>
          </p:cNvPr>
          <p:cNvSpPr txBox="1"/>
          <p:nvPr/>
        </p:nvSpPr>
        <p:spPr>
          <a:xfrm rot="16200000">
            <a:off x="-29861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Tree>
    <p:extLst>
      <p:ext uri="{BB962C8B-B14F-4D97-AF65-F5344CB8AC3E}">
        <p14:creationId xmlns:p14="http://schemas.microsoft.com/office/powerpoint/2010/main" val="393479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
        <p:nvSpPr>
          <p:cNvPr id="4" name="Title 1"/>
          <p:cNvSpPr txBox="1">
            <a:spLocks/>
          </p:cNvSpPr>
          <p:nvPr/>
        </p:nvSpPr>
        <p:spPr>
          <a:xfrm>
            <a:off x="1524000" y="1"/>
            <a:ext cx="9144000" cy="55756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000" b="1" dirty="0">
                <a:ln>
                  <a:solidFill>
                    <a:sysClr val="windowText" lastClr="000000"/>
                  </a:solidFill>
                </a:ln>
                <a:solidFill>
                  <a:srgbClr val="CC99FF"/>
                </a:solidFill>
                <a:latin typeface="Calibri" panose="020F0502020204030204"/>
              </a:rPr>
              <a:t>Match up the devices to their definition and examples.</a:t>
            </a:r>
          </a:p>
        </p:txBody>
      </p:sp>
      <p:graphicFrame>
        <p:nvGraphicFramePr>
          <p:cNvPr id="7" name="Content Placeholder 6"/>
          <p:cNvGraphicFramePr>
            <a:graphicFrameLocks noGrp="1"/>
          </p:cNvGraphicFramePr>
          <p:nvPr>
            <p:ph idx="1"/>
            <p:extLst/>
          </p:nvPr>
        </p:nvGraphicFramePr>
        <p:xfrm>
          <a:off x="2349159" y="701354"/>
          <a:ext cx="8004517" cy="5984418"/>
        </p:xfrm>
        <a:graphic>
          <a:graphicData uri="http://schemas.openxmlformats.org/drawingml/2006/table">
            <a:tbl>
              <a:tblPr firstRow="1" bandRow="1">
                <a:tableStyleId>{00A15C55-8517-42AA-B614-E9B94910E393}</a:tableStyleId>
              </a:tblPr>
              <a:tblGrid>
                <a:gridCol w="2097599">
                  <a:extLst>
                    <a:ext uri="{9D8B030D-6E8A-4147-A177-3AD203B41FA5}">
                      <a16:colId xmlns:a16="http://schemas.microsoft.com/office/drawing/2014/main" val="2160104372"/>
                    </a:ext>
                  </a:extLst>
                </a:gridCol>
                <a:gridCol w="2978195">
                  <a:extLst>
                    <a:ext uri="{9D8B030D-6E8A-4147-A177-3AD203B41FA5}">
                      <a16:colId xmlns:a16="http://schemas.microsoft.com/office/drawing/2014/main" val="1441210723"/>
                    </a:ext>
                  </a:extLst>
                </a:gridCol>
                <a:gridCol w="2928723">
                  <a:extLst>
                    <a:ext uri="{9D8B030D-6E8A-4147-A177-3AD203B41FA5}">
                      <a16:colId xmlns:a16="http://schemas.microsoft.com/office/drawing/2014/main" val="1277873894"/>
                    </a:ext>
                  </a:extLst>
                </a:gridCol>
              </a:tblGrid>
              <a:tr h="563030">
                <a:tc>
                  <a:txBody>
                    <a:bodyPr/>
                    <a:lstStyle/>
                    <a:p>
                      <a:pPr algn="ctr"/>
                      <a:r>
                        <a:rPr lang="en-GB" sz="2400" dirty="0"/>
                        <a:t>Device</a:t>
                      </a:r>
                    </a:p>
                  </a:txBody>
                  <a:tcPr/>
                </a:tc>
                <a:tc>
                  <a:txBody>
                    <a:bodyPr/>
                    <a:lstStyle/>
                    <a:p>
                      <a:pPr algn="ctr"/>
                      <a:r>
                        <a:rPr lang="en-GB" sz="2400" dirty="0"/>
                        <a:t>Definition</a:t>
                      </a:r>
                    </a:p>
                  </a:txBody>
                  <a:tcPr/>
                </a:tc>
                <a:tc>
                  <a:txBody>
                    <a:bodyPr/>
                    <a:lstStyle/>
                    <a:p>
                      <a:pPr algn="ctr"/>
                      <a:r>
                        <a:rPr lang="en-GB" sz="2400" dirty="0"/>
                        <a:t>Example</a:t>
                      </a:r>
                    </a:p>
                  </a:txBody>
                  <a:tcPr/>
                </a:tc>
                <a:extLst>
                  <a:ext uri="{0D108BD9-81ED-4DB2-BD59-A6C34878D82A}">
                    <a16:rowId xmlns:a16="http://schemas.microsoft.com/office/drawing/2014/main" val="46516002"/>
                  </a:ext>
                </a:extLst>
              </a:tr>
              <a:tr h="1142897">
                <a:tc>
                  <a:txBody>
                    <a:bodyPr/>
                    <a:lstStyle/>
                    <a:p>
                      <a:r>
                        <a:rPr lang="en-GB" sz="2800" dirty="0"/>
                        <a:t>Simile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 form</a:t>
                      </a:r>
                      <a:r>
                        <a:rPr lang="en-GB" baseline="0" dirty="0"/>
                        <a:t> of comparison that uses ‘as’ or ‘like’.</a:t>
                      </a:r>
                      <a:endParaRPr lang="en-GB" dirty="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My alarm clock yells at me to get out of bed every morning.</a:t>
                      </a:r>
                    </a:p>
                    <a:p>
                      <a:endParaRPr lang="en-GB" dirty="0"/>
                    </a:p>
                  </a:txBody>
                  <a:tcPr/>
                </a:tc>
                <a:extLst>
                  <a:ext uri="{0D108BD9-81ED-4DB2-BD59-A6C34878D82A}">
                    <a16:rowId xmlns:a16="http://schemas.microsoft.com/office/drawing/2014/main" val="4145274907"/>
                  </a:ext>
                </a:extLst>
              </a:tr>
              <a:tr h="1058167">
                <a:tc>
                  <a:txBody>
                    <a:bodyPr/>
                    <a:lstStyle/>
                    <a:p>
                      <a:r>
                        <a:rPr lang="en-GB" sz="2800" dirty="0"/>
                        <a:t>Alliteration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Words that start</a:t>
                      </a:r>
                      <a:r>
                        <a:rPr lang="en-GB" baseline="0" dirty="0"/>
                        <a:t> with the same sounds.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Her long hair was a flowing golden river.</a:t>
                      </a:r>
                    </a:p>
                    <a:p>
                      <a:endParaRPr lang="en-GB" dirty="0"/>
                    </a:p>
                  </a:txBody>
                  <a:tcPr/>
                </a:tc>
                <a:extLst>
                  <a:ext uri="{0D108BD9-81ED-4DB2-BD59-A6C34878D82A}">
                    <a16:rowId xmlns:a16="http://schemas.microsoft.com/office/drawing/2014/main" val="180967524"/>
                  </a:ext>
                </a:extLst>
              </a:tr>
              <a:tr h="1058167">
                <a:tc>
                  <a:txBody>
                    <a:bodyPr/>
                    <a:lstStyle/>
                    <a:p>
                      <a:r>
                        <a:rPr lang="en-GB" sz="2800" dirty="0"/>
                        <a:t>Metaphor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 form</a:t>
                      </a:r>
                      <a:r>
                        <a:rPr lang="en-GB" baseline="0" dirty="0"/>
                        <a:t> of comparison describing an object as something else.</a:t>
                      </a:r>
                      <a:endParaRPr lang="en-GB" dirty="0"/>
                    </a:p>
                  </a:txBody>
                  <a:tcPr/>
                </a:tc>
                <a:tc>
                  <a:txBody>
                    <a:bodyPr/>
                    <a:lstStyle/>
                    <a:p>
                      <a:r>
                        <a:rPr lang="en-GB" sz="1800" b="0" i="0" kern="1200" dirty="0">
                          <a:solidFill>
                            <a:schemeClr val="dk1"/>
                          </a:solidFill>
                          <a:effectLst/>
                          <a:latin typeface="+mn-lt"/>
                          <a:ea typeface="+mn-ea"/>
                          <a:cs typeface="+mn-cs"/>
                        </a:rPr>
                        <a:t>Peter Piper picked a peck of pickled peppers.</a:t>
                      </a:r>
                      <a:endParaRPr lang="en-GB" dirty="0"/>
                    </a:p>
                  </a:txBody>
                  <a:tcPr/>
                </a:tc>
                <a:extLst>
                  <a:ext uri="{0D108BD9-81ED-4DB2-BD59-A6C34878D82A}">
                    <a16:rowId xmlns:a16="http://schemas.microsoft.com/office/drawing/2014/main" val="2825588686"/>
                  </a:ext>
                </a:extLst>
              </a:tr>
              <a:tr h="1058167">
                <a:tc>
                  <a:txBody>
                    <a:bodyPr/>
                    <a:lstStyle/>
                    <a:p>
                      <a:r>
                        <a:rPr lang="en-GB" sz="2800" dirty="0"/>
                        <a:t>Personification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Giving an inanimate</a:t>
                      </a:r>
                      <a:r>
                        <a:rPr lang="en-GB" baseline="0" dirty="0"/>
                        <a:t> object human quality.</a:t>
                      </a:r>
                      <a:endParaRPr lang="en-GB" dirty="0"/>
                    </a:p>
                  </a:txBody>
                  <a:tcPr/>
                </a:tc>
                <a:tc>
                  <a:txBody>
                    <a:bodyPr/>
                    <a:lstStyle/>
                    <a:p>
                      <a:r>
                        <a:rPr lang="en-GB" sz="1800" b="0" i="0" kern="1200" dirty="0">
                          <a:solidFill>
                            <a:schemeClr val="dk1"/>
                          </a:solidFill>
                          <a:effectLst/>
                          <a:latin typeface="+mn-lt"/>
                          <a:ea typeface="+mn-ea"/>
                          <a:cs typeface="+mn-cs"/>
                        </a:rPr>
                        <a:t>Let it snow, let it snow, let it snow.</a:t>
                      </a:r>
                      <a:endParaRPr lang="en-GB" dirty="0"/>
                    </a:p>
                  </a:txBody>
                  <a:tcPr/>
                </a:tc>
                <a:extLst>
                  <a:ext uri="{0D108BD9-81ED-4DB2-BD59-A6C34878D82A}">
                    <a16:rowId xmlns:a16="http://schemas.microsoft.com/office/drawing/2014/main" val="416060716"/>
                  </a:ext>
                </a:extLst>
              </a:tr>
              <a:tr h="1058167">
                <a:tc>
                  <a:txBody>
                    <a:bodyPr/>
                    <a:lstStyle/>
                    <a:p>
                      <a:r>
                        <a:rPr lang="en-GB" sz="2800" dirty="0"/>
                        <a:t>Repetition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The same</a:t>
                      </a:r>
                      <a:r>
                        <a:rPr lang="en-GB" baseline="0" dirty="0"/>
                        <a:t> word or phrase is said several times.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You were as brave as a lion.</a:t>
                      </a:r>
                    </a:p>
                    <a:p>
                      <a:endParaRPr lang="en-GB" dirty="0"/>
                    </a:p>
                  </a:txBody>
                  <a:tcPr/>
                </a:tc>
                <a:extLst>
                  <a:ext uri="{0D108BD9-81ED-4DB2-BD59-A6C34878D82A}">
                    <a16:rowId xmlns:a16="http://schemas.microsoft.com/office/drawing/2014/main" val="4161765748"/>
                  </a:ext>
                </a:extLst>
              </a:tr>
            </a:tbl>
          </a:graphicData>
        </a:graphic>
      </p:graphicFrame>
      <p:sp>
        <p:nvSpPr>
          <p:cNvPr id="5" name="Rectangle 4">
            <a:extLst>
              <a:ext uri="{FF2B5EF4-FFF2-40B4-BE49-F238E27FC236}">
                <a16:creationId xmlns:a16="http://schemas.microsoft.com/office/drawing/2014/main" id="{DD4549ED-4CCD-4855-B339-F0C7D731179F}"/>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solidFill>
                  <a:prstClr val="black"/>
                </a:solidFill>
                <a:latin typeface="Calibri" panose="020F0502020204030204"/>
              </a:rPr>
              <a:t>Learning Objectives: </a:t>
            </a:r>
            <a:r>
              <a:rPr lang="en-GB" dirty="0">
                <a:solidFill>
                  <a:prstClr val="black"/>
                </a:solidFill>
                <a:latin typeface="Calibri" panose="020F0502020204030204"/>
              </a:rPr>
              <a:t>To be able to </a:t>
            </a:r>
            <a:r>
              <a:rPr lang="en-GB" dirty="0">
                <a:solidFill>
                  <a:srgbClr val="0070C0"/>
                </a:solidFill>
                <a:latin typeface="Calibri" panose="020F0502020204030204"/>
              </a:rPr>
              <a:t>identify</a:t>
            </a:r>
            <a:r>
              <a:rPr lang="en-GB" dirty="0">
                <a:solidFill>
                  <a:prstClr val="black"/>
                </a:solidFill>
                <a:latin typeface="Calibri" panose="020F0502020204030204"/>
              </a:rPr>
              <a:t> literary devices and </a:t>
            </a:r>
            <a:r>
              <a:rPr lang="en-GB" dirty="0">
                <a:solidFill>
                  <a:srgbClr val="00B050"/>
                </a:solidFill>
                <a:latin typeface="Calibri" panose="020F0502020204030204"/>
              </a:rPr>
              <a:t>use </a:t>
            </a:r>
            <a:r>
              <a:rPr lang="en-GB" dirty="0">
                <a:solidFill>
                  <a:prstClr val="black"/>
                </a:solidFill>
                <a:latin typeface="Calibri" panose="020F0502020204030204"/>
              </a:rPr>
              <a:t>them in your own writing.</a:t>
            </a:r>
          </a:p>
        </p:txBody>
      </p:sp>
      <p:sp>
        <p:nvSpPr>
          <p:cNvPr id="6" name="TextBox 5">
            <a:extLst>
              <a:ext uri="{FF2B5EF4-FFF2-40B4-BE49-F238E27FC236}">
                <a16:creationId xmlns:a16="http://schemas.microsoft.com/office/drawing/2014/main" id="{AE19CF27-CE81-4850-8074-9A7EA801C809}"/>
              </a:ext>
            </a:extLst>
          </p:cNvPr>
          <p:cNvSpPr txBox="1"/>
          <p:nvPr/>
        </p:nvSpPr>
        <p:spPr>
          <a:xfrm rot="16200000">
            <a:off x="-3014423" y="3075056"/>
            <a:ext cx="6858002" cy="707886"/>
          </a:xfrm>
          <a:prstGeom prst="rect">
            <a:avLst/>
          </a:prstGeom>
          <a:solidFill>
            <a:srgbClr val="7030A0"/>
          </a:solidFill>
        </p:spPr>
        <p:txBody>
          <a:bodyPr wrap="square" rtlCol="0">
            <a:spAutoFit/>
          </a:bodyPr>
          <a:lstStyle/>
          <a:p>
            <a:pPr algn="ctr"/>
            <a:r>
              <a:rPr lang="en-GB" sz="4000" b="1" dirty="0">
                <a:solidFill>
                  <a:prstClr val="white"/>
                </a:solidFill>
                <a:latin typeface="Century Gothic" panose="020B0502020202020204" pitchFamily="34" charset="0"/>
              </a:rPr>
              <a:t>Unlocking Vocabulary</a:t>
            </a:r>
          </a:p>
        </p:txBody>
      </p:sp>
    </p:spTree>
    <p:extLst>
      <p:ext uri="{BB962C8B-B14F-4D97-AF65-F5344CB8AC3E}">
        <p14:creationId xmlns:p14="http://schemas.microsoft.com/office/powerpoint/2010/main" val="116779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
        <p:nvSpPr>
          <p:cNvPr id="4" name="Title 1"/>
          <p:cNvSpPr txBox="1">
            <a:spLocks/>
          </p:cNvSpPr>
          <p:nvPr/>
        </p:nvSpPr>
        <p:spPr>
          <a:xfrm>
            <a:off x="1524000" y="1"/>
            <a:ext cx="9144000" cy="55756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000" b="1" dirty="0">
                <a:ln>
                  <a:solidFill>
                    <a:sysClr val="windowText" lastClr="000000"/>
                  </a:solidFill>
                </a:ln>
                <a:solidFill>
                  <a:srgbClr val="CC99FF"/>
                </a:solidFill>
                <a:latin typeface="Calibri" panose="020F0502020204030204"/>
              </a:rPr>
              <a:t>Match up the devices to their definition and examples.</a:t>
            </a:r>
          </a:p>
        </p:txBody>
      </p:sp>
      <p:graphicFrame>
        <p:nvGraphicFramePr>
          <p:cNvPr id="7" name="Content Placeholder 6"/>
          <p:cNvGraphicFramePr>
            <a:graphicFrameLocks noGrp="1"/>
          </p:cNvGraphicFramePr>
          <p:nvPr>
            <p:ph idx="1"/>
            <p:extLst/>
          </p:nvPr>
        </p:nvGraphicFramePr>
        <p:xfrm>
          <a:off x="2379597" y="765485"/>
          <a:ext cx="8140692" cy="5884590"/>
        </p:xfrm>
        <a:graphic>
          <a:graphicData uri="http://schemas.openxmlformats.org/drawingml/2006/table">
            <a:tbl>
              <a:tblPr firstRow="1" bandRow="1">
                <a:tableStyleId>{00A15C55-8517-42AA-B614-E9B94910E393}</a:tableStyleId>
              </a:tblPr>
              <a:tblGrid>
                <a:gridCol w="2133284">
                  <a:extLst>
                    <a:ext uri="{9D8B030D-6E8A-4147-A177-3AD203B41FA5}">
                      <a16:colId xmlns:a16="http://schemas.microsoft.com/office/drawing/2014/main" val="2160104372"/>
                    </a:ext>
                  </a:extLst>
                </a:gridCol>
                <a:gridCol w="3028861">
                  <a:extLst>
                    <a:ext uri="{9D8B030D-6E8A-4147-A177-3AD203B41FA5}">
                      <a16:colId xmlns:a16="http://schemas.microsoft.com/office/drawing/2014/main" val="1441210723"/>
                    </a:ext>
                  </a:extLst>
                </a:gridCol>
                <a:gridCol w="2978547">
                  <a:extLst>
                    <a:ext uri="{9D8B030D-6E8A-4147-A177-3AD203B41FA5}">
                      <a16:colId xmlns:a16="http://schemas.microsoft.com/office/drawing/2014/main" val="1277873894"/>
                    </a:ext>
                  </a:extLst>
                </a:gridCol>
              </a:tblGrid>
              <a:tr h="565985">
                <a:tc>
                  <a:txBody>
                    <a:bodyPr/>
                    <a:lstStyle/>
                    <a:p>
                      <a:pPr algn="ctr"/>
                      <a:r>
                        <a:rPr lang="en-GB" sz="2400" dirty="0"/>
                        <a:t>Device</a:t>
                      </a:r>
                    </a:p>
                  </a:txBody>
                  <a:tcPr/>
                </a:tc>
                <a:tc>
                  <a:txBody>
                    <a:bodyPr/>
                    <a:lstStyle/>
                    <a:p>
                      <a:pPr algn="ctr"/>
                      <a:r>
                        <a:rPr lang="en-GB" sz="2400" dirty="0"/>
                        <a:t>Definition</a:t>
                      </a:r>
                    </a:p>
                  </a:txBody>
                  <a:tcPr/>
                </a:tc>
                <a:tc>
                  <a:txBody>
                    <a:bodyPr/>
                    <a:lstStyle/>
                    <a:p>
                      <a:pPr algn="ctr"/>
                      <a:r>
                        <a:rPr lang="en-GB" sz="2400" dirty="0"/>
                        <a:t>Example</a:t>
                      </a:r>
                    </a:p>
                  </a:txBody>
                  <a:tcPr/>
                </a:tc>
                <a:extLst>
                  <a:ext uri="{0D108BD9-81ED-4DB2-BD59-A6C34878D82A}">
                    <a16:rowId xmlns:a16="http://schemas.microsoft.com/office/drawing/2014/main" val="46516002"/>
                  </a:ext>
                </a:extLst>
              </a:tr>
              <a:tr h="1063721">
                <a:tc>
                  <a:txBody>
                    <a:bodyPr/>
                    <a:lstStyle/>
                    <a:p>
                      <a:r>
                        <a:rPr lang="en-GB" sz="2800" dirty="0"/>
                        <a:t>Simile</a:t>
                      </a:r>
                    </a:p>
                  </a:txBody>
                  <a:tcPr/>
                </a:tc>
                <a:tc>
                  <a:txBody>
                    <a:bodyPr/>
                    <a:lstStyle/>
                    <a:p>
                      <a:r>
                        <a:rPr lang="en-GB" dirty="0"/>
                        <a:t>The same</a:t>
                      </a:r>
                      <a:r>
                        <a:rPr lang="en-GB" baseline="0" dirty="0"/>
                        <a:t> word or phrase is said several times.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You were as brave as a lion.</a:t>
                      </a:r>
                    </a:p>
                    <a:p>
                      <a:endParaRPr lang="en-GB" dirty="0"/>
                    </a:p>
                  </a:txBody>
                  <a:tcPr/>
                </a:tc>
                <a:extLst>
                  <a:ext uri="{0D108BD9-81ED-4DB2-BD59-A6C34878D82A}">
                    <a16:rowId xmlns:a16="http://schemas.microsoft.com/office/drawing/2014/main" val="4145274907"/>
                  </a:ext>
                </a:extLst>
              </a:tr>
              <a:tr h="1063721">
                <a:tc>
                  <a:txBody>
                    <a:bodyPr/>
                    <a:lstStyle/>
                    <a:p>
                      <a:r>
                        <a:rPr lang="en-GB" sz="2800" dirty="0"/>
                        <a:t>Alliteration</a:t>
                      </a:r>
                    </a:p>
                  </a:txBody>
                  <a:tcPr/>
                </a:tc>
                <a:tc>
                  <a:txBody>
                    <a:bodyPr/>
                    <a:lstStyle/>
                    <a:p>
                      <a:r>
                        <a:rPr lang="en-GB" dirty="0"/>
                        <a:t>A form</a:t>
                      </a:r>
                      <a:r>
                        <a:rPr lang="en-GB" baseline="0" dirty="0"/>
                        <a:t> of comparison that uses ‘as’ or ‘like’.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Peter Piper picked a peck of pickled peppers.</a:t>
                      </a:r>
                      <a:endParaRPr lang="en-GB" dirty="0"/>
                    </a:p>
                    <a:p>
                      <a:endParaRPr lang="en-GB" dirty="0"/>
                    </a:p>
                  </a:txBody>
                  <a:tcPr/>
                </a:tc>
                <a:extLst>
                  <a:ext uri="{0D108BD9-81ED-4DB2-BD59-A6C34878D82A}">
                    <a16:rowId xmlns:a16="http://schemas.microsoft.com/office/drawing/2014/main" val="180967524"/>
                  </a:ext>
                </a:extLst>
              </a:tr>
              <a:tr h="1063721">
                <a:tc>
                  <a:txBody>
                    <a:bodyPr/>
                    <a:lstStyle/>
                    <a:p>
                      <a:r>
                        <a:rPr lang="en-GB" sz="2800" dirty="0"/>
                        <a:t>Metaphor</a:t>
                      </a:r>
                    </a:p>
                  </a:txBody>
                  <a:tcPr/>
                </a:tc>
                <a:tc>
                  <a:txBody>
                    <a:bodyPr/>
                    <a:lstStyle/>
                    <a:p>
                      <a:r>
                        <a:rPr lang="en-GB" dirty="0"/>
                        <a:t>Words that start</a:t>
                      </a:r>
                      <a:r>
                        <a:rPr lang="en-GB" baseline="0" dirty="0"/>
                        <a:t> with the same sounds.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Her long hair was a flowing golden river.</a:t>
                      </a:r>
                    </a:p>
                  </a:txBody>
                  <a:tcPr/>
                </a:tc>
                <a:extLst>
                  <a:ext uri="{0D108BD9-81ED-4DB2-BD59-A6C34878D82A}">
                    <a16:rowId xmlns:a16="http://schemas.microsoft.com/office/drawing/2014/main" val="2825588686"/>
                  </a:ext>
                </a:extLst>
              </a:tr>
              <a:tr h="1063721">
                <a:tc>
                  <a:txBody>
                    <a:bodyPr/>
                    <a:lstStyle/>
                    <a:p>
                      <a:r>
                        <a:rPr lang="en-GB" sz="2800" dirty="0"/>
                        <a:t>Personification</a:t>
                      </a:r>
                    </a:p>
                  </a:txBody>
                  <a:tcPr/>
                </a:tc>
                <a:tc>
                  <a:txBody>
                    <a:bodyPr/>
                    <a:lstStyle/>
                    <a:p>
                      <a:r>
                        <a:rPr lang="en-GB" dirty="0"/>
                        <a:t>A form</a:t>
                      </a:r>
                      <a:r>
                        <a:rPr lang="en-GB" baseline="0" dirty="0"/>
                        <a:t> of comparison describing an object as something else.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My alarm clock yells at me to get out of bed every morning.</a:t>
                      </a:r>
                    </a:p>
                  </a:txBody>
                  <a:tcPr/>
                </a:tc>
                <a:extLst>
                  <a:ext uri="{0D108BD9-81ED-4DB2-BD59-A6C34878D82A}">
                    <a16:rowId xmlns:a16="http://schemas.microsoft.com/office/drawing/2014/main" val="416060716"/>
                  </a:ext>
                </a:extLst>
              </a:tr>
              <a:tr h="1063721">
                <a:tc>
                  <a:txBody>
                    <a:bodyPr/>
                    <a:lstStyle/>
                    <a:p>
                      <a:r>
                        <a:rPr lang="en-GB" sz="2800" dirty="0"/>
                        <a:t>Repetition</a:t>
                      </a:r>
                    </a:p>
                  </a:txBody>
                  <a:tcPr/>
                </a:tc>
                <a:tc>
                  <a:txBody>
                    <a:bodyPr/>
                    <a:lstStyle/>
                    <a:p>
                      <a:r>
                        <a:rPr lang="en-GB" dirty="0"/>
                        <a:t>Giving an inanimate</a:t>
                      </a:r>
                      <a:r>
                        <a:rPr lang="en-GB" baseline="0" dirty="0"/>
                        <a:t> object human quality.</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Let it snow, let it snow, let it snow.</a:t>
                      </a:r>
                      <a:endParaRPr lang="en-GB" dirty="0"/>
                    </a:p>
                    <a:p>
                      <a:endParaRPr lang="en-GB" dirty="0"/>
                    </a:p>
                  </a:txBody>
                  <a:tcPr/>
                </a:tc>
                <a:extLst>
                  <a:ext uri="{0D108BD9-81ED-4DB2-BD59-A6C34878D82A}">
                    <a16:rowId xmlns:a16="http://schemas.microsoft.com/office/drawing/2014/main" val="4161765748"/>
                  </a:ext>
                </a:extLst>
              </a:tr>
            </a:tbl>
          </a:graphicData>
        </a:graphic>
      </p:graphicFrame>
      <p:sp>
        <p:nvSpPr>
          <p:cNvPr id="5" name="Rectangle 4">
            <a:extLst>
              <a:ext uri="{FF2B5EF4-FFF2-40B4-BE49-F238E27FC236}">
                <a16:creationId xmlns:a16="http://schemas.microsoft.com/office/drawing/2014/main" id="{A64366D9-2EA6-4086-8101-6B455244728B}"/>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solidFill>
                  <a:prstClr val="black"/>
                </a:solidFill>
                <a:latin typeface="Calibri" panose="020F0502020204030204"/>
              </a:rPr>
              <a:t>Learning Objectives: </a:t>
            </a:r>
            <a:r>
              <a:rPr lang="en-GB" dirty="0">
                <a:solidFill>
                  <a:prstClr val="black"/>
                </a:solidFill>
                <a:latin typeface="Calibri" panose="020F0502020204030204"/>
              </a:rPr>
              <a:t>To be able to </a:t>
            </a:r>
            <a:r>
              <a:rPr lang="en-GB" dirty="0">
                <a:solidFill>
                  <a:srgbClr val="0070C0"/>
                </a:solidFill>
                <a:latin typeface="Calibri" panose="020F0502020204030204"/>
              </a:rPr>
              <a:t>identify</a:t>
            </a:r>
            <a:r>
              <a:rPr lang="en-GB" dirty="0">
                <a:solidFill>
                  <a:prstClr val="black"/>
                </a:solidFill>
                <a:latin typeface="Calibri" panose="020F0502020204030204"/>
              </a:rPr>
              <a:t> literary devices and </a:t>
            </a:r>
            <a:r>
              <a:rPr lang="en-GB" dirty="0">
                <a:solidFill>
                  <a:srgbClr val="00B050"/>
                </a:solidFill>
                <a:latin typeface="Calibri" panose="020F0502020204030204"/>
              </a:rPr>
              <a:t>use </a:t>
            </a:r>
            <a:r>
              <a:rPr lang="en-GB" dirty="0">
                <a:solidFill>
                  <a:prstClr val="black"/>
                </a:solidFill>
                <a:latin typeface="Calibri" panose="020F0502020204030204"/>
              </a:rPr>
              <a:t>them in your own writing.</a:t>
            </a:r>
          </a:p>
        </p:txBody>
      </p:sp>
      <p:sp>
        <p:nvSpPr>
          <p:cNvPr id="6" name="TextBox 5">
            <a:extLst>
              <a:ext uri="{FF2B5EF4-FFF2-40B4-BE49-F238E27FC236}">
                <a16:creationId xmlns:a16="http://schemas.microsoft.com/office/drawing/2014/main" id="{D6978CE4-63DA-4299-9AE1-6EB03CC89D08}"/>
              </a:ext>
            </a:extLst>
          </p:cNvPr>
          <p:cNvSpPr txBox="1"/>
          <p:nvPr/>
        </p:nvSpPr>
        <p:spPr>
          <a:xfrm rot="16200000">
            <a:off x="-3075058" y="3068210"/>
            <a:ext cx="6858002" cy="707886"/>
          </a:xfrm>
          <a:prstGeom prst="rect">
            <a:avLst/>
          </a:prstGeom>
          <a:solidFill>
            <a:srgbClr val="7030A0"/>
          </a:solidFill>
        </p:spPr>
        <p:txBody>
          <a:bodyPr wrap="square" rtlCol="0">
            <a:spAutoFit/>
          </a:bodyPr>
          <a:lstStyle/>
          <a:p>
            <a:pPr algn="ctr"/>
            <a:r>
              <a:rPr lang="en-GB" sz="4000" b="1" dirty="0">
                <a:solidFill>
                  <a:prstClr val="white"/>
                </a:solidFill>
                <a:latin typeface="Century Gothic" panose="020B0502020202020204" pitchFamily="34" charset="0"/>
              </a:rPr>
              <a:t>Answers</a:t>
            </a:r>
          </a:p>
        </p:txBody>
      </p:sp>
    </p:spTree>
    <p:extLst>
      <p:ext uri="{BB962C8B-B14F-4D97-AF65-F5344CB8AC3E}">
        <p14:creationId xmlns:p14="http://schemas.microsoft.com/office/powerpoint/2010/main" val="276420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5" name="Title 1"/>
          <p:cNvSpPr>
            <a:spLocks noGrp="1"/>
          </p:cNvSpPr>
          <p:nvPr>
            <p:ph idx="1"/>
          </p:nvPr>
        </p:nvSpPr>
        <p:spPr>
          <a:xfrm>
            <a:off x="2380585" y="792251"/>
            <a:ext cx="8076400" cy="5819564"/>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b="1" u="sng" dirty="0"/>
              <a:t>Extract 1 </a:t>
            </a:r>
            <a:endParaRPr lang="en-GB" dirty="0"/>
          </a:p>
          <a:p>
            <a:pPr marL="0" indent="0">
              <a:buNone/>
            </a:pPr>
            <a:r>
              <a:rPr lang="en-GB" dirty="0"/>
              <a:t>	Out of the gravel there are peonies growing. They come up through the loose grey pebbles, their buds testing the air like snails' eyes, then swelling and opening, huge dark-red flowers all shining and glossy like satin. Then they burst and fall to the ground.</a:t>
            </a:r>
          </a:p>
          <a:p>
            <a:pPr marL="0" indent="0">
              <a:buNone/>
            </a:pPr>
            <a:r>
              <a:rPr lang="en-GB" dirty="0"/>
              <a:t>	 In the one instant before they come apart they are like the peonies in the front garden at Mr. Kinnear's, that first day, only those were white. Nancy was cutting them. She wore a pale dress with pink rosebuds and a triple-flounced skirt, and a straw bonnet that hid her face. She carried a flat basket, to put the flowers in; she bent from the hips like a lady, holding her waist straight. When she heard us and turned to look, she put her hand up to her throat as if startled.</a:t>
            </a:r>
          </a:p>
          <a:p>
            <a:pPr marL="514350" indent="-514350">
              <a:buFont typeface="+mj-lt"/>
              <a:buAutoNum type="arabicPeriod"/>
            </a:pPr>
            <a:endParaRPr lang="en-GB" b="1" dirty="0">
              <a:ln>
                <a:solidFill>
                  <a:sysClr val="windowText" lastClr="000000"/>
                </a:solidFill>
              </a:ln>
              <a:solidFill>
                <a:srgbClr val="CC99FF"/>
              </a:solidFill>
            </a:endParaRPr>
          </a:p>
          <a:p>
            <a:pPr marL="514350" indent="-514350">
              <a:buFont typeface="+mj-lt"/>
              <a:buAutoNum type="arabicPeriod"/>
            </a:pPr>
            <a:endParaRPr lang="en-GB" b="1" dirty="0">
              <a:ln>
                <a:solidFill>
                  <a:sysClr val="windowText" lastClr="000000"/>
                </a:solidFill>
              </a:ln>
              <a:solidFill>
                <a:srgbClr val="CC99FF"/>
              </a:solidFill>
            </a:endParaRPr>
          </a:p>
        </p:txBody>
      </p:sp>
      <p:sp>
        <p:nvSpPr>
          <p:cNvPr id="4" name="Rectangle 3">
            <a:extLst>
              <a:ext uri="{FF2B5EF4-FFF2-40B4-BE49-F238E27FC236}">
                <a16:creationId xmlns:a16="http://schemas.microsoft.com/office/drawing/2014/main" id="{0596FC47-9BFA-4883-A33C-6B0810E6D5C5}"/>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be able to </a:t>
            </a:r>
            <a:r>
              <a:rPr lang="en-GB" dirty="0">
                <a:solidFill>
                  <a:srgbClr val="0070C0"/>
                </a:solidFill>
              </a:rPr>
              <a:t>identify</a:t>
            </a:r>
            <a:r>
              <a:rPr lang="en-GB" dirty="0"/>
              <a:t> literary devices and </a:t>
            </a:r>
            <a:r>
              <a:rPr lang="en-GB" dirty="0">
                <a:solidFill>
                  <a:srgbClr val="00B050"/>
                </a:solidFill>
              </a:rPr>
              <a:t>use </a:t>
            </a:r>
            <a:r>
              <a:rPr lang="en-GB" dirty="0"/>
              <a:t>them in your own writing.</a:t>
            </a:r>
          </a:p>
        </p:txBody>
      </p:sp>
      <p:sp>
        <p:nvSpPr>
          <p:cNvPr id="6" name="TextBox 5">
            <a:extLst>
              <a:ext uri="{FF2B5EF4-FFF2-40B4-BE49-F238E27FC236}">
                <a16:creationId xmlns:a16="http://schemas.microsoft.com/office/drawing/2014/main" id="{BD2DA272-CBCF-4AF1-8BFD-B0652B6EAFA8}"/>
              </a:ext>
            </a:extLst>
          </p:cNvPr>
          <p:cNvSpPr txBox="1"/>
          <p:nvPr/>
        </p:nvSpPr>
        <p:spPr>
          <a:xfrm rot="16200000">
            <a:off x="-3075058" y="3075058"/>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150274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5" name="Title 1"/>
          <p:cNvSpPr>
            <a:spLocks noGrp="1"/>
          </p:cNvSpPr>
          <p:nvPr>
            <p:ph idx="1"/>
          </p:nvPr>
        </p:nvSpPr>
        <p:spPr>
          <a:xfrm>
            <a:off x="2506593" y="780161"/>
            <a:ext cx="7886700" cy="5958265"/>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b="1" u="sng" dirty="0"/>
              <a:t>Extract 2 </a:t>
            </a:r>
            <a:endParaRPr lang="en-GB" dirty="0"/>
          </a:p>
          <a:p>
            <a:pPr marL="0" indent="0">
              <a:buNone/>
            </a:pPr>
            <a:r>
              <a:rPr lang="en-GB" dirty="0"/>
              <a:t>	She came that night like every girl's worst fear, dazzling frost star ice queen. Tall and with that long silver blond hair and a flawless face, a perfect body in white crushed velvet and a diamond snowflake tiara. The boys and girls parted to let her through--they had all instantaneously given up on him when they saw her.</a:t>
            </a:r>
            <a:br>
              <a:rPr lang="en-GB" dirty="0"/>
            </a:br>
            <a:r>
              <a:rPr lang="en-GB" dirty="0"/>
              <a:t>    	 I felt almost--relieved. Like that first night with him but different. Relieved because what I dreaded most in the whole world was going to happen and I wouldn't have to live with it anymore--the fear.</a:t>
            </a:r>
            <a:br>
              <a:rPr lang="en-GB" dirty="0"/>
            </a:br>
            <a:r>
              <a:rPr lang="en-GB" dirty="0"/>
              <a:t>     	There is the relief of finally not being alone and the relief of being alone when no one can take anything away from you. Here she was, my beautiful fear. Shiny as crystal lace frost.</a:t>
            </a:r>
          </a:p>
          <a:p>
            <a:pPr marL="514350" indent="-514350">
              <a:buFont typeface="+mj-lt"/>
              <a:buAutoNum type="arabicPeriod"/>
            </a:pPr>
            <a:endParaRPr lang="en-GB" b="1" dirty="0">
              <a:ln>
                <a:solidFill>
                  <a:sysClr val="windowText" lastClr="000000"/>
                </a:solidFill>
              </a:ln>
              <a:solidFill>
                <a:srgbClr val="CC99FF"/>
              </a:solidFill>
            </a:endParaRPr>
          </a:p>
          <a:p>
            <a:pPr marL="514350" indent="-514350">
              <a:buFont typeface="+mj-lt"/>
              <a:buAutoNum type="arabicPeriod"/>
            </a:pPr>
            <a:endParaRPr lang="en-GB" b="1" dirty="0">
              <a:ln>
                <a:solidFill>
                  <a:sysClr val="windowText" lastClr="000000"/>
                </a:solidFill>
              </a:ln>
              <a:solidFill>
                <a:srgbClr val="CC99FF"/>
              </a:solidFill>
            </a:endParaRPr>
          </a:p>
        </p:txBody>
      </p:sp>
      <p:sp>
        <p:nvSpPr>
          <p:cNvPr id="4" name="Rectangle 3">
            <a:extLst>
              <a:ext uri="{FF2B5EF4-FFF2-40B4-BE49-F238E27FC236}">
                <a16:creationId xmlns:a16="http://schemas.microsoft.com/office/drawing/2014/main" id="{FBEEB80D-A830-4AFD-8F92-FAC63D26D6D6}"/>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solidFill>
                  <a:prstClr val="black"/>
                </a:solidFill>
                <a:latin typeface="Calibri" panose="020F0502020204030204"/>
              </a:rPr>
              <a:t>Learning Objectives: </a:t>
            </a:r>
            <a:r>
              <a:rPr lang="en-GB" dirty="0">
                <a:solidFill>
                  <a:prstClr val="black"/>
                </a:solidFill>
                <a:latin typeface="Calibri" panose="020F0502020204030204"/>
              </a:rPr>
              <a:t>To be able to </a:t>
            </a:r>
            <a:r>
              <a:rPr lang="en-GB" dirty="0">
                <a:solidFill>
                  <a:srgbClr val="0070C0"/>
                </a:solidFill>
                <a:latin typeface="Calibri" panose="020F0502020204030204"/>
              </a:rPr>
              <a:t>identify</a:t>
            </a:r>
            <a:r>
              <a:rPr lang="en-GB" dirty="0">
                <a:solidFill>
                  <a:prstClr val="black"/>
                </a:solidFill>
                <a:latin typeface="Calibri" panose="020F0502020204030204"/>
              </a:rPr>
              <a:t> literary devices and </a:t>
            </a:r>
            <a:r>
              <a:rPr lang="en-GB" dirty="0">
                <a:solidFill>
                  <a:srgbClr val="00B050"/>
                </a:solidFill>
                <a:latin typeface="Calibri" panose="020F0502020204030204"/>
              </a:rPr>
              <a:t>use </a:t>
            </a:r>
            <a:r>
              <a:rPr lang="en-GB" dirty="0">
                <a:solidFill>
                  <a:prstClr val="black"/>
                </a:solidFill>
                <a:latin typeface="Calibri" panose="020F0502020204030204"/>
              </a:rPr>
              <a:t>them in your own writing.</a:t>
            </a:r>
          </a:p>
        </p:txBody>
      </p:sp>
      <p:sp>
        <p:nvSpPr>
          <p:cNvPr id="6" name="TextBox 5">
            <a:extLst>
              <a:ext uri="{FF2B5EF4-FFF2-40B4-BE49-F238E27FC236}">
                <a16:creationId xmlns:a16="http://schemas.microsoft.com/office/drawing/2014/main" id="{A9FE9D6A-A72F-4C8B-A375-C277C8D16F7B}"/>
              </a:ext>
            </a:extLst>
          </p:cNvPr>
          <p:cNvSpPr txBox="1"/>
          <p:nvPr/>
        </p:nvSpPr>
        <p:spPr>
          <a:xfrm rot="16200000">
            <a:off x="-3075058" y="3100456"/>
            <a:ext cx="6858002" cy="707886"/>
          </a:xfrm>
          <a:prstGeom prst="rect">
            <a:avLst/>
          </a:prstGeom>
          <a:solidFill>
            <a:srgbClr val="7030A0"/>
          </a:solidFill>
        </p:spPr>
        <p:txBody>
          <a:bodyPr wrap="square" rtlCol="0">
            <a:spAutoFit/>
          </a:bodyPr>
          <a:lstStyle/>
          <a:p>
            <a:pPr algn="ctr"/>
            <a:r>
              <a:rPr lang="en-GB" sz="4000" b="1" dirty="0">
                <a:solidFill>
                  <a:prstClr val="white"/>
                </a:solidFill>
                <a:latin typeface="Century Gothic" panose="020B0502020202020204" pitchFamily="34" charset="0"/>
              </a:rPr>
              <a:t>Reading Activity</a:t>
            </a:r>
          </a:p>
        </p:txBody>
      </p:sp>
    </p:spTree>
    <p:extLst>
      <p:ext uri="{BB962C8B-B14F-4D97-AF65-F5344CB8AC3E}">
        <p14:creationId xmlns:p14="http://schemas.microsoft.com/office/powerpoint/2010/main" val="250311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5" name="Title 1"/>
          <p:cNvSpPr>
            <a:spLocks noGrp="1"/>
          </p:cNvSpPr>
          <p:nvPr>
            <p:ph idx="1"/>
          </p:nvPr>
        </p:nvSpPr>
        <p:spPr>
          <a:xfrm>
            <a:off x="2636826" y="761544"/>
            <a:ext cx="7626234" cy="5934678"/>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b="1" u="sng" dirty="0"/>
              <a:t>Extract 3 </a:t>
            </a:r>
            <a:endParaRPr lang="en-GB" dirty="0"/>
          </a:p>
          <a:p>
            <a:pPr marL="0" indent="0">
              <a:buNone/>
            </a:pPr>
            <a:r>
              <a:rPr lang="en-GB" dirty="0"/>
              <a:t>	Behind one door, Tom Skelton, aged thirteen, stopped and listened.</a:t>
            </a:r>
          </a:p>
          <a:p>
            <a:pPr marL="0" indent="0">
              <a:buNone/>
            </a:pPr>
            <a:r>
              <a:rPr lang="en-GB" dirty="0"/>
              <a:t>	The wind outside nested in each tree, prowled the sidewalks in invisible treads like unseen cats.</a:t>
            </a:r>
          </a:p>
          <a:p>
            <a:pPr marL="0" indent="0">
              <a:buNone/>
            </a:pPr>
            <a:r>
              <a:rPr lang="en-GB" dirty="0"/>
              <a:t>	Tom Skelton shivered. Anyone could see that the wind was a special wind this night, and the darkness took on a special feel because it was All Hallows' Eve. Everything seemed cut from soft black velvet or gold or orange velvet. Smoke panted up out of a thousand chimneys like the plumes of funeral parades. From kitchen windows drifted two pumpkin smells: gourds being cut, pies being baked.</a:t>
            </a:r>
          </a:p>
          <a:p>
            <a:pPr marL="514350" indent="-514350">
              <a:buFont typeface="+mj-lt"/>
              <a:buAutoNum type="arabicPeriod"/>
            </a:pPr>
            <a:endParaRPr lang="en-GB" b="1" dirty="0">
              <a:ln>
                <a:solidFill>
                  <a:sysClr val="windowText" lastClr="000000"/>
                </a:solidFill>
              </a:ln>
              <a:solidFill>
                <a:srgbClr val="CC99FF"/>
              </a:solidFill>
            </a:endParaRPr>
          </a:p>
          <a:p>
            <a:pPr marL="514350" indent="-514350">
              <a:buFont typeface="+mj-lt"/>
              <a:buAutoNum type="arabicPeriod"/>
            </a:pPr>
            <a:endParaRPr lang="en-GB" b="1" dirty="0">
              <a:ln>
                <a:solidFill>
                  <a:sysClr val="windowText" lastClr="000000"/>
                </a:solidFill>
              </a:ln>
              <a:solidFill>
                <a:srgbClr val="CC99FF"/>
              </a:solidFill>
            </a:endParaRPr>
          </a:p>
        </p:txBody>
      </p:sp>
      <p:sp>
        <p:nvSpPr>
          <p:cNvPr id="4" name="Rectangle 3">
            <a:extLst>
              <a:ext uri="{FF2B5EF4-FFF2-40B4-BE49-F238E27FC236}">
                <a16:creationId xmlns:a16="http://schemas.microsoft.com/office/drawing/2014/main" id="{AFB24D75-0836-4CBE-90D9-E22FBCBE8009}"/>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solidFill>
                  <a:prstClr val="black"/>
                </a:solidFill>
                <a:latin typeface="Calibri" panose="020F0502020204030204"/>
              </a:rPr>
              <a:t>Learning Objectives: </a:t>
            </a:r>
            <a:r>
              <a:rPr lang="en-GB" dirty="0">
                <a:solidFill>
                  <a:prstClr val="black"/>
                </a:solidFill>
                <a:latin typeface="Calibri" panose="020F0502020204030204"/>
              </a:rPr>
              <a:t>To be able to </a:t>
            </a:r>
            <a:r>
              <a:rPr lang="en-GB" dirty="0">
                <a:solidFill>
                  <a:srgbClr val="0070C0"/>
                </a:solidFill>
                <a:latin typeface="Calibri" panose="020F0502020204030204"/>
              </a:rPr>
              <a:t>identify</a:t>
            </a:r>
            <a:r>
              <a:rPr lang="en-GB" dirty="0">
                <a:solidFill>
                  <a:prstClr val="black"/>
                </a:solidFill>
                <a:latin typeface="Calibri" panose="020F0502020204030204"/>
              </a:rPr>
              <a:t> literary devices and </a:t>
            </a:r>
            <a:r>
              <a:rPr lang="en-GB" dirty="0">
                <a:solidFill>
                  <a:srgbClr val="00B050"/>
                </a:solidFill>
                <a:latin typeface="Calibri" panose="020F0502020204030204"/>
              </a:rPr>
              <a:t>use </a:t>
            </a:r>
            <a:r>
              <a:rPr lang="en-GB" dirty="0">
                <a:solidFill>
                  <a:prstClr val="black"/>
                </a:solidFill>
                <a:latin typeface="Calibri" panose="020F0502020204030204"/>
              </a:rPr>
              <a:t>them in your own writing.</a:t>
            </a:r>
          </a:p>
        </p:txBody>
      </p:sp>
      <p:sp>
        <p:nvSpPr>
          <p:cNvPr id="6" name="TextBox 5">
            <a:extLst>
              <a:ext uri="{FF2B5EF4-FFF2-40B4-BE49-F238E27FC236}">
                <a16:creationId xmlns:a16="http://schemas.microsoft.com/office/drawing/2014/main" id="{E5E61478-430D-418E-A1A5-1C1B5721D22D}"/>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prstClr val="white"/>
                </a:solidFill>
                <a:latin typeface="Century Gothic" panose="020B0502020202020204" pitchFamily="34" charset="0"/>
              </a:rPr>
              <a:t>Reading Activity</a:t>
            </a:r>
          </a:p>
        </p:txBody>
      </p:sp>
    </p:spTree>
    <p:extLst>
      <p:ext uri="{BB962C8B-B14F-4D97-AF65-F5344CB8AC3E}">
        <p14:creationId xmlns:p14="http://schemas.microsoft.com/office/powerpoint/2010/main" val="1993106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Title 1"/>
          <p:cNvSpPr txBox="1">
            <a:spLocks/>
          </p:cNvSpPr>
          <p:nvPr/>
        </p:nvSpPr>
        <p:spPr>
          <a:xfrm>
            <a:off x="2636226" y="782048"/>
            <a:ext cx="7627434" cy="99245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b="1" dirty="0">
                <a:ln>
                  <a:solidFill>
                    <a:sysClr val="windowText" lastClr="000000"/>
                  </a:solidFill>
                </a:ln>
                <a:solidFill>
                  <a:srgbClr val="FF0000"/>
                </a:solidFill>
                <a:latin typeface="Calibri" panose="020F0502020204030204"/>
              </a:rPr>
              <a:t>Creating your own examples</a:t>
            </a:r>
            <a:endParaRPr lang="en-GB" b="1" dirty="0">
              <a:ln>
                <a:solidFill>
                  <a:sysClr val="windowText" lastClr="000000"/>
                </a:solidFill>
              </a:ln>
              <a:solidFill>
                <a:srgbClr val="CC99FF"/>
              </a:solidFill>
              <a:latin typeface="Calibri" panose="020F0502020204030204"/>
            </a:endParaRPr>
          </a:p>
        </p:txBody>
      </p:sp>
      <p:sp>
        <p:nvSpPr>
          <p:cNvPr id="5" name="Title 1"/>
          <p:cNvSpPr>
            <a:spLocks noGrp="1"/>
          </p:cNvSpPr>
          <p:nvPr>
            <p:ph idx="1"/>
          </p:nvPr>
        </p:nvSpPr>
        <p:spPr>
          <a:xfrm>
            <a:off x="2506594" y="2055817"/>
            <a:ext cx="7886701" cy="4754194"/>
          </a:xfrm>
        </p:spPr>
        <p:style>
          <a:lnRef idx="2">
            <a:schemeClr val="dk1"/>
          </a:lnRef>
          <a:fillRef idx="1">
            <a:schemeClr val="lt1"/>
          </a:fillRef>
          <a:effectRef idx="0">
            <a:schemeClr val="dk1"/>
          </a:effectRef>
          <a:fontRef idx="minor">
            <a:schemeClr val="dk1"/>
          </a:fontRef>
        </p:style>
        <p:txBody>
          <a:bodyPr/>
          <a:lstStyle/>
          <a:p>
            <a:pPr marL="0" indent="0">
              <a:buNone/>
            </a:pPr>
            <a:r>
              <a:rPr lang="en-GB" u="sng" dirty="0">
                <a:ln>
                  <a:solidFill>
                    <a:sysClr val="windowText" lastClr="000000"/>
                  </a:solidFill>
                </a:ln>
                <a:solidFill>
                  <a:srgbClr val="CC99FF"/>
                </a:solidFill>
              </a:rPr>
              <a:t>Step 1 </a:t>
            </a:r>
          </a:p>
          <a:p>
            <a:pPr marL="0" indent="0">
              <a:buNone/>
            </a:pPr>
            <a:r>
              <a:rPr lang="en-GB" dirty="0">
                <a:ln>
                  <a:solidFill>
                    <a:sysClr val="windowText" lastClr="000000"/>
                  </a:solidFill>
                </a:ln>
                <a:solidFill>
                  <a:srgbClr val="CC99FF"/>
                </a:solidFill>
              </a:rPr>
              <a:t>Create an example for each of the devices to describe the volcano.</a:t>
            </a:r>
          </a:p>
          <a:p>
            <a:pPr marL="0" indent="0">
              <a:buNone/>
            </a:pPr>
            <a:endParaRPr lang="en-GB" dirty="0">
              <a:ln>
                <a:solidFill>
                  <a:sysClr val="windowText" lastClr="000000"/>
                </a:solidFill>
              </a:ln>
              <a:solidFill>
                <a:srgbClr val="CC99FF"/>
              </a:solidFill>
            </a:endParaRPr>
          </a:p>
          <a:p>
            <a:pPr marL="0" indent="0">
              <a:buNone/>
            </a:pPr>
            <a:r>
              <a:rPr lang="en-GB" u="sng" dirty="0">
                <a:ln>
                  <a:solidFill>
                    <a:sysClr val="windowText" lastClr="000000"/>
                  </a:solidFill>
                </a:ln>
                <a:solidFill>
                  <a:srgbClr val="CC99FF"/>
                </a:solidFill>
              </a:rPr>
              <a:t>Step 2 </a:t>
            </a:r>
          </a:p>
          <a:p>
            <a:pPr marL="0" indent="0">
              <a:buNone/>
            </a:pPr>
            <a:r>
              <a:rPr lang="en-GB" dirty="0">
                <a:ln>
                  <a:solidFill>
                    <a:sysClr val="windowText" lastClr="000000"/>
                  </a:solidFill>
                </a:ln>
                <a:solidFill>
                  <a:srgbClr val="CC99FF"/>
                </a:solidFill>
              </a:rPr>
              <a:t>Peer annotations – what effects are created by your examples? </a:t>
            </a:r>
          </a:p>
          <a:p>
            <a:pPr marL="0" indent="0">
              <a:buNone/>
            </a:pPr>
            <a:r>
              <a:rPr lang="en-GB" dirty="0">
                <a:ln>
                  <a:solidFill>
                    <a:sysClr val="windowText" lastClr="000000"/>
                  </a:solidFill>
                </a:ln>
                <a:solidFill>
                  <a:srgbClr val="CC99FF"/>
                </a:solidFill>
              </a:rPr>
              <a:t>Think back to our annotations of the extract.</a:t>
            </a:r>
          </a:p>
          <a:p>
            <a:pPr marL="514350" indent="-514350">
              <a:buFont typeface="+mj-lt"/>
              <a:buAutoNum type="arabicPeriod"/>
            </a:pPr>
            <a:endParaRPr lang="en-GB" b="1" dirty="0">
              <a:ln>
                <a:solidFill>
                  <a:sysClr val="windowText" lastClr="000000"/>
                </a:solidFill>
              </a:ln>
              <a:solidFill>
                <a:srgbClr val="CC99FF"/>
              </a:solidFill>
            </a:endParaRPr>
          </a:p>
        </p:txBody>
      </p:sp>
      <p:sp>
        <p:nvSpPr>
          <p:cNvPr id="6" name="Rectangle 5">
            <a:extLst>
              <a:ext uri="{FF2B5EF4-FFF2-40B4-BE49-F238E27FC236}">
                <a16:creationId xmlns:a16="http://schemas.microsoft.com/office/drawing/2014/main" id="{127BD88C-FC5B-41E7-A29F-23CF4C8B63B4}"/>
              </a:ext>
            </a:extLst>
          </p:cNvPr>
          <p:cNvSpPr/>
          <p:nvPr/>
        </p:nvSpPr>
        <p:spPr>
          <a:xfrm>
            <a:off x="2231888" y="-6848"/>
            <a:ext cx="843611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solidFill>
                  <a:prstClr val="black"/>
                </a:solidFill>
                <a:latin typeface="Calibri" panose="020F0502020204030204"/>
              </a:rPr>
              <a:t>Learning Objectives: </a:t>
            </a:r>
            <a:r>
              <a:rPr lang="en-GB" dirty="0">
                <a:solidFill>
                  <a:prstClr val="black"/>
                </a:solidFill>
                <a:latin typeface="Calibri" panose="020F0502020204030204"/>
              </a:rPr>
              <a:t>To be able to </a:t>
            </a:r>
            <a:r>
              <a:rPr lang="en-GB" dirty="0">
                <a:solidFill>
                  <a:srgbClr val="0070C0"/>
                </a:solidFill>
                <a:latin typeface="Calibri" panose="020F0502020204030204"/>
              </a:rPr>
              <a:t>identify</a:t>
            </a:r>
            <a:r>
              <a:rPr lang="en-GB" dirty="0">
                <a:solidFill>
                  <a:prstClr val="black"/>
                </a:solidFill>
                <a:latin typeface="Calibri" panose="020F0502020204030204"/>
              </a:rPr>
              <a:t> literary devices and </a:t>
            </a:r>
            <a:r>
              <a:rPr lang="en-GB" dirty="0">
                <a:solidFill>
                  <a:srgbClr val="00B050"/>
                </a:solidFill>
                <a:latin typeface="Calibri" panose="020F0502020204030204"/>
              </a:rPr>
              <a:t>use </a:t>
            </a:r>
            <a:r>
              <a:rPr lang="en-GB" dirty="0">
                <a:solidFill>
                  <a:prstClr val="black"/>
                </a:solidFill>
                <a:latin typeface="Calibri" panose="020F0502020204030204"/>
              </a:rPr>
              <a:t>them in your own writing.</a:t>
            </a:r>
          </a:p>
        </p:txBody>
      </p:sp>
      <p:sp>
        <p:nvSpPr>
          <p:cNvPr id="7" name="TextBox 6">
            <a:extLst>
              <a:ext uri="{FF2B5EF4-FFF2-40B4-BE49-F238E27FC236}">
                <a16:creationId xmlns:a16="http://schemas.microsoft.com/office/drawing/2014/main" id="{C73F5AF4-33BE-424C-AC1F-354F2CF27C50}"/>
              </a:ext>
            </a:extLst>
          </p:cNvPr>
          <p:cNvSpPr txBox="1"/>
          <p:nvPr/>
        </p:nvSpPr>
        <p:spPr>
          <a:xfrm rot="16200000">
            <a:off x="-2995545" y="3027067"/>
            <a:ext cx="6858002" cy="707886"/>
          </a:xfrm>
          <a:prstGeom prst="rect">
            <a:avLst/>
          </a:prstGeom>
          <a:solidFill>
            <a:srgbClr val="7030A0"/>
          </a:solidFill>
        </p:spPr>
        <p:txBody>
          <a:bodyPr wrap="square" rtlCol="0">
            <a:spAutoFit/>
          </a:bodyPr>
          <a:lstStyle/>
          <a:p>
            <a:pPr algn="ctr"/>
            <a:r>
              <a:rPr lang="en-GB" sz="4000" b="1" dirty="0">
                <a:solidFill>
                  <a:prstClr val="white"/>
                </a:solidFill>
                <a:latin typeface="Century Gothic" panose="020B0502020202020204" pitchFamily="34" charset="0"/>
              </a:rPr>
              <a:t>Mastery</a:t>
            </a:r>
          </a:p>
        </p:txBody>
      </p:sp>
    </p:spTree>
    <p:extLst>
      <p:ext uri="{BB962C8B-B14F-4D97-AF65-F5344CB8AC3E}">
        <p14:creationId xmlns:p14="http://schemas.microsoft.com/office/powerpoint/2010/main" val="331326098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924</Words>
  <Application>Microsoft Office PowerPoint</Application>
  <PresentationFormat>Widescreen</PresentationFormat>
  <Paragraphs>91</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1_Office Theme</vt:lpstr>
      <vt:lpstr>PowerPoint Presentation</vt:lpstr>
      <vt:lpstr>PowerPoint Presentation</vt:lpstr>
      <vt:lpstr>Learning Objectives: To be able to identify literary devices and use them in your own writing.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Weatherhead</dc:creator>
  <cp:lastModifiedBy>D Weatherhead</cp:lastModifiedBy>
  <cp:revision>1</cp:revision>
  <dcterms:created xsi:type="dcterms:W3CDTF">2020-09-21T10:10:05Z</dcterms:created>
  <dcterms:modified xsi:type="dcterms:W3CDTF">2020-09-21T10:16:19Z</dcterms:modified>
</cp:coreProperties>
</file>