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3" r:id="rId3"/>
    <p:sldId id="306" r:id="rId4"/>
    <p:sldId id="307" r:id="rId5"/>
    <p:sldId id="275" r:id="rId6"/>
    <p:sldId id="276" r:id="rId7"/>
    <p:sldId id="277" r:id="rId8"/>
    <p:sldId id="285" r:id="rId9"/>
    <p:sldId id="286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D98A-E90C-4B20-B2AE-D76B7025C64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8831-86B4-48CB-B22C-48110C769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2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E0CF9-965F-47E2-9BE4-8A0849E3A2D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148430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</a:t>
            </a:r>
            <a:r>
              <a:rPr lang="en-GB" baseline="0" dirty="0"/>
              <a:t>, Most, Some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5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18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8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3879-6B12-4D69-9831-F39C2EBEE23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3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5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973-BF81-4D2E-BC56-60AC08038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437FD-332A-4A29-B686-901FE2E58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51E90-9117-4206-BE41-2EDCDD64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FD902-AB52-4E36-8639-48B9997A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33BDC-7EDA-42F3-B87F-5AB4D72B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62E9-68C7-425E-BD38-B7943B4A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53A6B3-E2A5-4D9B-8B63-470BBFC55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E25C-88F3-46A0-872F-D391FB3F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B885F-AB6A-450F-9485-588F86B8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9D2D-CE9B-4581-B173-D1AF854E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99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43527A-CA05-4DA2-A57B-EF28411BE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51BC1-51B9-42AD-8F0F-E1C2D33EC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84B7-F613-4A76-A112-4F2F2099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2737-3393-4DDF-827D-161EE2EE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0AE38-5FDD-4E2A-BF99-FC15E89E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533C-C055-4FFD-BD40-AFB1CE89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5C62-2080-4663-B1D7-4902AC36F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13807-F901-449A-BC7F-710AC3BA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BF202-AB3C-4C6D-8D9D-8AFC6DDC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FE3D8-96B2-4A71-8C0C-AF14F961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5593-D598-41B1-A081-1CD1891C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C05B8-ABB3-49AC-8CED-4DB1B847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026D-5D24-426B-B70E-73BE7BF0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74499-5347-459F-BEDD-50800261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A175D-1EC2-411E-8B6F-E0EA4DFF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294E-7685-448C-B96F-192F4A6E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8E2A3-28A5-4B8C-989C-D47D0E4AA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F739A-7352-465B-83A1-07104F3EB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5E2C6-929E-4BA9-BFCC-46D62B35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46B83-0C79-461E-B815-8F013EEB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D31C0-B146-4869-9A96-37D7B7FF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3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B6448-2AB8-4709-B0FD-E10789A49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10983-2B64-43E0-AC91-5A667AA79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BE6B6-F41B-4660-9C70-F91F64CFA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BAFD7-5F0F-41F2-8399-EEF50C3E5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6758E-9733-47DF-9E0D-CC8976A54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29085-BABA-4494-A31D-9D4E6FD7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FA909C-25D9-4447-98B7-11FAFDF6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B00BE-B7AD-4A1B-8E0B-02651937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2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DE78-FF4D-4614-833F-FAC87C1A5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C12DF-2691-4882-B2FF-C8BBA046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AE3C6-3090-4FC6-B0AC-27220A41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B06F6-8CDD-4FEA-9E7C-25206DE9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8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EA3C89-DB08-45E1-8A86-D0826B4E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AA9F5-5C4F-4731-BC98-D082CCC3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E198C-10E5-4A9C-99C5-261669DF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8FB8-070E-43E8-9B39-6EC95715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6C238-627F-48CA-9487-3430514DC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2BD6-E19C-4776-89F5-BB68DFA78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DD069-D9C1-42F3-AB31-B659BF5B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DE9F9-9F43-435C-BD08-DD036047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74819-3E53-4A91-940B-552FC9BF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2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99B9-F2A1-4797-AA0D-7F1AB6D7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9E045-1A46-4C3B-B9AF-277B45C16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0A92D-F577-49CD-A2DA-120AB099C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95998-6FB0-41CE-BFB0-0CD3BDF1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C0E6D-12F7-4A82-8FC6-BE9F4A65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9FEFB-1E36-449E-943D-1E25394E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76EFF-1C86-4A37-BCC5-751EA405B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03E10-0A7F-4423-90C6-507BE3467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C8024-1EA5-4637-945F-927087850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7D08-29DD-4E0E-9485-DAE9AB3D237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18274-A4A9-446F-BDF5-2C4391D5D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39970-C409-4BAB-B1F4-A1E484AC5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69C3-B5AF-40D0-8BDC-B6CE95529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52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616759" y="3218688"/>
            <a:ext cx="7666371" cy="29792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Clearly identify relevant points, including summary and synthesis of information from different sources or different places in the same text.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Support quotes with your main ideas or argument with a clear analysis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 b="1" dirty="0">
                <a:solidFill>
                  <a:schemeClr val="tx1"/>
                </a:solidFill>
              </a:rPr>
              <a:t>Comment on the effect on the reader!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2930" y="-15792"/>
            <a:ext cx="8495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7523" y="916847"/>
            <a:ext cx="806484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Success </a:t>
            </a:r>
            <a:r>
              <a:rPr lang="en-GB" sz="54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in</a:t>
            </a:r>
            <a:r>
              <a:rPr lang="en-GB" sz="54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GB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Reading</a:t>
            </a:r>
          </a:p>
          <a:p>
            <a:pPr algn="ctr"/>
            <a:r>
              <a:rPr lang="en-GB" sz="3600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Can you remember what PEA stands for?</a:t>
            </a:r>
          </a:p>
          <a:p>
            <a:pPr algn="ctr"/>
            <a:r>
              <a:rPr lang="en-GB" sz="3600" dirty="0">
                <a:ln>
                  <a:solidFill>
                    <a:sysClr val="windowText" lastClr="00000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What makes a successful PEA paragraph?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46F0D7-C01B-4EB0-A4DF-B108187C4EA4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56299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49" y="376522"/>
            <a:ext cx="4071934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Learning Objectives:</a:t>
            </a:r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r>
              <a:rPr lang="en-GB" sz="3600" dirty="0">
                <a:latin typeface="+mn-lt"/>
              </a:rPr>
              <a:t>To be able to </a:t>
            </a:r>
            <a:r>
              <a:rPr lang="en-GB" sz="3600" dirty="0">
                <a:solidFill>
                  <a:srgbClr val="0070C0"/>
                </a:solidFill>
                <a:latin typeface="+mn-lt"/>
              </a:rPr>
              <a:t>recall</a:t>
            </a:r>
            <a:r>
              <a:rPr lang="en-GB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GB" sz="3600" dirty="0">
                <a:latin typeface="+mn-lt"/>
              </a:rPr>
              <a:t>prior learning; to </a:t>
            </a:r>
            <a:r>
              <a:rPr lang="en-GB" sz="3600" dirty="0">
                <a:solidFill>
                  <a:srgbClr val="FF0000"/>
                </a:solidFill>
                <a:latin typeface="+mn-lt"/>
              </a:rPr>
              <a:t>select </a:t>
            </a:r>
            <a:r>
              <a:rPr lang="en-GB" sz="3600" dirty="0">
                <a:latin typeface="+mn-lt"/>
              </a:rPr>
              <a:t>and </a:t>
            </a:r>
            <a:r>
              <a:rPr lang="en-GB" sz="3600" dirty="0">
                <a:solidFill>
                  <a:srgbClr val="FF3300"/>
                </a:solidFill>
                <a:latin typeface="+mn-lt"/>
              </a:rPr>
              <a:t>deconstruct </a:t>
            </a:r>
            <a:r>
              <a:rPr lang="en-GB" sz="3600" dirty="0">
                <a:latin typeface="+mn-lt"/>
              </a:rPr>
              <a:t>how a writer uses language to create meaning  </a:t>
            </a:r>
            <a:br>
              <a:rPr lang="en-GB" sz="3600" dirty="0">
                <a:latin typeface="Comic Sans MS" pitchFamily="66" charset="0"/>
              </a:rPr>
            </a:br>
            <a:endParaRPr lang="en-GB" sz="3600" dirty="0">
              <a:latin typeface="Comic Sans MS" pitchFamily="66" charset="0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6295544" y="857233"/>
            <a:ext cx="4372456" cy="412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C1601E-8F1D-45A1-A053-48D435C656CB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</a:t>
            </a:r>
            <a:r>
              <a:rPr lang="en-GB" sz="4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Contnet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4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887" y="250008"/>
            <a:ext cx="4071934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Learning Objectives:</a:t>
            </a:r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r>
              <a:rPr lang="en-GB" sz="3600" dirty="0">
                <a:latin typeface="+mn-lt"/>
              </a:rPr>
              <a:t>To be able to </a:t>
            </a:r>
            <a:r>
              <a:rPr lang="en-GB" sz="3600" dirty="0">
                <a:solidFill>
                  <a:srgbClr val="0070C0"/>
                </a:solidFill>
                <a:latin typeface="+mn-lt"/>
              </a:rPr>
              <a:t>recall</a:t>
            </a:r>
            <a:r>
              <a:rPr lang="en-GB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GB" sz="3600" dirty="0">
                <a:latin typeface="+mn-lt"/>
              </a:rPr>
              <a:t>prior learning; to </a:t>
            </a:r>
            <a:r>
              <a:rPr lang="en-GB" sz="3600" dirty="0">
                <a:solidFill>
                  <a:srgbClr val="FF0000"/>
                </a:solidFill>
                <a:latin typeface="+mn-lt"/>
              </a:rPr>
              <a:t>select </a:t>
            </a:r>
            <a:r>
              <a:rPr lang="en-GB" sz="3600" dirty="0">
                <a:latin typeface="+mn-lt"/>
              </a:rPr>
              <a:t>and </a:t>
            </a:r>
            <a:r>
              <a:rPr lang="en-GB" sz="3600" dirty="0">
                <a:solidFill>
                  <a:srgbClr val="FF3300"/>
                </a:solidFill>
                <a:latin typeface="+mn-lt"/>
              </a:rPr>
              <a:t>deconstruct </a:t>
            </a:r>
            <a:r>
              <a:rPr lang="en-GB" sz="3600" dirty="0">
                <a:latin typeface="+mn-lt"/>
              </a:rPr>
              <a:t>how a writer uses language to create meaning  </a:t>
            </a:r>
            <a:br>
              <a:rPr lang="en-GB" sz="3600" dirty="0">
                <a:latin typeface="Comic Sans MS" pitchFamily="66" charset="0"/>
              </a:rPr>
            </a:br>
            <a:endParaRPr lang="en-GB" sz="3600" dirty="0">
              <a:latin typeface="Comic Sans MS" pitchFamily="66" charset="0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6596066" y="1137452"/>
            <a:ext cx="3981885" cy="37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2E4794-E23D-4AE7-9720-409B30CE7E34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183914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05C70-77A3-4E6A-A827-0E48841E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114" y="1825625"/>
            <a:ext cx="7886700" cy="4351338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/>
              <a:t>Satisfactory or not bad.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Rough, irregular and uneven.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Softly spoken so it is nearly not heard.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400" b="1" dirty="0"/>
              <a:t>Murmur   Jagged   Reasonable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11C92-9CF0-44E4-9D57-4A0CF590A4C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A55C8-04E3-4433-AFDA-15F25C14717F}"/>
              </a:ext>
            </a:extLst>
          </p:cNvPr>
          <p:cNvSpPr/>
          <p:nvPr/>
        </p:nvSpPr>
        <p:spPr>
          <a:xfrm>
            <a:off x="2172930" y="-15792"/>
            <a:ext cx="8495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17F4FE-F477-4D6C-B701-2EAE22981EFA}"/>
              </a:ext>
            </a:extLst>
          </p:cNvPr>
          <p:cNvSpPr txBox="1">
            <a:spLocks/>
          </p:cNvSpPr>
          <p:nvPr/>
        </p:nvSpPr>
        <p:spPr>
          <a:xfrm>
            <a:off x="2585831" y="784277"/>
            <a:ext cx="7807463" cy="60888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Match the words to their definitions.</a:t>
            </a:r>
          </a:p>
        </p:txBody>
      </p:sp>
    </p:spTree>
    <p:extLst>
      <p:ext uri="{BB962C8B-B14F-4D97-AF65-F5344CB8AC3E}">
        <p14:creationId xmlns:p14="http://schemas.microsoft.com/office/powerpoint/2010/main" val="211182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05C70-77A3-4E6A-A827-0E48841E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114" y="1825625"/>
            <a:ext cx="7886700" cy="4351338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Reasonable: </a:t>
            </a:r>
            <a:r>
              <a:rPr lang="en-GB" sz="4400" dirty="0"/>
              <a:t>Satisfactory or not bad.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Jagged: </a:t>
            </a:r>
            <a:r>
              <a:rPr lang="en-GB" sz="4400" dirty="0"/>
              <a:t>Rough, irregular and uneven.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Murmur: </a:t>
            </a:r>
            <a:r>
              <a:rPr lang="en-GB" sz="4400" dirty="0"/>
              <a:t>Softly spoken so it is nearly not heard.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11C92-9CF0-44E4-9D57-4A0CF590A4C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A55C8-04E3-4433-AFDA-15F25C14717F}"/>
              </a:ext>
            </a:extLst>
          </p:cNvPr>
          <p:cNvSpPr/>
          <p:nvPr/>
        </p:nvSpPr>
        <p:spPr>
          <a:xfrm>
            <a:off x="2172930" y="-15792"/>
            <a:ext cx="8495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17F4FE-F477-4D6C-B701-2EAE22981EFA}"/>
              </a:ext>
            </a:extLst>
          </p:cNvPr>
          <p:cNvSpPr txBox="1">
            <a:spLocks/>
          </p:cNvSpPr>
          <p:nvPr/>
        </p:nvSpPr>
        <p:spPr>
          <a:xfrm>
            <a:off x="2585831" y="784277"/>
            <a:ext cx="7807463" cy="60888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Check your answers.</a:t>
            </a:r>
          </a:p>
        </p:txBody>
      </p:sp>
    </p:spTree>
    <p:extLst>
      <p:ext uri="{BB962C8B-B14F-4D97-AF65-F5344CB8AC3E}">
        <p14:creationId xmlns:p14="http://schemas.microsoft.com/office/powerpoint/2010/main" val="60102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5323" y="961159"/>
            <a:ext cx="2389239" cy="89925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latin typeface="+mn-lt"/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141" y="2175246"/>
            <a:ext cx="8229600" cy="35036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This text was written almost 100 years after </a:t>
            </a:r>
            <a:r>
              <a:rPr lang="en-GB" i="1" dirty="0"/>
              <a:t>Great Expectations</a:t>
            </a:r>
            <a:r>
              <a:rPr lang="en-GB" dirty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It is set in the American Deep South.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This extract also focuses on imagined fear; in this case, the rumours that surround a mysterious Boo </a:t>
            </a:r>
            <a:r>
              <a:rPr lang="en-GB" dirty="0" err="1"/>
              <a:t>Radley</a:t>
            </a:r>
            <a:r>
              <a:rPr lang="en-GB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1887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B1EF29-D0A1-4242-BCB8-E01B6B7248C5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34816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302" y="896005"/>
            <a:ext cx="3724835" cy="70416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GB" b="1" dirty="0">
                <a:latin typeface="+mn-lt"/>
              </a:rPr>
              <a:t>Turn to page 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38400" y="2459774"/>
            <a:ext cx="8229600" cy="29738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Read the bold section.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7595" y="3429000"/>
            <a:ext cx="6264696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Why is Dill so interested in Boo </a:t>
            </a:r>
            <a:r>
              <a:rPr lang="en-GB" sz="4000" dirty="0" err="1"/>
              <a:t>Radley</a:t>
            </a:r>
            <a:r>
              <a:rPr lang="en-GB" sz="40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2197438" y="1"/>
            <a:ext cx="847056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87B549-1E10-455B-9464-2FDA1EB78806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7348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85" y="1614326"/>
            <a:ext cx="7610186" cy="38948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4800" dirty="0"/>
              <a:t>Questions 1 and 2</a:t>
            </a:r>
            <a:br>
              <a:rPr lang="en-GB" sz="4800" dirty="0"/>
            </a:br>
            <a:br>
              <a:rPr lang="en-GB" sz="4800" dirty="0"/>
            </a:br>
            <a:r>
              <a:rPr lang="en-GB" sz="4800" b="1" dirty="0"/>
              <a:t>These questions are based on the first part of the text, up to </a:t>
            </a:r>
            <a:r>
              <a:rPr lang="en-GB" sz="4800" b="1" i="1" dirty="0"/>
              <a:t>go up and knock on the front door.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2231924" y="1"/>
            <a:ext cx="843607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87E349-7EFD-46A9-BC34-26D3BE78D2C2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25046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95750" y="873005"/>
            <a:ext cx="4474292" cy="7103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Questions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1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and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46696" y="1825625"/>
            <a:ext cx="38862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1. How do we know that </a:t>
            </a:r>
            <a:r>
              <a:rPr lang="en-GB" dirty="0" err="1">
                <a:solidFill>
                  <a:srgbClr val="0070C0"/>
                </a:solidFill>
              </a:rPr>
              <a:t>Jem’s</a:t>
            </a:r>
            <a:r>
              <a:rPr lang="en-GB" dirty="0">
                <a:solidFill>
                  <a:srgbClr val="0070C0"/>
                </a:solidFill>
              </a:rPr>
              <a:t> description of Boo Radley in paragraph 5 is unlikely to be true?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I know </a:t>
            </a:r>
            <a:r>
              <a:rPr lang="en-GB" i="1" dirty="0" err="1"/>
              <a:t>Jem’s</a:t>
            </a:r>
            <a:r>
              <a:rPr lang="en-GB" i="1" dirty="0"/>
              <a:t> description of Boo is unlikely to be true because…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626942" y="1825625"/>
            <a:ext cx="38862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2. How does the writer use language to create a terrifying picture of Boo Radley </a:t>
            </a:r>
            <a:r>
              <a:rPr lang="en-GB" u="sng" dirty="0">
                <a:solidFill>
                  <a:srgbClr val="00B050"/>
                </a:solidFill>
              </a:rPr>
              <a:t>in this paragraph</a:t>
            </a:r>
            <a:r>
              <a:rPr lang="en-GB" dirty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The writer uses…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1888" y="1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CE072C-8B41-4C4D-8CE7-16E52AF4B5D0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21959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887" y="6589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5" name="Explosion 1 4"/>
          <p:cNvSpPr/>
          <p:nvPr/>
        </p:nvSpPr>
        <p:spPr>
          <a:xfrm>
            <a:off x="2997231" y="1351139"/>
            <a:ext cx="5976664" cy="4536504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056913" y="2557934"/>
            <a:ext cx="38573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What can you remember about To Kill a Mocking Bird?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2E542-82A5-406D-9531-63FFEF034546}"/>
              </a:ext>
            </a:extLst>
          </p:cNvPr>
          <p:cNvSpPr txBox="1"/>
          <p:nvPr/>
        </p:nvSpPr>
        <p:spPr>
          <a:xfrm rot="16200000">
            <a:off x="-1551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38783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550</Words>
  <Application>Microsoft Office PowerPoint</Application>
  <PresentationFormat>Widescreen</PresentationFormat>
  <Paragraphs>63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  <vt:lpstr>Learning Objectives:  To be able to recall prior learning; to select and deconstruct how a writer uses language to create meaning   </vt:lpstr>
      <vt:lpstr>PowerPoint Presentation</vt:lpstr>
      <vt:lpstr>PowerPoint Presentation</vt:lpstr>
      <vt:lpstr>Context</vt:lpstr>
      <vt:lpstr>Turn to page 6</vt:lpstr>
      <vt:lpstr>Questions 1 and 2  These questions are based on the first part of the text, up to go up and knock on the front door.</vt:lpstr>
      <vt:lpstr>Questions 1 and 2</vt:lpstr>
      <vt:lpstr>PowerPoint Presentation</vt:lpstr>
      <vt:lpstr>Learning Objectives:  To be able to recall prior learning; to select and deconstruct how a writer uses language to create meaning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Wade</dc:creator>
  <cp:lastModifiedBy>P Wade</cp:lastModifiedBy>
  <cp:revision>1</cp:revision>
  <dcterms:created xsi:type="dcterms:W3CDTF">2020-10-12T11:26:09Z</dcterms:created>
  <dcterms:modified xsi:type="dcterms:W3CDTF">2020-10-12T11:34:50Z</dcterms:modified>
</cp:coreProperties>
</file>