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10" r:id="rId3"/>
    <p:sldId id="330" r:id="rId4"/>
    <p:sldId id="289" r:id="rId5"/>
    <p:sldId id="291" r:id="rId6"/>
    <p:sldId id="292" r:id="rId7"/>
    <p:sldId id="293" r:id="rId8"/>
    <p:sldId id="331" r:id="rId9"/>
    <p:sldId id="332" r:id="rId10"/>
    <p:sldId id="333" r:id="rId11"/>
    <p:sldId id="297" r:id="rId12"/>
    <p:sldId id="334" r:id="rId13"/>
    <p:sldId id="305" r:id="rId14"/>
    <p:sldId id="335" r:id="rId15"/>
    <p:sldId id="30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1481D-B2F7-4BB7-B9F8-12F1556DB075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06949-E6E4-4BDE-8660-11E184E37E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17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16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15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377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88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with</a:t>
            </a:r>
            <a:r>
              <a:rPr lang="en-GB" baseline="0" dirty="0"/>
              <a:t> students and ensure they understand each element of Cassie.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009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22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249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A3 planning</a:t>
            </a:r>
            <a:r>
              <a:rPr lang="en-GB" baseline="0" dirty="0"/>
              <a:t> sheets- students to fold sheets into 4 boxes- each box forms the plan for students 4 paragraphs.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7C361-4CA6-469F-89B5-F8295D3E10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922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LESSON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4FB1F-91B8-488D-8025-AC4FC600143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3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21AB6-7DA7-4C83-9AD1-E6A5104AE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09527D-F626-48BD-B71D-1BED0766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7BA01-6B9E-43A6-A6A5-59A0731A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3DB40-38B1-4304-B570-5DEE3B368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BD0F-7B4A-41A6-BF83-7C246273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DD2A9-DA96-463E-938F-410C474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0DF65-07B6-48FB-9843-C0185602C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9B196-1527-41A8-A94D-7E28941B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BED92-55FB-4C9D-9483-23694848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53BE7-40D1-4723-B164-9BF72EE63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7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09E11-6F1E-43A7-B86C-5D14BD6A1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4BA08C-592F-40A1-B201-B06017D07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E9B88-080B-49B2-8C8C-0DD836318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17B59-A577-4237-9765-779C971C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F788-A9BB-4964-91D5-66430C6B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66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95C74-80F9-4584-A2D7-C88FF5B6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9859-726C-4D3C-B929-710752DF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23BC6-F833-4037-A39E-D3C6F637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AF360-A1E5-489F-A2E4-38486409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EDD84-F227-4461-8747-740AE304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924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9D20C-C4F3-429A-A4F2-0F749F0F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AD37C-9583-41DA-ACF3-2A1E02EC7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724A8-88A7-4A23-9A1B-6CA453DD6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464C3-5C83-4156-9240-D79EE6DC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E8B80-77A2-49DE-B351-88B5439F3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2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E851-FDAC-4488-A31B-CACA0A81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1D30-B52A-4B98-B3ED-E3BF4CD6E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AC39D-6AF6-416F-A3AE-29FDC63A4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A86B6-13B3-4051-94D2-661BDD02B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E9541C-4E08-40DA-96BB-C9DCEACB3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A2490-A2DE-4F4A-BDE0-0839BEAC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61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F53E4-394E-4794-93AF-253425B7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87541-F365-4674-AFBA-6DBA47ABC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DB0B1-A974-43C2-A874-14A04C13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3D5CB-8301-40BA-A9D3-71C12B9F0D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5A4DCB-611B-456A-B15F-5332D4847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50E54-B311-4785-A2D4-5097519A4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994C0-FD09-4753-8919-54701964C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9A16E-5E74-4B9C-B257-A42912B3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0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C9ABC-0F2E-4945-B906-C993AF2F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42722E-A5DB-4DB3-9814-B3CBE690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369D59-B9D9-459F-8E9A-F33B5877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54BA1-7670-4D34-BEBA-8FA7BD4FD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50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41E17E-08BD-4583-B4F4-6A3F0D7A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D7DFE-BC98-4615-946F-73900F21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2F25F-08FF-4479-A696-B63C543C0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3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C851-C5CE-4C8F-9CD9-66EC09D53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75AF-030D-405A-AA5B-2DAF2CA88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F55A8-F90B-453D-9C8F-711142FE3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DE773E-7EF1-4B3C-A18C-3E66C2F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807EE8-7CB0-4172-8CBE-72A6BA006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1184B-DD58-4382-80B2-27B37902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7136D-1478-47CB-9FD1-E7A85769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848F34-EF29-4167-B209-74E56AD47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08BA2-F1C8-4326-ABDE-A9E16F750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0FB8B-CFD9-444A-958C-BCE16BFE4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5F083-13F1-4990-A3EF-64EB70C3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89C16-FC5F-4F4F-A1E9-097FC8098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2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EFB3C1-933C-4C18-83A4-01B8D2EA1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32F40-47FC-4EFA-85EE-00E8C7376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C73ED-C55A-45EF-B3F8-FE94041D1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B0827-FF30-4622-96D5-A36B023EBF0F}" type="datetimeFigureOut">
              <a:rPr lang="en-GB" smtClean="0"/>
              <a:t>25/09/2020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C492F-CB8A-4459-8CB1-2FCC4266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1DE4-0076-4BB8-B266-5113D2D2C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96CC-9040-4D25-824A-9A1C20E3F9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1D34CC-AA34-4F49-8BEB-F3774A0FA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3743" y="1711215"/>
            <a:ext cx="7772400" cy="34355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dirty="0"/>
              <a:t>How many words associated with volcanoes can you think of in 1 minute?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691B8-BC95-4200-ACDA-65C9E15B2828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CE5253-93EF-445D-958C-DA63EAFFB00F}"/>
              </a:ext>
            </a:extLst>
          </p:cNvPr>
          <p:cNvSpPr/>
          <p:nvPr/>
        </p:nvSpPr>
        <p:spPr>
          <a:xfrm>
            <a:off x="2231887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</p:spTree>
    <p:extLst>
      <p:ext uri="{BB962C8B-B14F-4D97-AF65-F5344CB8AC3E}">
        <p14:creationId xmlns:p14="http://schemas.microsoft.com/office/powerpoint/2010/main" val="44050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916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01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604" y="164644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4- The Aftermath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7855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016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8122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5319" y="810762"/>
            <a:ext cx="4210636" cy="8504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Peer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593" y="1938167"/>
            <a:ext cx="7886700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Have a look at your partner’s work.</a:t>
            </a:r>
          </a:p>
          <a:p>
            <a:r>
              <a:rPr lang="en-GB" dirty="0"/>
              <a:t>In a </a:t>
            </a:r>
            <a:r>
              <a:rPr lang="en-GB" dirty="0">
                <a:solidFill>
                  <a:srgbClr val="00B050"/>
                </a:solidFill>
              </a:rPr>
              <a:t>GREEN</a:t>
            </a:r>
            <a:r>
              <a:rPr lang="en-GB" dirty="0"/>
              <a:t> pen, can you add an idea to one of their paragraph boxes?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Try to provide them with an exciting and original idea.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1888" y="-2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41" y="2781248"/>
            <a:ext cx="1949792" cy="2052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66BF74-83CB-4868-92E1-FF4186E7D4FC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Peer Assessment</a:t>
            </a:r>
          </a:p>
        </p:txBody>
      </p:sp>
    </p:spTree>
    <p:extLst>
      <p:ext uri="{BB962C8B-B14F-4D97-AF65-F5344CB8AC3E}">
        <p14:creationId xmlns:p14="http://schemas.microsoft.com/office/powerpoint/2010/main" val="283816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8CF8B-4491-4D2A-89E4-F341DAF4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5287" y="846247"/>
            <a:ext cx="3619793" cy="779462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Planning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95B4-8554-4758-BEEA-7FBC1E1D0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593" y="1825625"/>
            <a:ext cx="7886700" cy="435133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sz="4400" b="1" dirty="0"/>
              <a:t>Refresh your memory.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Have a look at your planning sheet. Remind yourself about what you are going to describe in each of your 4 paragraphs.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>
                <a:solidFill>
                  <a:srgbClr val="00B050"/>
                </a:solidFill>
              </a:rPr>
              <a:t>Is there anything you want to add in?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E426ED-E8F7-4523-9BA6-EB8E3403872A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Do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44F320-1EF2-4CCB-88CD-832B92EF22A0}"/>
              </a:ext>
            </a:extLst>
          </p:cNvPr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 in order to </a:t>
            </a:r>
            <a:r>
              <a:rPr lang="en-GB" dirty="0">
                <a:solidFill>
                  <a:srgbClr val="FF0066"/>
                </a:solidFill>
              </a:rPr>
              <a:t>create </a:t>
            </a:r>
            <a:r>
              <a:rPr lang="en-GB" dirty="0"/>
              <a:t>an eye witness account. </a:t>
            </a:r>
          </a:p>
        </p:txBody>
      </p:sp>
    </p:spTree>
    <p:extLst>
      <p:ext uri="{BB962C8B-B14F-4D97-AF65-F5344CB8AC3E}">
        <p14:creationId xmlns:p14="http://schemas.microsoft.com/office/powerpoint/2010/main" val="111780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624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 in order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create </a:t>
            </a:r>
            <a:r>
              <a:rPr lang="en-GB" dirty="0">
                <a:latin typeface="+mn-lt"/>
              </a:rPr>
              <a:t>an eye witness account.  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6479653" y="857233"/>
            <a:ext cx="4188347" cy="3953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45ED-7354-4D91-A9FD-C2641DFF3D52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265089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B686-49BC-4475-A417-9B7D5F50C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142" y="769915"/>
            <a:ext cx="3844876" cy="833803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62B09-28E8-4FAB-97BD-B37DD2025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942" y="2533722"/>
            <a:ext cx="7404002" cy="243688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GB" dirty="0"/>
              <a:t>Use a thesaurus to replace some of the words on your planning sheet with more ambitious choices.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Remember to use these choices when your write your description.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9DC19D-C2FE-41E9-862B-E3BC6ACC99D9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06E211-A412-42B1-B805-28038A1378ED}"/>
              </a:ext>
            </a:extLst>
          </p:cNvPr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 in order to </a:t>
            </a:r>
            <a:r>
              <a:rPr lang="en-GB" dirty="0">
                <a:solidFill>
                  <a:srgbClr val="FF0066"/>
                </a:solidFill>
              </a:rPr>
              <a:t>create </a:t>
            </a:r>
            <a:r>
              <a:rPr lang="en-GB" dirty="0"/>
              <a:t>an eye witness account.</a:t>
            </a:r>
          </a:p>
        </p:txBody>
      </p:sp>
    </p:spTree>
    <p:extLst>
      <p:ext uri="{BB962C8B-B14F-4D97-AF65-F5344CB8AC3E}">
        <p14:creationId xmlns:p14="http://schemas.microsoft.com/office/powerpoint/2010/main" val="4071626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1035" y="776074"/>
            <a:ext cx="3625816" cy="249299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Writing Our Eyewitness Accounts</a:t>
            </a:r>
            <a:br>
              <a:rPr lang="en-GB" sz="2000" b="1" dirty="0"/>
            </a:br>
            <a:r>
              <a:rPr lang="en-GB" sz="2000" dirty="0"/>
              <a:t>You will be writing a descriptive account of a volcano eruption, from the point of view of an eyewitness, for a geography textbook to be studied in year 5</a:t>
            </a:r>
            <a:r>
              <a:rPr lang="en-GB" sz="1600" dirty="0"/>
              <a:t>.</a:t>
            </a:r>
            <a:br>
              <a:rPr lang="en-GB" sz="16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1600" dirty="0"/>
          </a:p>
        </p:txBody>
      </p:sp>
      <p:sp>
        <p:nvSpPr>
          <p:cNvPr id="3" name="Rectangle 2"/>
          <p:cNvSpPr/>
          <p:nvPr/>
        </p:nvSpPr>
        <p:spPr>
          <a:xfrm>
            <a:off x="2663483" y="3398809"/>
            <a:ext cx="3207697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Writing to Describe</a:t>
            </a:r>
          </a:p>
          <a:p>
            <a:r>
              <a:rPr lang="en-GB" sz="2800" b="1" dirty="0"/>
              <a:t>C</a:t>
            </a:r>
          </a:p>
          <a:p>
            <a:r>
              <a:rPr lang="en-GB" sz="2800" b="1" dirty="0"/>
              <a:t>A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S</a:t>
            </a:r>
          </a:p>
          <a:p>
            <a:r>
              <a:rPr lang="en-GB" sz="2800" b="1" dirty="0"/>
              <a:t>I</a:t>
            </a:r>
          </a:p>
          <a:p>
            <a:r>
              <a:rPr lang="en-GB" sz="2800" b="1" dirty="0"/>
              <a:t>E</a:t>
            </a:r>
            <a:endParaRPr lang="en-GB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6096000" y="1814641"/>
            <a:ext cx="4373592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/>
              <a:t>You must:</a:t>
            </a:r>
          </a:p>
          <a:p>
            <a:endParaRPr lang="en-GB" u="sng" dirty="0"/>
          </a:p>
          <a:p>
            <a:r>
              <a:rPr lang="en-GB" i="1" dirty="0"/>
              <a:t> Write in the first person, imagining you are an eyewitness </a:t>
            </a:r>
          </a:p>
          <a:p>
            <a:endParaRPr lang="en-GB" u="sng" dirty="0"/>
          </a:p>
          <a:p>
            <a:r>
              <a:rPr lang="en-GB" dirty="0"/>
              <a:t>1. Start with a verb ending in </a:t>
            </a:r>
            <a:r>
              <a:rPr lang="en-GB" b="1" dirty="0"/>
              <a:t>- </a:t>
            </a:r>
            <a:r>
              <a:rPr lang="en-GB" b="1" dirty="0" err="1"/>
              <a:t>ing</a:t>
            </a:r>
            <a:endParaRPr lang="en-GB" b="1" dirty="0"/>
          </a:p>
          <a:p>
            <a:r>
              <a:rPr lang="en-GB" dirty="0"/>
              <a:t>2. Start with an adjective ending in </a:t>
            </a:r>
            <a:r>
              <a:rPr lang="en-GB" b="1" dirty="0"/>
              <a:t>- </a:t>
            </a:r>
            <a:r>
              <a:rPr lang="en-GB" b="1" dirty="0" err="1"/>
              <a:t>ed</a:t>
            </a:r>
            <a:endParaRPr lang="en-GB" b="1" dirty="0"/>
          </a:p>
          <a:p>
            <a:r>
              <a:rPr lang="en-GB" dirty="0"/>
              <a:t>3. Start with an adverb ending </a:t>
            </a:r>
            <a:r>
              <a:rPr lang="en-GB" b="1" dirty="0"/>
              <a:t>- </a:t>
            </a:r>
            <a:r>
              <a:rPr lang="en-GB" b="1" dirty="0" err="1"/>
              <a:t>ly</a:t>
            </a:r>
            <a:endParaRPr lang="en-GB" b="1" dirty="0"/>
          </a:p>
          <a:p>
            <a:r>
              <a:rPr lang="en-GB" dirty="0"/>
              <a:t>4. Start with a preposition e.g.  </a:t>
            </a:r>
            <a:r>
              <a:rPr lang="en-GB" b="1" dirty="0"/>
              <a:t>over, at, on </a:t>
            </a:r>
            <a:r>
              <a:rPr lang="en-GB" dirty="0"/>
              <a:t> </a:t>
            </a:r>
          </a:p>
          <a:p>
            <a:r>
              <a:rPr lang="en-GB" dirty="0"/>
              <a:t>5. Use </a:t>
            </a:r>
            <a:r>
              <a:rPr lang="en-GB" b="1" dirty="0"/>
              <a:t>simple, compound, complex</a:t>
            </a:r>
            <a:r>
              <a:rPr lang="en-GB" dirty="0"/>
              <a:t> sentences</a:t>
            </a:r>
            <a:endParaRPr lang="en-GB" b="1" dirty="0"/>
          </a:p>
          <a:p>
            <a:pPr marL="342900" indent="-342900">
              <a:buAutoNum type="arabicPeriod" startAt="6"/>
            </a:pPr>
            <a:r>
              <a:rPr lang="en-GB" dirty="0"/>
              <a:t>Use the senses to describe</a:t>
            </a:r>
          </a:p>
          <a:p>
            <a:pPr marL="342900" indent="-342900">
              <a:buAutoNum type="arabicPeriod" startAt="6"/>
            </a:pPr>
            <a:r>
              <a:rPr lang="en-GB" dirty="0"/>
              <a:t>Use sophisticated vocabulary</a:t>
            </a:r>
          </a:p>
          <a:p>
            <a:pPr marL="342900" indent="-342900">
              <a:buAutoNum type="arabicPeriod" startAt="6"/>
            </a:pPr>
            <a:r>
              <a:rPr lang="en-GB" dirty="0"/>
              <a:t>Use figurative language e.g. similes, metaphors, personification 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3035" y="845766"/>
            <a:ext cx="401158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Writing Success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 in order to </a:t>
            </a:r>
            <a:r>
              <a:rPr lang="en-GB" dirty="0">
                <a:solidFill>
                  <a:srgbClr val="FF0066"/>
                </a:solidFill>
              </a:rPr>
              <a:t>create </a:t>
            </a:r>
            <a:r>
              <a:rPr lang="en-GB" dirty="0"/>
              <a:t>an eye witness account.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043" y="4336043"/>
            <a:ext cx="2128159" cy="1506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E76C6E-BF31-469B-B7EB-ECC4BDDC46F9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Task</a:t>
            </a:r>
          </a:p>
        </p:txBody>
      </p:sp>
    </p:spTree>
    <p:extLst>
      <p:ext uri="{BB962C8B-B14F-4D97-AF65-F5344CB8AC3E}">
        <p14:creationId xmlns:p14="http://schemas.microsoft.com/office/powerpoint/2010/main" val="18105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3800" y="250008"/>
            <a:ext cx="4071934" cy="635798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+mn-lt"/>
              </a:rPr>
              <a:t>Learning Objectives: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To be able to </a:t>
            </a:r>
            <a:r>
              <a:rPr lang="en-GB" dirty="0">
                <a:solidFill>
                  <a:srgbClr val="0070C0"/>
                </a:solidFill>
                <a:latin typeface="+mn-lt"/>
              </a:rPr>
              <a:t>identify</a:t>
            </a:r>
            <a:r>
              <a:rPr lang="en-GB" dirty="0">
                <a:latin typeface="+mn-lt"/>
              </a:rPr>
              <a:t>; to </a:t>
            </a:r>
            <a:r>
              <a:rPr lang="en-GB" dirty="0">
                <a:solidFill>
                  <a:srgbClr val="FF0066"/>
                </a:solidFill>
                <a:latin typeface="+mn-lt"/>
              </a:rPr>
              <a:t>generate </a:t>
            </a:r>
            <a:r>
              <a:rPr lang="en-GB" dirty="0">
                <a:latin typeface="+mn-lt"/>
              </a:rPr>
              <a:t>ideas and to </a:t>
            </a:r>
            <a:r>
              <a:rPr lang="en-GB" dirty="0">
                <a:solidFill>
                  <a:srgbClr val="00B050"/>
                </a:solidFill>
                <a:latin typeface="+mn-lt"/>
              </a:rPr>
              <a:t>use </a:t>
            </a:r>
            <a:r>
              <a:rPr lang="en-GB" dirty="0">
                <a:latin typeface="+mn-lt"/>
              </a:rPr>
              <a:t>descriptive writing features.</a:t>
            </a:r>
          </a:p>
        </p:txBody>
      </p:sp>
      <p:pic>
        <p:nvPicPr>
          <p:cNvPr id="4" name="Picture 1" descr="Objectives &amp; Assessment Model.png"/>
          <p:cNvPicPr>
            <a:picLocks noChangeAspect="1"/>
          </p:cNvPicPr>
          <p:nvPr/>
        </p:nvPicPr>
        <p:blipFill>
          <a:blip r:embed="rId3" cstate="print"/>
          <a:srcRect l="3215"/>
          <a:stretch>
            <a:fillRect/>
          </a:stretch>
        </p:blipFill>
        <p:spPr bwMode="auto">
          <a:xfrm>
            <a:off x="6315734" y="857233"/>
            <a:ext cx="4352266" cy="41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6DCBA-FE5B-4252-8863-5C4DEEF4969C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107604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940E8-8D08-4083-9BDF-2F24897B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490" y="871564"/>
            <a:ext cx="3931868" cy="1126049"/>
          </a:xfrm>
          <a:solidFill>
            <a:schemeClr val="bg1"/>
          </a:solidFill>
        </p:spPr>
        <p:txBody>
          <a:bodyPr/>
          <a:lstStyle/>
          <a:p>
            <a:r>
              <a:rPr lang="en-GB" u="sng" dirty="0"/>
              <a:t>Thesaurus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FF4C5-B6E5-4283-A861-886694C26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1186" y="2222844"/>
            <a:ext cx="7799189" cy="416081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Work together with a partner.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Look up words from the starter activity and find a more ambitious word choice to replace it.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Write the replacement in green pen.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Try to use words that are unfamiliar to you to advance your vocabulary.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9D3839-CA80-4949-8957-824CF4197F96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Unlocking Vocabulary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A15B6-7B2E-4381-854D-4DC7B3543672}"/>
              </a:ext>
            </a:extLst>
          </p:cNvPr>
          <p:cNvSpPr/>
          <p:nvPr/>
        </p:nvSpPr>
        <p:spPr>
          <a:xfrm>
            <a:off x="2231887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</p:spTree>
    <p:extLst>
      <p:ext uri="{BB962C8B-B14F-4D97-AF65-F5344CB8AC3E}">
        <p14:creationId xmlns:p14="http://schemas.microsoft.com/office/powerpoint/2010/main" val="253033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564" y="1739912"/>
            <a:ext cx="7638757" cy="28934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Planning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Our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Eyewitness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Accounts</a:t>
            </a:r>
            <a:b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</a:br>
            <a:r>
              <a:rPr lang="en-GB" sz="3200" dirty="0"/>
              <a:t>You will be writing a descriptive account of a volcano eruption, from the point of view of an eyewitness, for a geography textbook to be studied in year 5.</a:t>
            </a:r>
            <a:br>
              <a:rPr lang="en-GB" sz="2800" dirty="0">
                <a:solidFill>
                  <a:srgbClr val="0070C0"/>
                </a:solidFill>
                <a:latin typeface="Comic Sans MS" pitchFamily="66" charset="0"/>
              </a:rPr>
            </a:b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231887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8778" y="331242"/>
            <a:ext cx="743246" cy="1077429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92C79D-2C39-46F6-B037-FA89C521A7F8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Writing Activity</a:t>
            </a:r>
          </a:p>
        </p:txBody>
      </p:sp>
    </p:spTree>
    <p:extLst>
      <p:ext uri="{BB962C8B-B14F-4D97-AF65-F5344CB8AC3E}">
        <p14:creationId xmlns:p14="http://schemas.microsoft.com/office/powerpoint/2010/main" val="256524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1489" y="822655"/>
            <a:ext cx="4719711" cy="8123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Writing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to </a:t>
            </a:r>
            <a:r>
              <a:rPr lang="en-GB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Describe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4304" y="1811344"/>
            <a:ext cx="7561385" cy="460067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4400" b="1" dirty="0"/>
              <a:t>olour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A</a:t>
            </a:r>
            <a:r>
              <a:rPr lang="en-GB" sz="4400" b="1" dirty="0"/>
              <a:t>djectives/Adverbs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4400" b="1" dirty="0"/>
              <a:t>enses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4400" b="1" dirty="0"/>
              <a:t>entence structures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4400" b="1" dirty="0"/>
              <a:t>magery</a:t>
            </a:r>
          </a:p>
          <a:p>
            <a:pPr marL="0" indent="0">
              <a:buNone/>
            </a:pPr>
            <a:r>
              <a:rPr lang="en-GB" sz="44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4400" b="1" dirty="0"/>
              <a:t>motion</a:t>
            </a:r>
          </a:p>
          <a:p>
            <a:pPr marL="0" indent="0">
              <a:buNone/>
            </a:pPr>
            <a:endParaRPr lang="en-GB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1887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13085"/>
          <a:stretch/>
        </p:blipFill>
        <p:spPr>
          <a:xfrm>
            <a:off x="8056605" y="2018237"/>
            <a:ext cx="1631092" cy="2876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5" b="90404" l="7087" r="76378"/>
                    </a14:imgEffect>
                  </a14:imgLayer>
                </a14:imgProps>
              </a:ext>
            </a:extLst>
          </a:blip>
          <a:srcRect r="23835"/>
          <a:stretch/>
        </p:blipFill>
        <p:spPr>
          <a:xfrm>
            <a:off x="8056605" y="3872112"/>
            <a:ext cx="1999220" cy="2046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6BA042-8D3C-441C-AEE9-1AC01B7ADC3B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Checking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138387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3776" y="983098"/>
            <a:ext cx="6271345" cy="16518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>
                <a:latin typeface="+mn-lt"/>
              </a:rPr>
              <a:t>Prio</a:t>
            </a:r>
            <a:r>
              <a:rPr lang="en-GB" b="1" dirty="0"/>
              <a:t>r Learning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Achieving Success in Writing-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It is all about the Details!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463" y="3406995"/>
            <a:ext cx="7602958" cy="235725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dirty="0"/>
              <a:t>Previously you picked 4 details on your sheets that you have chosen to use in your account.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These are going to form the 4 paragraphs of your eye witness account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40" y="1093747"/>
            <a:ext cx="1546582" cy="14305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231887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D76174-A124-4F4D-9861-44AC2C870FB0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81176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916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01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604" y="164644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1- Days leading up to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7855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016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95266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916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01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604" y="1646446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2- 8.30 Ash and Steam emerge from volcano top.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7855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016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765092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9916" y="785793"/>
            <a:ext cx="3960055" cy="621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Remember 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rPr>
              <a:t>C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</a:rPr>
              <a:t>A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3399"/>
                </a:solidFill>
              </a:rPr>
              <a:t>S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CC99FF"/>
                </a:solidFill>
              </a:rPr>
              <a:t>I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0F0FC1"/>
                </a:solidFill>
              </a:rPr>
              <a:t>E</a:t>
            </a:r>
            <a:r>
              <a:rPr lang="en-GB" sz="36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601999" y="1546453"/>
            <a:ext cx="7500990" cy="50006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6604" y="1646446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Paragraph 3- The Eruption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7855" y="2927662"/>
            <a:ext cx="68841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COLOUR</a:t>
            </a:r>
          </a:p>
          <a:p>
            <a:pPr algn="ctr"/>
            <a:r>
              <a:rPr lang="en-GB" sz="3600" b="1" dirty="0"/>
              <a:t>ADJECTIVES/ ADVERBS</a:t>
            </a:r>
          </a:p>
          <a:p>
            <a:pPr algn="ctr"/>
            <a:r>
              <a:rPr lang="en-GB" sz="3600" b="1" dirty="0"/>
              <a:t>SENSES</a:t>
            </a:r>
          </a:p>
          <a:p>
            <a:pPr algn="ctr"/>
            <a:r>
              <a:rPr lang="en-GB" sz="3600" b="1" dirty="0"/>
              <a:t>SENTENCE STRUCTURES (STARTS)</a:t>
            </a:r>
          </a:p>
          <a:p>
            <a:pPr algn="ctr"/>
            <a:r>
              <a:rPr lang="en-GB" sz="3600" b="1" dirty="0"/>
              <a:t>IMAGERY (SIMILIES)</a:t>
            </a:r>
          </a:p>
          <a:p>
            <a:pPr algn="ctr"/>
            <a:r>
              <a:rPr lang="en-GB" sz="3600" b="1" dirty="0"/>
              <a:t>EMOTIONS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016919" y="10001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1888" y="1"/>
            <a:ext cx="84361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dirty="0"/>
              <a:t>Learning Objectives: </a:t>
            </a:r>
            <a:r>
              <a:rPr lang="en-GB" dirty="0"/>
              <a:t>To be able to </a:t>
            </a:r>
            <a:r>
              <a:rPr lang="en-GB" dirty="0">
                <a:solidFill>
                  <a:srgbClr val="0070C0"/>
                </a:solidFill>
              </a:rPr>
              <a:t>identify</a:t>
            </a:r>
            <a:r>
              <a:rPr lang="en-GB" dirty="0"/>
              <a:t>; to </a:t>
            </a:r>
            <a:r>
              <a:rPr lang="en-GB" dirty="0">
                <a:solidFill>
                  <a:srgbClr val="FF0066"/>
                </a:solidFill>
              </a:rPr>
              <a:t>generate </a:t>
            </a:r>
            <a:r>
              <a:rPr lang="en-GB" dirty="0"/>
              <a:t>ideas and to </a:t>
            </a:r>
            <a:r>
              <a:rPr lang="en-GB" dirty="0">
                <a:solidFill>
                  <a:srgbClr val="00B050"/>
                </a:solidFill>
              </a:rPr>
              <a:t>use </a:t>
            </a:r>
            <a:r>
              <a:rPr lang="en-GB" dirty="0"/>
              <a:t>descriptive writing features.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9A5608-C5FB-4884-9D14-0C3D403DA446}"/>
              </a:ext>
            </a:extLst>
          </p:cNvPr>
          <p:cNvSpPr txBox="1"/>
          <p:nvPr/>
        </p:nvSpPr>
        <p:spPr>
          <a:xfrm rot="16200000">
            <a:off x="-1551058" y="3075056"/>
            <a:ext cx="685800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433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927</Words>
  <Application>Microsoft Office PowerPoint</Application>
  <PresentationFormat>Widescreen</PresentationFormat>
  <Paragraphs>139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Comic Sans MS</vt:lpstr>
      <vt:lpstr>Office Theme</vt:lpstr>
      <vt:lpstr>How many words associated with volcanoes can you think of in 1 minute?</vt:lpstr>
      <vt:lpstr>Learning Objectives: To be able to identify; to generate ideas and to use descriptive writing features.</vt:lpstr>
      <vt:lpstr>Thesaurus Work</vt:lpstr>
      <vt:lpstr>Planning Our Eyewitness Accounts You will be writing a descriptive account of a volcano eruption, from the point of view of an eyewitness, for a geography textbook to be studied in year 5. </vt:lpstr>
      <vt:lpstr>Writing to Describe</vt:lpstr>
      <vt:lpstr>Prior Learning Achieving Success in Writing- It is all about the Details!</vt:lpstr>
      <vt:lpstr>Remember CASSIE!</vt:lpstr>
      <vt:lpstr>Remember CASSIE!</vt:lpstr>
      <vt:lpstr>Remember CASSIE!</vt:lpstr>
      <vt:lpstr>Remember CASSIE!</vt:lpstr>
      <vt:lpstr>Peer Assessment</vt:lpstr>
      <vt:lpstr>Planning Sheet</vt:lpstr>
      <vt:lpstr>Learning Objectives: To be able to use descriptive writing features in order to create an eye witness account.  </vt:lpstr>
      <vt:lpstr>Thesaurus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many words associated with volcanoes can you think of in 1 minute?</dc:title>
  <dc:creator>Helen Wade</dc:creator>
  <cp:lastModifiedBy>Helen Wade</cp:lastModifiedBy>
  <cp:revision>1</cp:revision>
  <dcterms:created xsi:type="dcterms:W3CDTF">2020-09-25T09:37:18Z</dcterms:created>
  <dcterms:modified xsi:type="dcterms:W3CDTF">2020-09-25T09:41:46Z</dcterms:modified>
</cp:coreProperties>
</file>