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7" r:id="rId4"/>
    <p:sldId id="268" r:id="rId5"/>
    <p:sldId id="258" r:id="rId6"/>
    <p:sldId id="261" r:id="rId7"/>
    <p:sldId id="267"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9" d="100"/>
          <a:sy n="79"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326723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325405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41576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25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133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547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67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4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65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30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7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50805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417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785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80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E5020-B2A6-4713-9503-F72F0E48DD0D}"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5122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2E5020-B2A6-4713-9503-F72F0E48DD0D}"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85232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2E5020-B2A6-4713-9503-F72F0E48DD0D}"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90728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2E5020-B2A6-4713-9503-F72F0E48DD0D}"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01911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E5020-B2A6-4713-9503-F72F0E48DD0D}"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146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5020-B2A6-4713-9503-F72F0E48DD0D}"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1147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5020-B2A6-4713-9503-F72F0E48DD0D}"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16612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E5020-B2A6-4713-9503-F72F0E48DD0D}" type="datetimeFigureOut">
              <a:rPr lang="en-GB" smtClean="0"/>
              <a:t>07/01/2021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6AFAE-B8E9-400D-80AE-3221DD93A65B}" type="slidenum">
              <a:rPr lang="en-GB" smtClean="0"/>
              <a:t>‹#›</a:t>
            </a:fld>
            <a:endParaRPr lang="en-GB"/>
          </a:p>
        </p:txBody>
      </p:sp>
    </p:spTree>
    <p:extLst>
      <p:ext uri="{BB962C8B-B14F-4D97-AF65-F5344CB8AC3E}">
        <p14:creationId xmlns:p14="http://schemas.microsoft.com/office/powerpoint/2010/main" val="824091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794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40000"/>
              <a:lumOff val="60000"/>
            </a:schemeClr>
          </a:solidFill>
        </p:spPr>
        <p:txBody>
          <a:bodyPr/>
          <a:lstStyle/>
          <a:p>
            <a:r>
              <a:rPr lang="en-GB" dirty="0"/>
              <a:t>Language Paper 2</a:t>
            </a:r>
          </a:p>
        </p:txBody>
      </p:sp>
      <p:sp>
        <p:nvSpPr>
          <p:cNvPr id="3" name="Subtitle 2"/>
          <p:cNvSpPr>
            <a:spLocks noGrp="1"/>
          </p:cNvSpPr>
          <p:nvPr>
            <p:ph type="subTitle" idx="1"/>
          </p:nvPr>
        </p:nvSpPr>
        <p:spPr>
          <a:xfrm>
            <a:off x="1524000" y="3509963"/>
            <a:ext cx="9144000" cy="1747837"/>
          </a:xfrm>
          <a:solidFill>
            <a:schemeClr val="accent4">
              <a:lumMod val="60000"/>
              <a:lumOff val="40000"/>
            </a:schemeClr>
          </a:solidFill>
        </p:spPr>
        <p:txBody>
          <a:bodyPr>
            <a:normAutofit/>
          </a:bodyPr>
          <a:lstStyle/>
          <a:p>
            <a:r>
              <a:rPr lang="en-GB" sz="3600" b="1" dirty="0"/>
              <a:t>Revising skills: identifying writers’ techniques and how they influence a reader.</a:t>
            </a:r>
          </a:p>
        </p:txBody>
      </p:sp>
      <p:pic>
        <p:nvPicPr>
          <p:cNvPr id="4" name="Picture 3"/>
          <p:cNvPicPr>
            <a:picLocks noChangeAspect="1"/>
          </p:cNvPicPr>
          <p:nvPr/>
        </p:nvPicPr>
        <p:blipFill>
          <a:blip r:embed="rId4"/>
          <a:stretch>
            <a:fillRect/>
          </a:stretch>
        </p:blipFill>
        <p:spPr>
          <a:xfrm>
            <a:off x="9206491" y="177678"/>
            <a:ext cx="2923018" cy="1425657"/>
          </a:xfrm>
          <a:prstGeom prst="rect">
            <a:avLst/>
          </a:prstGeom>
        </p:spPr>
      </p:pic>
      <p:pic>
        <p:nvPicPr>
          <p:cNvPr id="5" name="Audio 4">
            <a:hlinkClick r:id="" action="ppaction://media"/>
            <a:extLst>
              <a:ext uri="{FF2B5EF4-FFF2-40B4-BE49-F238E27FC236}">
                <a16:creationId xmlns:a16="http://schemas.microsoft.com/office/drawing/2014/main" id="{FAAEB68F-B855-464C-948E-9B3E3E9ED9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816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97540" cy="9689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ysClr val="windowText" lastClr="000000"/>
                </a:solidFill>
              </a:rPr>
              <a:t>How to analyse </a:t>
            </a:r>
          </a:p>
          <a:p>
            <a:pPr algn="ctr"/>
            <a:r>
              <a:rPr lang="en-GB" sz="2800" b="1" dirty="0">
                <a:solidFill>
                  <a:sysClr val="windowText" lastClr="000000"/>
                </a:solidFill>
              </a:rPr>
              <a:t> non-fiction</a:t>
            </a:r>
          </a:p>
        </p:txBody>
      </p:sp>
      <p:sp>
        <p:nvSpPr>
          <p:cNvPr id="3" name="Rectangle 2"/>
          <p:cNvSpPr/>
          <p:nvPr/>
        </p:nvSpPr>
        <p:spPr>
          <a:xfrm>
            <a:off x="2497540" y="0"/>
            <a:ext cx="3657599" cy="9689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ADJECTIVES and explain/analyse why the writer has used these and explain their intended effect on the reader.</a:t>
            </a:r>
          </a:p>
        </p:txBody>
      </p:sp>
      <p:sp>
        <p:nvSpPr>
          <p:cNvPr id="4" name="Rectangle 3"/>
          <p:cNvSpPr/>
          <p:nvPr/>
        </p:nvSpPr>
        <p:spPr>
          <a:xfrm>
            <a:off x="6155139" y="-1"/>
            <a:ext cx="3389194" cy="9689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VERBS and explain/analyse why the writer has used these and their intended effect on the reader.</a:t>
            </a:r>
          </a:p>
        </p:txBody>
      </p:sp>
      <p:sp>
        <p:nvSpPr>
          <p:cNvPr id="6" name="Rectangle 5"/>
          <p:cNvSpPr/>
          <p:nvPr/>
        </p:nvSpPr>
        <p:spPr>
          <a:xfrm rot="5400000">
            <a:off x="9406716" y="2944505"/>
            <a:ext cx="4749421" cy="798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b="1" dirty="0">
                <a:solidFill>
                  <a:schemeClr val="tx1"/>
                </a:solidFill>
              </a:rPr>
              <a:t>How is the extract structured?  Is there a difference between the ideas or events described at the beginning and at the end of the extract? Is there a shift in viewpoint/tone/focus?</a:t>
            </a:r>
          </a:p>
        </p:txBody>
      </p:sp>
      <p:sp>
        <p:nvSpPr>
          <p:cNvPr id="7" name="Rectangle 6"/>
          <p:cNvSpPr/>
          <p:nvPr/>
        </p:nvSpPr>
        <p:spPr>
          <a:xfrm>
            <a:off x="9348716" y="5718412"/>
            <a:ext cx="2831911" cy="1114567"/>
          </a:xfrm>
          <a:prstGeom prst="rect">
            <a:avLst/>
          </a:prstGeom>
          <a:solidFill>
            <a:srgbClr val="A0E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Identify 3 METHODS used by the writer to help convey their point of view. Analyse their effects.</a:t>
            </a:r>
          </a:p>
        </p:txBody>
      </p:sp>
      <p:sp>
        <p:nvSpPr>
          <p:cNvPr id="9" name="Rectangle 8"/>
          <p:cNvSpPr/>
          <p:nvPr/>
        </p:nvSpPr>
        <p:spPr>
          <a:xfrm>
            <a:off x="3466532" y="5718412"/>
            <a:ext cx="2784144" cy="11145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REGISTER does the writer use? Is it formal, colloquial, serious, sarcastic or something else? Why have they used this register?</a:t>
            </a:r>
          </a:p>
        </p:txBody>
      </p:sp>
      <p:sp>
        <p:nvSpPr>
          <p:cNvPr id="10" name="Rectangle 9"/>
          <p:cNvSpPr/>
          <p:nvPr/>
        </p:nvSpPr>
        <p:spPr>
          <a:xfrm>
            <a:off x="2273" y="5718410"/>
            <a:ext cx="3466531" cy="111456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Identify some use of FIGURATIVE language (metaphor, simile, personification). Analyse why the writer has used this and explain its effect on the reader. </a:t>
            </a:r>
          </a:p>
        </p:txBody>
      </p:sp>
      <p:sp>
        <p:nvSpPr>
          <p:cNvPr id="11" name="Rectangle 10"/>
          <p:cNvSpPr/>
          <p:nvPr/>
        </p:nvSpPr>
        <p:spPr>
          <a:xfrm rot="5400000">
            <a:off x="-893932" y="3787252"/>
            <a:ext cx="2825087" cy="1037231"/>
          </a:xfrm>
          <a:prstGeom prst="rect">
            <a:avLst/>
          </a:prstGeom>
          <a:solidFill>
            <a:srgbClr val="04B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is the writer’s primary FOCUS in the text? People? Places? Ideas? Why have they focused on this and what is its effect on the reader?</a:t>
            </a:r>
          </a:p>
        </p:txBody>
      </p:sp>
      <p:sp>
        <p:nvSpPr>
          <p:cNvPr id="12" name="Rectangle 11"/>
          <p:cNvSpPr/>
          <p:nvPr/>
        </p:nvSpPr>
        <p:spPr>
          <a:xfrm>
            <a:off x="9571629" y="-1"/>
            <a:ext cx="2608996" cy="9689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b="1" dirty="0">
                <a:solidFill>
                  <a:sysClr val="windowText" lastClr="000000"/>
                </a:solidFill>
              </a:rPr>
              <a:t>What is the writer’s ATTITUDE towards what they are writing about? Find evidence to support your opinion. </a:t>
            </a:r>
          </a:p>
          <a:p>
            <a:pPr algn="ctr"/>
            <a:endParaRPr lang="en-GB" b="1" dirty="0">
              <a:solidFill>
                <a:sysClr val="windowText" lastClr="000000"/>
              </a:solidFill>
            </a:endParaRPr>
          </a:p>
        </p:txBody>
      </p:sp>
      <p:sp>
        <p:nvSpPr>
          <p:cNvPr id="13" name="Rectangle 12"/>
          <p:cNvSpPr/>
          <p:nvPr/>
        </p:nvSpPr>
        <p:spPr>
          <a:xfrm>
            <a:off x="6250676" y="5718411"/>
            <a:ext cx="3098040" cy="11145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Find TWO different sentences whose structure you find interesting. What sort of sentences are they? Simple, complex, compound? How does the structure of the sentence help to convey the writer’s meaning?</a:t>
            </a:r>
          </a:p>
        </p:txBody>
      </p:sp>
      <p:sp>
        <p:nvSpPr>
          <p:cNvPr id="14" name="Rectangle 13"/>
          <p:cNvSpPr/>
          <p:nvPr/>
        </p:nvSpPr>
        <p:spPr>
          <a:xfrm rot="5400000">
            <a:off x="-442417" y="1413680"/>
            <a:ext cx="1924334" cy="1034954"/>
          </a:xfrm>
          <a:prstGeom prst="rect">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Does the writer use authority or argument in their writing? Find quotations to support this.</a:t>
            </a:r>
          </a:p>
        </p:txBody>
      </p:sp>
      <p:sp>
        <p:nvSpPr>
          <p:cNvPr id="15" name="TextBox 14"/>
          <p:cNvSpPr txBox="1"/>
          <p:nvPr/>
        </p:nvSpPr>
        <p:spPr>
          <a:xfrm>
            <a:off x="1089548" y="850655"/>
            <a:ext cx="9942394" cy="954107"/>
          </a:xfrm>
          <a:prstGeom prst="rect">
            <a:avLst/>
          </a:prstGeom>
          <a:noFill/>
        </p:spPr>
        <p:txBody>
          <a:bodyPr wrap="square" rtlCol="0">
            <a:spAutoFit/>
          </a:bodyPr>
          <a:lstStyle/>
          <a:p>
            <a:pPr fontAlgn="base"/>
            <a:endParaRPr lang="en-GB" sz="1400" dirty="0"/>
          </a:p>
          <a:p>
            <a:pPr fontAlgn="base"/>
            <a:endParaRPr lang="en-GB" sz="1400" dirty="0"/>
          </a:p>
          <a:p>
            <a:br>
              <a:rPr lang="en-GB" sz="1400" dirty="0"/>
            </a:br>
            <a:endParaRPr lang="en-GB" sz="1400" dirty="0"/>
          </a:p>
        </p:txBody>
      </p:sp>
      <p:sp>
        <p:nvSpPr>
          <p:cNvPr id="17" name="Rectangle 16">
            <a:extLst>
              <a:ext uri="{FF2B5EF4-FFF2-40B4-BE49-F238E27FC236}">
                <a16:creationId xmlns:a16="http://schemas.microsoft.com/office/drawing/2014/main" id="{63663B1A-25C6-418E-8481-E356068FC94D}"/>
              </a:ext>
            </a:extLst>
          </p:cNvPr>
          <p:cNvSpPr/>
          <p:nvPr/>
        </p:nvSpPr>
        <p:spPr>
          <a:xfrm>
            <a:off x="1022442" y="916112"/>
            <a:ext cx="10292678" cy="4855175"/>
          </a:xfrm>
          <a:prstGeom prst="rect">
            <a:avLst/>
          </a:prstGeom>
        </p:spPr>
        <p:txBody>
          <a:bodyPr wrap="square">
            <a:spAutoFit/>
          </a:bodyPr>
          <a:lstStyle/>
          <a:p>
            <a:r>
              <a:rPr lang="en-GB" sz="1400" b="1" dirty="0"/>
              <a:t>Boris Johnson 'extremely cautious' on when England's schools will reopen</a:t>
            </a:r>
          </a:p>
          <a:p>
            <a:r>
              <a:rPr lang="en-GB" sz="1200" i="1" dirty="0"/>
              <a:t>PM says schools will be first to exit lockdown but refuses to give date for return of pupils</a:t>
            </a:r>
          </a:p>
          <a:p>
            <a:r>
              <a:rPr lang="en-GB" sz="1050" dirty="0"/>
              <a:t>Boris Johnson has promised MPs that schools will be first to reopen when the lockdown is lifted – but stressed he would be “extremely cautious” about when that can happen.</a:t>
            </a:r>
          </a:p>
          <a:p>
            <a:r>
              <a:rPr lang="en-GB" sz="1050" dirty="0"/>
              <a:t>The Commons has been recalled to discuss the regulations needed to reimpose the England-wide lockdown announced by the prime minister on Monday.</a:t>
            </a:r>
          </a:p>
          <a:p>
            <a:r>
              <a:rPr lang="en-GB" sz="1050" dirty="0"/>
              <a:t>Addressing MPs on Wednesday, Johnson defended his last-minute decision to close schools, after pupils in many parts of the country returned for a day, saying he had been battling to keep schools open.</a:t>
            </a:r>
          </a:p>
          <a:p>
            <a:r>
              <a:rPr lang="en-GB" sz="1050" dirty="0"/>
              <a:t>“Schools were the very last thing to close, as I’d always promised that they would be,” he said, adding: “When we begin to move out of lockdown, I promise that they will be the very first things to reopen.”</a:t>
            </a:r>
          </a:p>
          <a:p>
            <a:r>
              <a:rPr lang="en-GB" sz="1050" dirty="0"/>
              <a:t>“That moment may come after the February half-term, although we should remain extremely cautious about the timetable ahead.”</a:t>
            </a:r>
          </a:p>
          <a:p>
            <a:r>
              <a:rPr lang="en-GB" sz="1050" dirty="0"/>
              <a:t>The prime minister also sounded a warning to businesses in sectors such as hospitality keen to know when they can reopen, saying the new regulations do not expire until the end of March, because unwinding the lockdown would be a gradual process.</a:t>
            </a:r>
          </a:p>
          <a:p>
            <a:r>
              <a:rPr lang="en-GB" sz="1050" dirty="0"/>
              <a:t>“As was the case last spring, our emergence from the lockdown will not be a big bang but a gradual unravelling,” he said.</a:t>
            </a:r>
          </a:p>
          <a:p>
            <a:r>
              <a:rPr lang="en-GB" sz="1050" dirty="0"/>
              <a:t>He defended the government’s handling of the pandemic in recent weeks, claiming the approach of tiered restrictions across England was working until the new variant of Covid became widespread.</a:t>
            </a:r>
          </a:p>
          <a:p>
            <a:r>
              <a:rPr lang="en-GB" sz="1050" dirty="0"/>
              <a:t>“The tiers which the house agreed last month were working with the old variant,” he said, adding: “It is inescapable that the facts are changing and we must change our response. We have no choice.”</a:t>
            </a:r>
          </a:p>
          <a:p>
            <a:r>
              <a:rPr lang="en-GB" sz="1050" dirty="0"/>
              <a:t>He added: “The data showed that our efforts to contain the spread of new variant would not be sufficient if schools continued to act as a potential vector for spreading the virus between households.”</a:t>
            </a:r>
          </a:p>
          <a:p>
            <a:r>
              <a:rPr lang="en-GB" sz="1050" dirty="0"/>
              <a:t>Johnson sought to highlight the potential for rapid delivery of the Covid vaccine as the way out of the crisis, calling it a “sprint”, compared with the “marathon” of last year’s lockdown.</a:t>
            </a:r>
          </a:p>
          <a:p>
            <a:r>
              <a:rPr lang="en-GB" sz="1050" dirty="0"/>
              <a:t>He reiterated that “by 15 February the NHS is committed to offering a vaccine to everyone in the top four priority groups”.</a:t>
            </a:r>
          </a:p>
          <a:p>
            <a:r>
              <a:rPr lang="en-GB" sz="1050" dirty="0"/>
              <a:t>That includes all over-70s, care home workers and frontline NHS workers. “In working towards that target, there are already more than 1,000 vaccination centres across the country,” he said.</a:t>
            </a:r>
          </a:p>
          <a:p>
            <a:r>
              <a:rPr lang="en-GB" sz="1050" dirty="0"/>
              <a:t>The prime minister said that from next week there would be seven large-scale new vaccination centres in venues such as sports stadiums and exhibition spaces.</a:t>
            </a:r>
          </a:p>
          <a:p>
            <a:r>
              <a:rPr lang="en-GB" sz="1050" dirty="0"/>
              <a:t>He said the UK had already vaccinated 1.3 million people, saying that was more than in the rest of Europe combined, and promised a daily update on the number of people receiving the jab.</a:t>
            </a:r>
          </a:p>
          <a:p>
            <a:r>
              <a:rPr lang="en-GB" sz="1050" dirty="0"/>
              <a:t>The Labour leader, Keir Starmer, said his party would support the lockdown measures but criticised the speed of Johnson’s response. “Tougher restrictions are necessary,” he said. “We will support them, and vote for them, and urge everybody to comply with the new rules – stay at home, protect the NHS, save lives.”</a:t>
            </a:r>
          </a:p>
          <a:p>
            <a:r>
              <a:rPr lang="en-GB" sz="1050" dirty="0"/>
              <a:t>But Starmer said the lockdown was “not inevitable”, but “part of a pattern”, saying the government had been too slow to act throughout the crisis: including failing to heed an official report in the summer called “preparing for a challenging winter”, which warned of the risk of the virus mutating and the NHS being overwhelmed during the winter.</a:t>
            </a:r>
          </a:p>
        </p:txBody>
      </p:sp>
      <p:pic>
        <p:nvPicPr>
          <p:cNvPr id="5" name="Audio 4">
            <a:hlinkClick r:id="" action="ppaction://media"/>
            <a:extLst>
              <a:ext uri="{FF2B5EF4-FFF2-40B4-BE49-F238E27FC236}">
                <a16:creationId xmlns:a16="http://schemas.microsoft.com/office/drawing/2014/main" id="{1F4B4C1D-A854-4195-8006-10CDAABD84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5886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97540" cy="9689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ysClr val="windowText" lastClr="000000"/>
                </a:solidFill>
              </a:rPr>
              <a:t>How to analyse </a:t>
            </a:r>
          </a:p>
          <a:p>
            <a:pPr algn="ctr"/>
            <a:r>
              <a:rPr lang="en-GB" sz="2800" b="1" dirty="0">
                <a:solidFill>
                  <a:sysClr val="windowText" lastClr="000000"/>
                </a:solidFill>
              </a:rPr>
              <a:t> non-fiction</a:t>
            </a:r>
          </a:p>
        </p:txBody>
      </p:sp>
      <p:sp>
        <p:nvSpPr>
          <p:cNvPr id="3" name="Rectangle 2"/>
          <p:cNvSpPr/>
          <p:nvPr/>
        </p:nvSpPr>
        <p:spPr>
          <a:xfrm>
            <a:off x="2497540" y="0"/>
            <a:ext cx="3657599" cy="9689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ADJECTIVES and explain/analyse why the writer has used these and explain their intended effect on the reader.</a:t>
            </a:r>
          </a:p>
        </p:txBody>
      </p:sp>
      <p:sp>
        <p:nvSpPr>
          <p:cNvPr id="4" name="Rectangle 3"/>
          <p:cNvSpPr/>
          <p:nvPr/>
        </p:nvSpPr>
        <p:spPr>
          <a:xfrm>
            <a:off x="6155139" y="-1"/>
            <a:ext cx="3389194" cy="9689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VERBS and explain/analyse why the writer has used these and their intended effect on the reader.</a:t>
            </a:r>
          </a:p>
        </p:txBody>
      </p:sp>
      <p:sp>
        <p:nvSpPr>
          <p:cNvPr id="6" name="Rectangle 5"/>
          <p:cNvSpPr/>
          <p:nvPr/>
        </p:nvSpPr>
        <p:spPr>
          <a:xfrm rot="5400000">
            <a:off x="9406716" y="2944505"/>
            <a:ext cx="4749421" cy="798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b="1" dirty="0">
                <a:solidFill>
                  <a:schemeClr val="tx1"/>
                </a:solidFill>
              </a:rPr>
              <a:t>How is the extract structured?  Is there a difference between the ideas or events described at the beginning and at the end of the extract? Is there a shift in viewpoint/tone/focus?</a:t>
            </a:r>
          </a:p>
        </p:txBody>
      </p:sp>
      <p:sp>
        <p:nvSpPr>
          <p:cNvPr id="7" name="Rectangle 6"/>
          <p:cNvSpPr/>
          <p:nvPr/>
        </p:nvSpPr>
        <p:spPr>
          <a:xfrm>
            <a:off x="9348716" y="5718412"/>
            <a:ext cx="2831911" cy="1114567"/>
          </a:xfrm>
          <a:prstGeom prst="rect">
            <a:avLst/>
          </a:prstGeom>
          <a:solidFill>
            <a:srgbClr val="A0E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Identify 3 METHODS used by the writer to help convey their point of view. Analyse their effects.</a:t>
            </a:r>
          </a:p>
        </p:txBody>
      </p:sp>
      <p:sp>
        <p:nvSpPr>
          <p:cNvPr id="9" name="Rectangle 8"/>
          <p:cNvSpPr/>
          <p:nvPr/>
        </p:nvSpPr>
        <p:spPr>
          <a:xfrm>
            <a:off x="3466532" y="5718412"/>
            <a:ext cx="2784144" cy="11145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REGISTER does the writer use? Is it formal, colloquial, serious, sarcastic or something else? Why have they used this register?</a:t>
            </a:r>
          </a:p>
        </p:txBody>
      </p:sp>
      <p:sp>
        <p:nvSpPr>
          <p:cNvPr id="10" name="Rectangle 9"/>
          <p:cNvSpPr/>
          <p:nvPr/>
        </p:nvSpPr>
        <p:spPr>
          <a:xfrm>
            <a:off x="2273" y="5718410"/>
            <a:ext cx="3466531" cy="111456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Identify some use of FIGURATIVE language (metaphor, simile, personification). Analyse why the writer has used this and explain its effect on the reader. </a:t>
            </a:r>
          </a:p>
        </p:txBody>
      </p:sp>
      <p:sp>
        <p:nvSpPr>
          <p:cNvPr id="11" name="Rectangle 10"/>
          <p:cNvSpPr/>
          <p:nvPr/>
        </p:nvSpPr>
        <p:spPr>
          <a:xfrm rot="5400000">
            <a:off x="-893932" y="3787252"/>
            <a:ext cx="2825087" cy="1037231"/>
          </a:xfrm>
          <a:prstGeom prst="rect">
            <a:avLst/>
          </a:prstGeom>
          <a:solidFill>
            <a:srgbClr val="04B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is the writer’s primary FOCUS in the text? People? Places? Ideas? Why have they focused on this and what is its effect on the reader?</a:t>
            </a:r>
          </a:p>
        </p:txBody>
      </p:sp>
      <p:sp>
        <p:nvSpPr>
          <p:cNvPr id="12" name="Rectangle 11"/>
          <p:cNvSpPr/>
          <p:nvPr/>
        </p:nvSpPr>
        <p:spPr>
          <a:xfrm>
            <a:off x="9571629" y="-1"/>
            <a:ext cx="2608996" cy="9689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b="1" dirty="0">
                <a:solidFill>
                  <a:sysClr val="windowText" lastClr="000000"/>
                </a:solidFill>
              </a:rPr>
              <a:t>What is the writer’s ATTITUDE towards what they are writing about? Find evidence to support your opinion. </a:t>
            </a:r>
          </a:p>
          <a:p>
            <a:pPr algn="ctr"/>
            <a:endParaRPr lang="en-GB" b="1" dirty="0">
              <a:solidFill>
                <a:sysClr val="windowText" lastClr="000000"/>
              </a:solidFill>
            </a:endParaRPr>
          </a:p>
        </p:txBody>
      </p:sp>
      <p:sp>
        <p:nvSpPr>
          <p:cNvPr id="13" name="Rectangle 12"/>
          <p:cNvSpPr/>
          <p:nvPr/>
        </p:nvSpPr>
        <p:spPr>
          <a:xfrm>
            <a:off x="6250676" y="5718411"/>
            <a:ext cx="3098040" cy="11145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Find TWO different sentences whose structure you find interesting. What sort of sentences are they? Simple, complex, compound? How does the structure of the sentence help to convey the writer’s meaning?</a:t>
            </a:r>
          </a:p>
        </p:txBody>
      </p:sp>
      <p:sp>
        <p:nvSpPr>
          <p:cNvPr id="14" name="Rectangle 13"/>
          <p:cNvSpPr/>
          <p:nvPr/>
        </p:nvSpPr>
        <p:spPr>
          <a:xfrm rot="5400000">
            <a:off x="-442417" y="1413680"/>
            <a:ext cx="1924334" cy="1034954"/>
          </a:xfrm>
          <a:prstGeom prst="rect">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Does the writer use authority or argument in their writing? Find quotations to support this.</a:t>
            </a:r>
          </a:p>
        </p:txBody>
      </p:sp>
      <p:sp>
        <p:nvSpPr>
          <p:cNvPr id="15" name="TextBox 14"/>
          <p:cNvSpPr txBox="1"/>
          <p:nvPr/>
        </p:nvSpPr>
        <p:spPr>
          <a:xfrm>
            <a:off x="1089548" y="850655"/>
            <a:ext cx="9942394" cy="954107"/>
          </a:xfrm>
          <a:prstGeom prst="rect">
            <a:avLst/>
          </a:prstGeom>
          <a:noFill/>
        </p:spPr>
        <p:txBody>
          <a:bodyPr wrap="square" rtlCol="0">
            <a:spAutoFit/>
          </a:bodyPr>
          <a:lstStyle/>
          <a:p>
            <a:pPr fontAlgn="base"/>
            <a:endParaRPr lang="en-GB" sz="1400" dirty="0"/>
          </a:p>
          <a:p>
            <a:pPr fontAlgn="base"/>
            <a:endParaRPr lang="en-GB" sz="1400" dirty="0"/>
          </a:p>
          <a:p>
            <a:br>
              <a:rPr lang="en-GB" sz="1400" dirty="0"/>
            </a:br>
            <a:endParaRPr lang="en-GB" sz="1400" dirty="0"/>
          </a:p>
        </p:txBody>
      </p:sp>
      <p:sp>
        <p:nvSpPr>
          <p:cNvPr id="17" name="Rectangle 16">
            <a:extLst>
              <a:ext uri="{FF2B5EF4-FFF2-40B4-BE49-F238E27FC236}">
                <a16:creationId xmlns:a16="http://schemas.microsoft.com/office/drawing/2014/main" id="{63663B1A-25C6-418E-8481-E356068FC94D}"/>
              </a:ext>
            </a:extLst>
          </p:cNvPr>
          <p:cNvSpPr/>
          <p:nvPr/>
        </p:nvSpPr>
        <p:spPr>
          <a:xfrm>
            <a:off x="1022442" y="916112"/>
            <a:ext cx="10292678" cy="4855175"/>
          </a:xfrm>
          <a:prstGeom prst="rect">
            <a:avLst/>
          </a:prstGeom>
        </p:spPr>
        <p:txBody>
          <a:bodyPr wrap="square">
            <a:spAutoFit/>
          </a:bodyPr>
          <a:lstStyle/>
          <a:p>
            <a:r>
              <a:rPr lang="en-GB" sz="1400" b="1" dirty="0"/>
              <a:t>Boris Johnson 'extremely cautious' on when England's schools will reopen</a:t>
            </a:r>
          </a:p>
          <a:p>
            <a:r>
              <a:rPr lang="en-GB" sz="1200" i="1" dirty="0"/>
              <a:t>PM says schools will be first to exit </a:t>
            </a:r>
            <a:r>
              <a:rPr lang="en-GB" sz="1200" i="1" dirty="0">
                <a:highlight>
                  <a:srgbClr val="FF00FF"/>
                </a:highlight>
              </a:rPr>
              <a:t>lockdown</a:t>
            </a:r>
            <a:r>
              <a:rPr lang="en-GB" sz="1200" i="1" dirty="0"/>
              <a:t> but refuses to give date for return of pupils</a:t>
            </a:r>
          </a:p>
          <a:p>
            <a:r>
              <a:rPr lang="en-GB" sz="1050" dirty="0"/>
              <a:t>Boris Johnson has </a:t>
            </a:r>
            <a:r>
              <a:rPr lang="en-GB" sz="1050" dirty="0">
                <a:highlight>
                  <a:srgbClr val="00FF00"/>
                </a:highlight>
              </a:rPr>
              <a:t>promised</a:t>
            </a:r>
            <a:r>
              <a:rPr lang="en-GB" sz="1050" dirty="0"/>
              <a:t> MPs that schools will be first to reopen when the </a:t>
            </a:r>
            <a:r>
              <a:rPr lang="en-GB" sz="1050" dirty="0">
                <a:highlight>
                  <a:srgbClr val="FF00FF"/>
                </a:highlight>
              </a:rPr>
              <a:t>lockdown </a:t>
            </a:r>
            <a:r>
              <a:rPr lang="en-GB" sz="1050" dirty="0"/>
              <a:t>is lifted – but </a:t>
            </a:r>
            <a:r>
              <a:rPr lang="en-GB" sz="1050" dirty="0">
                <a:highlight>
                  <a:srgbClr val="00FF00"/>
                </a:highlight>
              </a:rPr>
              <a:t>stressed</a:t>
            </a:r>
            <a:r>
              <a:rPr lang="en-GB" sz="1050" dirty="0"/>
              <a:t> he would be “extremely cautious” about when that can happen.</a:t>
            </a:r>
          </a:p>
          <a:p>
            <a:r>
              <a:rPr lang="en-GB" sz="1050" dirty="0"/>
              <a:t>The Commons has been recalled to discuss the regulations needed to reimpose the England-wide </a:t>
            </a:r>
            <a:r>
              <a:rPr lang="en-GB" sz="1050" dirty="0">
                <a:highlight>
                  <a:srgbClr val="FF00FF"/>
                </a:highlight>
              </a:rPr>
              <a:t>lockdown</a:t>
            </a:r>
            <a:r>
              <a:rPr lang="en-GB" sz="1050" dirty="0"/>
              <a:t> announced by the prime minister on Monday.</a:t>
            </a:r>
          </a:p>
          <a:p>
            <a:r>
              <a:rPr lang="en-GB" sz="1050" dirty="0"/>
              <a:t>Addressing MPs on Wednesday, Johnson </a:t>
            </a:r>
            <a:r>
              <a:rPr lang="en-GB" sz="1050" dirty="0">
                <a:highlight>
                  <a:srgbClr val="00FF00"/>
                </a:highlight>
              </a:rPr>
              <a:t>defended</a:t>
            </a:r>
            <a:r>
              <a:rPr lang="en-GB" sz="1050" dirty="0"/>
              <a:t> his last-minute decision to close schools, after pupils in many parts of the country returned for a day, saying he had been battling to keep schools open.</a:t>
            </a:r>
          </a:p>
          <a:p>
            <a:r>
              <a:rPr lang="en-GB" sz="1050" dirty="0"/>
              <a:t>“Schools were the very last thing to close, as I’d always promised that they would be,” he said, adding: “When we begin to move out of </a:t>
            </a:r>
            <a:r>
              <a:rPr lang="en-GB" sz="1050" dirty="0">
                <a:highlight>
                  <a:srgbClr val="FF00FF"/>
                </a:highlight>
              </a:rPr>
              <a:t>lockdown</a:t>
            </a:r>
            <a:r>
              <a:rPr lang="en-GB" sz="1050" dirty="0"/>
              <a:t>, I promise that they will be the very first things to reopen.”</a:t>
            </a:r>
          </a:p>
          <a:p>
            <a:r>
              <a:rPr lang="en-GB" sz="1050" dirty="0"/>
              <a:t>“That moment may come after the February half-term, although we should remain extremely cautious about the timetable ahead.”</a:t>
            </a:r>
          </a:p>
          <a:p>
            <a:r>
              <a:rPr lang="en-GB" sz="1050" dirty="0"/>
              <a:t>The prime minister also sounded a warning to businesses in sectors such as hospitality keen to know when they can reopen, saying the new regulations do not expire until the end of March, because unwinding the </a:t>
            </a:r>
            <a:r>
              <a:rPr lang="en-GB" sz="1050" dirty="0">
                <a:highlight>
                  <a:srgbClr val="FF00FF"/>
                </a:highlight>
              </a:rPr>
              <a:t>lockdown</a:t>
            </a:r>
            <a:r>
              <a:rPr lang="en-GB" sz="1050" dirty="0"/>
              <a:t> would be a gradual process.</a:t>
            </a:r>
          </a:p>
          <a:p>
            <a:r>
              <a:rPr lang="en-GB" sz="1050" dirty="0"/>
              <a:t>“As was the case last spring, our emergence from </a:t>
            </a:r>
            <a:r>
              <a:rPr lang="en-GB" sz="1050" dirty="0">
                <a:highlight>
                  <a:srgbClr val="FF00FF"/>
                </a:highlight>
              </a:rPr>
              <a:t>the lockdown </a:t>
            </a:r>
            <a:r>
              <a:rPr lang="en-GB" sz="1050" dirty="0"/>
              <a:t>will not be a big bang but a gradual unravelling,” he said.</a:t>
            </a:r>
          </a:p>
          <a:p>
            <a:r>
              <a:rPr lang="en-GB" sz="1050" dirty="0"/>
              <a:t>He defended the government’s handling of the pandemic in recent weeks, claiming the approach of tiered restrictions across England was working until the new variant of Covid became widespread.</a:t>
            </a:r>
          </a:p>
          <a:p>
            <a:r>
              <a:rPr lang="en-GB" sz="1050" dirty="0"/>
              <a:t>“The tiers which the house agreed last month were working with the old variant,” he said, adding: “It is inescapable that the facts are changing and we must change our response. We have no choice.”</a:t>
            </a:r>
          </a:p>
          <a:p>
            <a:r>
              <a:rPr lang="en-GB" sz="1050" dirty="0">
                <a:highlight>
                  <a:srgbClr val="00FFFF"/>
                </a:highlight>
              </a:rPr>
              <a:t>He added: “The data showed that our efforts to contain the spread of new variant would not be sufficient if schools continued to act as a potential vector for spreading the virus between households.”</a:t>
            </a:r>
          </a:p>
          <a:p>
            <a:r>
              <a:rPr lang="en-GB" sz="1050" dirty="0">
                <a:highlight>
                  <a:srgbClr val="00FFFF"/>
                </a:highlight>
              </a:rPr>
              <a:t>Johnson sought to highlight the potential for rapid delivery of the Covid vaccine as the way out of the crisis</a:t>
            </a:r>
            <a:r>
              <a:rPr lang="en-GB" sz="1050" dirty="0"/>
              <a:t>, calling it a “sprint”, compared with the “marathon” of last year’s </a:t>
            </a:r>
            <a:r>
              <a:rPr lang="en-GB" sz="1050" dirty="0">
                <a:highlight>
                  <a:srgbClr val="FF00FF"/>
                </a:highlight>
              </a:rPr>
              <a:t>lockdown</a:t>
            </a:r>
            <a:r>
              <a:rPr lang="en-GB" sz="1050" dirty="0"/>
              <a:t>.</a:t>
            </a:r>
          </a:p>
          <a:p>
            <a:r>
              <a:rPr lang="en-GB" sz="1050" dirty="0"/>
              <a:t>He reiterated that “by 15 February the NHS is committed to offering a vaccine to everyone in the top four priority groups”.</a:t>
            </a:r>
          </a:p>
          <a:p>
            <a:r>
              <a:rPr lang="en-GB" sz="1050" dirty="0"/>
              <a:t>That includes all over-70s, care home workers and frontline NHS workers. “In working towards that target, there are already more than 1,000 vaccination centres across the country,” he said.</a:t>
            </a:r>
          </a:p>
          <a:p>
            <a:r>
              <a:rPr lang="en-GB" sz="1050" dirty="0"/>
              <a:t>The prime minister said that from next week there would be seven large-scale new vaccination centres in venues such as sports stadiums and exhibition spaces.</a:t>
            </a:r>
          </a:p>
          <a:p>
            <a:r>
              <a:rPr lang="en-GB" sz="1050" dirty="0">
                <a:highlight>
                  <a:srgbClr val="00FFFF"/>
                </a:highlight>
              </a:rPr>
              <a:t>He said the UK had already vaccinated 1.3 million people</a:t>
            </a:r>
            <a:r>
              <a:rPr lang="en-GB" sz="1050" dirty="0"/>
              <a:t>, saying that was more than in the rest of Europe combined, and promised a daily update on the number of people receiving the jab.</a:t>
            </a:r>
          </a:p>
          <a:p>
            <a:r>
              <a:rPr lang="en-GB" sz="1050" dirty="0"/>
              <a:t>The Labour leader, Keir Starmer, said his party would support the l</a:t>
            </a:r>
            <a:r>
              <a:rPr lang="en-GB" sz="1050" dirty="0">
                <a:highlight>
                  <a:srgbClr val="FF00FF"/>
                </a:highlight>
              </a:rPr>
              <a:t>ockdown</a:t>
            </a:r>
            <a:r>
              <a:rPr lang="en-GB" sz="1050" dirty="0"/>
              <a:t> measures but criticised the speed of Johnson’s response. “Tougher restrictions are necessary,” he said. “We will support them, and vote for them, and urge everybody to comply with the new rules – stay at home, protect the NHS, save lives.”</a:t>
            </a:r>
          </a:p>
          <a:p>
            <a:r>
              <a:rPr lang="en-GB" sz="1050" dirty="0"/>
              <a:t>But Starmer said the </a:t>
            </a:r>
            <a:r>
              <a:rPr lang="en-GB" sz="1050" dirty="0">
                <a:highlight>
                  <a:srgbClr val="FF00FF"/>
                </a:highlight>
              </a:rPr>
              <a:t>lockdown</a:t>
            </a:r>
            <a:r>
              <a:rPr lang="en-GB" sz="1050" dirty="0"/>
              <a:t> was “not inevitable”, but “part of a pattern”, saying the government had been too slow to act throughout the crisis: including failing to heed an official report in the summer called “preparing for a challenging winter”, which warned of the risk of the virus mutating and the NHS being overwhelmed during the winter.</a:t>
            </a:r>
          </a:p>
        </p:txBody>
      </p:sp>
      <p:pic>
        <p:nvPicPr>
          <p:cNvPr id="5" name="Audio 4">
            <a:hlinkClick r:id="" action="ppaction://media"/>
            <a:extLst>
              <a:ext uri="{FF2B5EF4-FFF2-40B4-BE49-F238E27FC236}">
                <a16:creationId xmlns:a16="http://schemas.microsoft.com/office/drawing/2014/main" id="{6E118664-0B4F-4DED-9D5A-94DD2230AA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4630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How does the writer use language and structure to influence the reader?</a:t>
            </a:r>
          </a:p>
        </p:txBody>
      </p:sp>
      <p:sp>
        <p:nvSpPr>
          <p:cNvPr id="4" name="Content Placeholder 2"/>
          <p:cNvSpPr>
            <a:spLocks noGrp="1"/>
          </p:cNvSpPr>
          <p:nvPr>
            <p:ph idx="1"/>
          </p:nvPr>
        </p:nvSpPr>
        <p:spPr>
          <a:solidFill>
            <a:schemeClr val="accent3">
              <a:lumMod val="40000"/>
              <a:lumOff val="60000"/>
            </a:schemeClr>
          </a:solidFill>
        </p:spPr>
        <p:txBody>
          <a:bodyPr/>
          <a:lstStyle/>
          <a:p>
            <a:r>
              <a:rPr lang="en-GB" dirty="0"/>
              <a:t>How does the writer use language and structure to influence the reader? 									</a:t>
            </a:r>
          </a:p>
          <a:p>
            <a:pPr marL="0" indent="0">
              <a:buNone/>
            </a:pPr>
            <a:r>
              <a:rPr lang="en-GB" dirty="0"/>
              <a:t>You should comment on: </a:t>
            </a:r>
          </a:p>
          <a:p>
            <a:pPr marL="0" indent="0">
              <a:buNone/>
            </a:pPr>
            <a:r>
              <a:rPr lang="en-GB" dirty="0"/>
              <a:t>•	what the journalist says; </a:t>
            </a:r>
          </a:p>
          <a:p>
            <a:pPr marL="0" indent="0">
              <a:buNone/>
            </a:pPr>
            <a:r>
              <a:rPr lang="en-GB" dirty="0"/>
              <a:t>•	the use of language and tone;</a:t>
            </a:r>
          </a:p>
          <a:p>
            <a:pPr marL="0" indent="0">
              <a:buNone/>
            </a:pPr>
            <a:r>
              <a:rPr lang="en-GB" dirty="0"/>
              <a:t>•	the way they present the problems faced in the crisis.</a:t>
            </a:r>
          </a:p>
          <a:p>
            <a:pPr marL="0" indent="0">
              <a:buNone/>
            </a:pPr>
            <a:r>
              <a:rPr lang="en-GB" dirty="0"/>
              <a:t>                                                                                                          [10]</a:t>
            </a:r>
          </a:p>
          <a:p>
            <a:pPr marL="0" indent="0">
              <a:buNone/>
            </a:pPr>
            <a:endParaRPr lang="en-GB" dirty="0"/>
          </a:p>
          <a:p>
            <a:endParaRPr lang="en-GB" dirty="0"/>
          </a:p>
        </p:txBody>
      </p:sp>
      <p:pic>
        <p:nvPicPr>
          <p:cNvPr id="3" name="Audio 2">
            <a:hlinkClick r:id="" action="ppaction://media"/>
            <a:extLst>
              <a:ext uri="{FF2B5EF4-FFF2-40B4-BE49-F238E27FC236}">
                <a16:creationId xmlns:a16="http://schemas.microsoft.com/office/drawing/2014/main" id="{34E376A4-C064-42DB-B683-50147BC408E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2298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Structuring your answer: </a:t>
            </a:r>
            <a:r>
              <a:rPr lang="en-GB" b="1" i="1" dirty="0">
                <a:solidFill>
                  <a:srgbClr val="FF0000"/>
                </a:solidFill>
              </a:rPr>
              <a:t>USE PETER</a:t>
            </a:r>
          </a:p>
        </p:txBody>
      </p:sp>
      <p:sp>
        <p:nvSpPr>
          <p:cNvPr id="3" name="Content Placeholder 2"/>
          <p:cNvSpPr>
            <a:spLocks noGrp="1"/>
          </p:cNvSpPr>
          <p:nvPr>
            <p:ph idx="1"/>
          </p:nvPr>
        </p:nvSpPr>
        <p:spPr>
          <a:solidFill>
            <a:schemeClr val="accent6">
              <a:lumMod val="20000"/>
              <a:lumOff val="80000"/>
            </a:schemeClr>
          </a:solidFill>
        </p:spPr>
        <p:txBody>
          <a:bodyPr>
            <a:normAutofit/>
          </a:bodyPr>
          <a:lstStyle/>
          <a:p>
            <a:pPr marL="0" indent="0">
              <a:buNone/>
            </a:pPr>
            <a:r>
              <a:rPr lang="en-GB" sz="4000" dirty="0"/>
              <a:t>At the beginning of the article the writer comments on … </a:t>
            </a:r>
          </a:p>
          <a:p>
            <a:pPr marL="0" indent="0">
              <a:buNone/>
            </a:pPr>
            <a:r>
              <a:rPr lang="en-GB" sz="4000" dirty="0"/>
              <a:t>The writer uses statistics to show … This helps a reader to …</a:t>
            </a:r>
          </a:p>
          <a:p>
            <a:pPr marL="0" indent="0">
              <a:buNone/>
            </a:pPr>
            <a:r>
              <a:rPr lang="en-GB" sz="4000" dirty="0"/>
              <a:t>The tone of the article is … and is shown through the use of …</a:t>
            </a:r>
          </a:p>
        </p:txBody>
      </p:sp>
      <p:pic>
        <p:nvPicPr>
          <p:cNvPr id="4" name="Audio 3">
            <a:hlinkClick r:id="" action="ppaction://media"/>
            <a:extLst>
              <a:ext uri="{FF2B5EF4-FFF2-40B4-BE49-F238E27FC236}">
                <a16:creationId xmlns:a16="http://schemas.microsoft.com/office/drawing/2014/main" id="{B4B389E3-215E-4BDB-9640-3B7B69600B0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1595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C128D-0982-4FEC-AE16-EF4598D52A42}"/>
              </a:ext>
            </a:extLst>
          </p:cNvPr>
          <p:cNvSpPr>
            <a:spLocks noGrp="1"/>
          </p:cNvSpPr>
          <p:nvPr>
            <p:ph type="title"/>
          </p:nvPr>
        </p:nvSpPr>
        <p:spPr>
          <a:xfrm>
            <a:off x="838200" y="793264"/>
            <a:ext cx="10515600" cy="1325563"/>
          </a:xfrm>
        </p:spPr>
        <p:txBody>
          <a:bodyPr/>
          <a:lstStyle/>
          <a:p>
            <a:pPr algn="ctr"/>
            <a:r>
              <a:rPr lang="en-GB" b="1" i="1" u="sng" dirty="0"/>
              <a:t>Expectation Task: </a:t>
            </a:r>
          </a:p>
        </p:txBody>
      </p:sp>
      <p:sp>
        <p:nvSpPr>
          <p:cNvPr id="3" name="Content Placeholder 2">
            <a:extLst>
              <a:ext uri="{FF2B5EF4-FFF2-40B4-BE49-F238E27FC236}">
                <a16:creationId xmlns:a16="http://schemas.microsoft.com/office/drawing/2014/main" id="{DAD7CA77-A627-473A-849F-42C81143CB30}"/>
              </a:ext>
            </a:extLst>
          </p:cNvPr>
          <p:cNvSpPr>
            <a:spLocks noGrp="1"/>
          </p:cNvSpPr>
          <p:nvPr>
            <p:ph idx="1"/>
          </p:nvPr>
        </p:nvSpPr>
        <p:spPr>
          <a:xfrm>
            <a:off x="290457" y="1825625"/>
            <a:ext cx="11629016" cy="4351338"/>
          </a:xfrm>
        </p:spPr>
        <p:txBody>
          <a:bodyPr>
            <a:normAutofit/>
          </a:bodyPr>
          <a:lstStyle/>
          <a:p>
            <a:r>
              <a:rPr lang="en-GB" sz="4400" dirty="0"/>
              <a:t>Write a letter To Boris Johnson with your views on the national lockdown and how it is effecting you and your community.</a:t>
            </a:r>
          </a:p>
          <a:p>
            <a:r>
              <a:rPr lang="en-GB" sz="4400" dirty="0"/>
              <a:t>REMEMBER TO USE FORM, AUDIENCE, PURPOSE</a:t>
            </a:r>
          </a:p>
        </p:txBody>
      </p:sp>
      <p:pic>
        <p:nvPicPr>
          <p:cNvPr id="8" name="Picture 7">
            <a:extLst>
              <a:ext uri="{FF2B5EF4-FFF2-40B4-BE49-F238E27FC236}">
                <a16:creationId xmlns:a16="http://schemas.microsoft.com/office/drawing/2014/main" id="{6009C905-2507-4371-AD0B-F1CFBCB31DEF}"/>
              </a:ext>
            </a:extLst>
          </p:cNvPr>
          <p:cNvPicPr>
            <a:picLocks noChangeAspect="1"/>
          </p:cNvPicPr>
          <p:nvPr/>
        </p:nvPicPr>
        <p:blipFill>
          <a:blip r:embed="rId4"/>
          <a:stretch>
            <a:fillRect/>
          </a:stretch>
        </p:blipFill>
        <p:spPr>
          <a:xfrm>
            <a:off x="0" y="-6836"/>
            <a:ext cx="2857500" cy="1600200"/>
          </a:xfrm>
          <a:prstGeom prst="rect">
            <a:avLst/>
          </a:prstGeom>
        </p:spPr>
      </p:pic>
      <p:pic>
        <p:nvPicPr>
          <p:cNvPr id="9" name="Picture 8">
            <a:extLst>
              <a:ext uri="{FF2B5EF4-FFF2-40B4-BE49-F238E27FC236}">
                <a16:creationId xmlns:a16="http://schemas.microsoft.com/office/drawing/2014/main" id="{EDB7EEE4-4C6B-4A60-9B78-85F66A2085A8}"/>
              </a:ext>
            </a:extLst>
          </p:cNvPr>
          <p:cNvPicPr>
            <a:picLocks noChangeAspect="1"/>
          </p:cNvPicPr>
          <p:nvPr/>
        </p:nvPicPr>
        <p:blipFill>
          <a:blip r:embed="rId5"/>
          <a:stretch>
            <a:fillRect/>
          </a:stretch>
        </p:blipFill>
        <p:spPr>
          <a:xfrm>
            <a:off x="9334500" y="5233595"/>
            <a:ext cx="2857500" cy="1600200"/>
          </a:xfrm>
          <a:prstGeom prst="rect">
            <a:avLst/>
          </a:prstGeom>
        </p:spPr>
      </p:pic>
      <p:pic>
        <p:nvPicPr>
          <p:cNvPr id="10" name="Picture 9">
            <a:extLst>
              <a:ext uri="{FF2B5EF4-FFF2-40B4-BE49-F238E27FC236}">
                <a16:creationId xmlns:a16="http://schemas.microsoft.com/office/drawing/2014/main" id="{6703077A-35A9-4E3A-B2FB-C8172DB9B611}"/>
              </a:ext>
            </a:extLst>
          </p:cNvPr>
          <p:cNvPicPr>
            <a:picLocks noChangeAspect="1"/>
          </p:cNvPicPr>
          <p:nvPr/>
        </p:nvPicPr>
        <p:blipFill>
          <a:blip r:embed="rId6"/>
          <a:stretch>
            <a:fillRect/>
          </a:stretch>
        </p:blipFill>
        <p:spPr>
          <a:xfrm>
            <a:off x="124217" y="4481252"/>
            <a:ext cx="2857500" cy="2288277"/>
          </a:xfrm>
          <a:prstGeom prst="rect">
            <a:avLst/>
          </a:prstGeom>
        </p:spPr>
      </p:pic>
      <p:pic>
        <p:nvPicPr>
          <p:cNvPr id="11" name="Picture 10">
            <a:extLst>
              <a:ext uri="{FF2B5EF4-FFF2-40B4-BE49-F238E27FC236}">
                <a16:creationId xmlns:a16="http://schemas.microsoft.com/office/drawing/2014/main" id="{38A04510-A3DC-47DA-8F78-617FFD778075}"/>
              </a:ext>
            </a:extLst>
          </p:cNvPr>
          <p:cNvPicPr>
            <a:picLocks noChangeAspect="1"/>
          </p:cNvPicPr>
          <p:nvPr/>
        </p:nvPicPr>
        <p:blipFill>
          <a:blip r:embed="rId7"/>
          <a:stretch>
            <a:fillRect/>
          </a:stretch>
        </p:blipFill>
        <p:spPr>
          <a:xfrm>
            <a:off x="9220200" y="21739"/>
            <a:ext cx="2971800" cy="1543050"/>
          </a:xfrm>
          <a:prstGeom prst="rect">
            <a:avLst/>
          </a:prstGeom>
        </p:spPr>
      </p:pic>
      <p:pic>
        <p:nvPicPr>
          <p:cNvPr id="12" name="Audio 11">
            <a:hlinkClick r:id="" action="ppaction://media"/>
            <a:extLst>
              <a:ext uri="{FF2B5EF4-FFF2-40B4-BE49-F238E27FC236}">
                <a16:creationId xmlns:a16="http://schemas.microsoft.com/office/drawing/2014/main" id="{DE025539-E5A1-4845-AE20-5CDEF2278C8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8510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692</TotalTime>
  <Words>2025</Words>
  <Application>Microsoft Office PowerPoint</Application>
  <PresentationFormat>Widescreen</PresentationFormat>
  <Paragraphs>86</Paragraphs>
  <Slides>6</Slides>
  <Notes>0</Notes>
  <HiddenSlides>0</HiddenSlides>
  <MMClips>6</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Office Theme</vt:lpstr>
      <vt:lpstr>1_Office Theme</vt:lpstr>
      <vt:lpstr>Language Paper 2</vt:lpstr>
      <vt:lpstr>PowerPoint Presentation</vt:lpstr>
      <vt:lpstr>PowerPoint Presentation</vt:lpstr>
      <vt:lpstr>Task: How does the writer use language and structure to influence the reader?</vt:lpstr>
      <vt:lpstr>Structuring your answer: USE PETER</vt:lpstr>
      <vt:lpstr>Expectation Task: </vt:lpstr>
    </vt:vector>
  </TitlesOfParts>
  <Company>St. Bede's Voluntary Catholic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Graham</dc:creator>
  <cp:lastModifiedBy>S Ryan</cp:lastModifiedBy>
  <cp:revision>25</cp:revision>
  <cp:lastPrinted>2020-03-12T14:43:50Z</cp:lastPrinted>
  <dcterms:created xsi:type="dcterms:W3CDTF">2020-03-06T09:36:35Z</dcterms:created>
  <dcterms:modified xsi:type="dcterms:W3CDTF">2021-01-07T16:00:37Z</dcterms:modified>
</cp:coreProperties>
</file>