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5" r:id="rId4"/>
    <p:sldId id="278" r:id="rId5"/>
    <p:sldId id="277" r:id="rId6"/>
    <p:sldId id="279" r:id="rId7"/>
    <p:sldId id="280"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81EE1-F98B-4CF5-8529-A0AC76F1012F}" type="datetimeFigureOut">
              <a:rPr lang="en-GB" smtClean="0"/>
              <a:t>14/10/2020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D2459-C83E-486C-B630-24EA1C2AF55B}" type="slidenum">
              <a:rPr lang="en-GB" smtClean="0"/>
              <a:t>‹#›</a:t>
            </a:fld>
            <a:endParaRPr lang="en-GB"/>
          </a:p>
        </p:txBody>
      </p:sp>
    </p:spTree>
    <p:extLst>
      <p:ext uri="{BB962C8B-B14F-4D97-AF65-F5344CB8AC3E}">
        <p14:creationId xmlns:p14="http://schemas.microsoft.com/office/powerpoint/2010/main" val="276012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2</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3</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4</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6</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7</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8</a:t>
            </a:fld>
            <a:endParaRPr lang="en-GB"/>
          </a:p>
        </p:txBody>
      </p:sp>
    </p:spTree>
    <p:extLst>
      <p:ext uri="{BB962C8B-B14F-4D97-AF65-F5344CB8AC3E}">
        <p14:creationId xmlns:p14="http://schemas.microsoft.com/office/powerpoint/2010/main" val="296905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2105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67035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36967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C9AD1-5151-41A5-9D8D-0D7416766655}"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72834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C9AD1-5151-41A5-9D8D-0D7416766655}"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6891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9C9AD1-5151-41A5-9D8D-0D7416766655}"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21587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9C9AD1-5151-41A5-9D8D-0D7416766655}"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62298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9C9AD1-5151-41A5-9D8D-0D7416766655}" type="datetimeFigureOut">
              <a:rPr lang="en-GB" smtClean="0"/>
              <a:t>14/10/2020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124382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C9AD1-5151-41A5-9D8D-0D7416766655}" type="datetimeFigureOut">
              <a:rPr lang="en-GB" smtClean="0"/>
              <a:t>14/10/2020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81682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C9AD1-5151-41A5-9D8D-0D7416766655}"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03680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C9AD1-5151-41A5-9D8D-0D7416766655}"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7C2F1-DA05-47BB-BE65-1DA5EA93F169}" type="slidenum">
              <a:rPr lang="en-GB" smtClean="0"/>
              <a:t>‹#›</a:t>
            </a:fld>
            <a:endParaRPr lang="en-GB"/>
          </a:p>
        </p:txBody>
      </p:sp>
    </p:spTree>
    <p:extLst>
      <p:ext uri="{BB962C8B-B14F-4D97-AF65-F5344CB8AC3E}">
        <p14:creationId xmlns:p14="http://schemas.microsoft.com/office/powerpoint/2010/main" val="372822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C9AD1-5151-41A5-9D8D-0D7416766655}" type="datetimeFigureOut">
              <a:rPr lang="en-GB" smtClean="0"/>
              <a:t>14/10/2020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7C2F1-DA05-47BB-BE65-1DA5EA93F169}" type="slidenum">
              <a:rPr lang="en-GB" smtClean="0"/>
              <a:t>‹#›</a:t>
            </a:fld>
            <a:endParaRPr lang="en-GB"/>
          </a:p>
        </p:txBody>
      </p:sp>
    </p:spTree>
    <p:extLst>
      <p:ext uri="{BB962C8B-B14F-4D97-AF65-F5344CB8AC3E}">
        <p14:creationId xmlns:p14="http://schemas.microsoft.com/office/powerpoint/2010/main" val="4034390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02" y="0"/>
            <a:ext cx="28590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2" name="Subtitle 2"/>
          <p:cNvSpPr txBox="1">
            <a:spLocks/>
          </p:cNvSpPr>
          <p:nvPr/>
        </p:nvSpPr>
        <p:spPr>
          <a:xfrm>
            <a:off x="1436745" y="3634051"/>
            <a:ext cx="6400800" cy="1752600"/>
          </a:xfrm>
          <a:prstGeom prst="rect">
            <a:avLst/>
          </a:prstGeom>
          <a:solidFill>
            <a:schemeClr val="accent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LO: To develop poetry analysis skills. ST: I can understand writers’ methods and use subject terminology.</a:t>
            </a:r>
          </a:p>
        </p:txBody>
      </p:sp>
      <p:sp>
        <p:nvSpPr>
          <p:cNvPr id="13" name="Title 1"/>
          <p:cNvSpPr txBox="1">
            <a:spLocks/>
          </p:cNvSpPr>
          <p:nvPr/>
        </p:nvSpPr>
        <p:spPr>
          <a:xfrm>
            <a:off x="214157" y="1408114"/>
            <a:ext cx="8912580" cy="2226729"/>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‘Love Poems’ </a:t>
            </a:r>
          </a:p>
          <a:p>
            <a:pPr algn="ctr"/>
            <a:r>
              <a:rPr lang="en-GB" sz="6000" b="1" u="sng" dirty="0">
                <a:latin typeface="AR BERKLEY" panose="02000000000000000000" pitchFamily="2" charset="0"/>
              </a:rPr>
              <a:t>Valentine</a:t>
            </a:r>
          </a:p>
        </p:txBody>
      </p:sp>
    </p:spTree>
    <p:extLst>
      <p:ext uri="{BB962C8B-B14F-4D97-AF65-F5344CB8AC3E}">
        <p14:creationId xmlns:p14="http://schemas.microsoft.com/office/powerpoint/2010/main" val="339540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1221280" y="2696716"/>
            <a:ext cx="6701439" cy="1752600"/>
          </a:xfrm>
          <a:prstGeom prst="rect">
            <a:avLst/>
          </a:prstGeom>
          <a:solidFill>
            <a:schemeClr val="accent2">
              <a:lumMod val="20000"/>
              <a:lumOff val="80000"/>
            </a:schemeClr>
          </a:solidFill>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Consider what love and relationships mean to you?</a:t>
            </a:r>
          </a:p>
          <a:p>
            <a:r>
              <a:rPr lang="en-GB" dirty="0">
                <a:solidFill>
                  <a:schemeClr val="tx1"/>
                </a:solidFill>
              </a:rPr>
              <a:t>Is there a connection between the two?</a:t>
            </a:r>
          </a:p>
        </p:txBody>
      </p:sp>
      <p:sp>
        <p:nvSpPr>
          <p:cNvPr id="4" name="Rectangular Callout 3"/>
          <p:cNvSpPr/>
          <p:nvPr/>
        </p:nvSpPr>
        <p:spPr>
          <a:xfrm>
            <a:off x="0" y="0"/>
            <a:ext cx="2771800" cy="1484784"/>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Extended metaphor</a:t>
            </a:r>
          </a:p>
          <a:p>
            <a:pPr algn="ctr"/>
            <a:r>
              <a:rPr lang="en-GB" b="1" dirty="0">
                <a:solidFill>
                  <a:schemeClr val="tx1"/>
                </a:solidFill>
              </a:rPr>
              <a:t>Symbol</a:t>
            </a:r>
          </a:p>
          <a:p>
            <a:pPr algn="ctr"/>
            <a:r>
              <a:rPr lang="en-GB" b="1" dirty="0">
                <a:solidFill>
                  <a:schemeClr val="tx1"/>
                </a:solidFill>
              </a:rPr>
              <a:t>Intimacy</a:t>
            </a:r>
          </a:p>
          <a:p>
            <a:pPr algn="ctr"/>
            <a:r>
              <a:rPr lang="en-GB" b="1" dirty="0">
                <a:solidFill>
                  <a:schemeClr val="tx1"/>
                </a:solidFill>
              </a:rPr>
              <a:t>possessive</a:t>
            </a:r>
            <a:endParaRPr lang="en-GB" dirty="0">
              <a:solidFill>
                <a:schemeClr val="tx1"/>
              </a:solidFill>
            </a:endParaRPr>
          </a:p>
        </p:txBody>
      </p:sp>
    </p:spTree>
    <p:extLst>
      <p:ext uri="{BB962C8B-B14F-4D97-AF65-F5344CB8AC3E}">
        <p14:creationId xmlns:p14="http://schemas.microsoft.com/office/powerpoint/2010/main" val="167222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2915816" y="0"/>
            <a:ext cx="3744416" cy="6165304"/>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l">
              <a:spcBef>
                <a:spcPts val="0"/>
              </a:spcBef>
            </a:pPr>
            <a:r>
              <a:rPr lang="en-GB" sz="1300" b="1" dirty="0">
                <a:solidFill>
                  <a:prstClr val="black"/>
                </a:solidFill>
              </a:rPr>
              <a:t>Valentine</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 Not a red rose or a satin heart. </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I give you an onion. </a:t>
            </a:r>
          </a:p>
          <a:p>
            <a:pPr lvl="0" algn="l">
              <a:spcBef>
                <a:spcPts val="0"/>
              </a:spcBef>
            </a:pPr>
            <a:r>
              <a:rPr lang="en-GB" sz="1300" b="1" dirty="0">
                <a:solidFill>
                  <a:prstClr val="black"/>
                </a:solidFill>
              </a:rPr>
              <a:t>It is a moon wrapped in brown paper. </a:t>
            </a:r>
          </a:p>
          <a:p>
            <a:pPr lvl="0" algn="l">
              <a:spcBef>
                <a:spcPts val="0"/>
              </a:spcBef>
            </a:pPr>
            <a:r>
              <a:rPr lang="en-GB" sz="1300" b="1" dirty="0">
                <a:solidFill>
                  <a:prstClr val="black"/>
                </a:solidFill>
              </a:rPr>
              <a:t>It promises light </a:t>
            </a:r>
          </a:p>
          <a:p>
            <a:pPr lvl="0" algn="l">
              <a:spcBef>
                <a:spcPts val="0"/>
              </a:spcBef>
            </a:pPr>
            <a:r>
              <a:rPr lang="en-GB" sz="1300" b="1" dirty="0">
                <a:solidFill>
                  <a:prstClr val="black"/>
                </a:solidFill>
              </a:rPr>
              <a:t>like the careful undressing of love.</a:t>
            </a:r>
          </a:p>
          <a:p>
            <a:pPr lvl="0" algn="l">
              <a:spcBef>
                <a:spcPts val="0"/>
              </a:spcBef>
            </a:pPr>
            <a:r>
              <a:rPr lang="en-GB" sz="1300" b="1" dirty="0">
                <a:solidFill>
                  <a:prstClr val="black"/>
                </a:solidFill>
              </a:rPr>
              <a:t> Here.</a:t>
            </a:r>
          </a:p>
          <a:p>
            <a:pPr lvl="0" algn="l">
              <a:spcBef>
                <a:spcPts val="0"/>
              </a:spcBef>
            </a:pPr>
            <a:r>
              <a:rPr lang="en-GB" sz="1300" b="1" dirty="0">
                <a:solidFill>
                  <a:prstClr val="black"/>
                </a:solidFill>
              </a:rPr>
              <a:t> It will blind you with tears</a:t>
            </a:r>
          </a:p>
          <a:p>
            <a:pPr lvl="0" algn="l">
              <a:spcBef>
                <a:spcPts val="0"/>
              </a:spcBef>
            </a:pPr>
            <a:r>
              <a:rPr lang="en-GB" sz="1300" b="1" dirty="0">
                <a:solidFill>
                  <a:prstClr val="black"/>
                </a:solidFill>
              </a:rPr>
              <a:t> like a lover. </a:t>
            </a:r>
          </a:p>
          <a:p>
            <a:pPr lvl="0" algn="l">
              <a:spcBef>
                <a:spcPts val="0"/>
              </a:spcBef>
            </a:pPr>
            <a:r>
              <a:rPr lang="en-GB" sz="1300" b="1" dirty="0">
                <a:solidFill>
                  <a:prstClr val="black"/>
                </a:solidFill>
              </a:rPr>
              <a:t>It will make your reflection </a:t>
            </a:r>
          </a:p>
          <a:p>
            <a:pPr lvl="0" algn="l">
              <a:spcBef>
                <a:spcPts val="0"/>
              </a:spcBef>
            </a:pPr>
            <a:r>
              <a:rPr lang="en-GB" sz="1300" b="1" dirty="0">
                <a:solidFill>
                  <a:prstClr val="black"/>
                </a:solidFill>
              </a:rPr>
              <a:t>a wobbling photo of grief.</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 I am trying to be truthful.</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 Not a cute card or a </a:t>
            </a:r>
            <a:r>
              <a:rPr lang="en-GB" sz="1300" b="1" dirty="0" err="1">
                <a:solidFill>
                  <a:prstClr val="black"/>
                </a:solidFill>
              </a:rPr>
              <a:t>kissogram</a:t>
            </a:r>
            <a:r>
              <a:rPr lang="en-GB" sz="1300" b="1" dirty="0">
                <a:solidFill>
                  <a:prstClr val="black"/>
                </a:solidFill>
              </a:rPr>
              <a:t>.</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 I give you an onion. </a:t>
            </a:r>
          </a:p>
          <a:p>
            <a:pPr lvl="0" algn="l">
              <a:spcBef>
                <a:spcPts val="0"/>
              </a:spcBef>
            </a:pPr>
            <a:r>
              <a:rPr lang="en-GB" sz="1300" b="1" dirty="0">
                <a:solidFill>
                  <a:prstClr val="black"/>
                </a:solidFill>
              </a:rPr>
              <a:t>Its fierce kiss will stay on your lips,</a:t>
            </a:r>
          </a:p>
          <a:p>
            <a:pPr lvl="0" algn="l">
              <a:spcBef>
                <a:spcPts val="0"/>
              </a:spcBef>
            </a:pPr>
            <a:r>
              <a:rPr lang="en-GB" sz="1300" b="1" dirty="0">
                <a:solidFill>
                  <a:prstClr val="black"/>
                </a:solidFill>
              </a:rPr>
              <a:t> possessive and faithful </a:t>
            </a:r>
          </a:p>
          <a:p>
            <a:pPr lvl="0" algn="l">
              <a:spcBef>
                <a:spcPts val="0"/>
              </a:spcBef>
            </a:pPr>
            <a:r>
              <a:rPr lang="en-GB" sz="1300" b="1" dirty="0">
                <a:solidFill>
                  <a:prstClr val="black"/>
                </a:solidFill>
              </a:rPr>
              <a:t>as we are, </a:t>
            </a:r>
          </a:p>
          <a:p>
            <a:pPr lvl="0" algn="l">
              <a:spcBef>
                <a:spcPts val="0"/>
              </a:spcBef>
            </a:pPr>
            <a:r>
              <a:rPr lang="en-GB" sz="1300" b="1" dirty="0">
                <a:solidFill>
                  <a:prstClr val="black"/>
                </a:solidFill>
              </a:rPr>
              <a:t>for as long as we are.</a:t>
            </a:r>
          </a:p>
          <a:p>
            <a:pPr lvl="0" algn="l">
              <a:spcBef>
                <a:spcPts val="0"/>
              </a:spcBef>
            </a:pPr>
            <a:endParaRPr lang="en-GB" sz="1300" b="1" dirty="0">
              <a:solidFill>
                <a:prstClr val="black"/>
              </a:solidFill>
            </a:endParaRPr>
          </a:p>
          <a:p>
            <a:pPr lvl="0" algn="l">
              <a:spcBef>
                <a:spcPts val="0"/>
              </a:spcBef>
            </a:pPr>
            <a:r>
              <a:rPr lang="en-GB" sz="1300" b="1" dirty="0">
                <a:solidFill>
                  <a:prstClr val="black"/>
                </a:solidFill>
              </a:rPr>
              <a:t> Take it.</a:t>
            </a:r>
          </a:p>
          <a:p>
            <a:pPr lvl="0" algn="l">
              <a:spcBef>
                <a:spcPts val="0"/>
              </a:spcBef>
            </a:pPr>
            <a:r>
              <a:rPr lang="en-GB" sz="1300" b="1" dirty="0">
                <a:solidFill>
                  <a:prstClr val="black"/>
                </a:solidFill>
              </a:rPr>
              <a:t> Its platinum loops shrink to a wedding-ring,</a:t>
            </a:r>
          </a:p>
          <a:p>
            <a:pPr lvl="0" algn="l">
              <a:spcBef>
                <a:spcPts val="0"/>
              </a:spcBef>
            </a:pPr>
            <a:r>
              <a:rPr lang="en-GB" sz="1300" b="1" dirty="0">
                <a:solidFill>
                  <a:prstClr val="black"/>
                </a:solidFill>
              </a:rPr>
              <a:t> if you like.</a:t>
            </a:r>
          </a:p>
          <a:p>
            <a:pPr lvl="0" algn="l">
              <a:spcBef>
                <a:spcPts val="0"/>
              </a:spcBef>
            </a:pPr>
            <a:r>
              <a:rPr lang="en-GB" sz="1300" b="1" dirty="0">
                <a:solidFill>
                  <a:prstClr val="black"/>
                </a:solidFill>
              </a:rPr>
              <a:t> Lethal.</a:t>
            </a:r>
          </a:p>
          <a:p>
            <a:pPr lvl="0" algn="l">
              <a:spcBef>
                <a:spcPts val="0"/>
              </a:spcBef>
            </a:pPr>
            <a:r>
              <a:rPr lang="en-GB" sz="1300" b="1" dirty="0">
                <a:solidFill>
                  <a:prstClr val="black"/>
                </a:solidFill>
              </a:rPr>
              <a:t> Its scent will cling to your fingers,</a:t>
            </a:r>
          </a:p>
          <a:p>
            <a:pPr lvl="0" algn="l">
              <a:spcBef>
                <a:spcPts val="0"/>
              </a:spcBef>
            </a:pPr>
            <a:r>
              <a:rPr lang="en-GB" sz="1300" b="1" dirty="0">
                <a:solidFill>
                  <a:prstClr val="black"/>
                </a:solidFill>
              </a:rPr>
              <a:t> cling to your knife. </a:t>
            </a:r>
          </a:p>
          <a:p>
            <a:pPr lvl="0" algn="l">
              <a:spcBef>
                <a:spcPts val="0"/>
              </a:spcBef>
            </a:pPr>
            <a:endParaRPr lang="en-GB" sz="1200" dirty="0">
              <a:solidFill>
                <a:prstClr val="black"/>
              </a:solidFill>
            </a:endParaRPr>
          </a:p>
        </p:txBody>
      </p:sp>
      <p:sp>
        <p:nvSpPr>
          <p:cNvPr id="4" name="Rectangular Callout 3"/>
          <p:cNvSpPr/>
          <p:nvPr/>
        </p:nvSpPr>
        <p:spPr>
          <a:xfrm>
            <a:off x="0" y="0"/>
            <a:ext cx="2771800" cy="1484784"/>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Extended metaphor</a:t>
            </a:r>
          </a:p>
          <a:p>
            <a:pPr algn="ctr"/>
            <a:r>
              <a:rPr lang="en-GB" b="1" dirty="0">
                <a:solidFill>
                  <a:schemeClr val="tx1"/>
                </a:solidFill>
              </a:rPr>
              <a:t>Symbol</a:t>
            </a:r>
          </a:p>
          <a:p>
            <a:pPr algn="ctr"/>
            <a:r>
              <a:rPr lang="en-GB" b="1" dirty="0">
                <a:solidFill>
                  <a:schemeClr val="tx1"/>
                </a:solidFill>
              </a:rPr>
              <a:t>Intimacy</a:t>
            </a:r>
          </a:p>
          <a:p>
            <a:pPr algn="ctr"/>
            <a:r>
              <a:rPr lang="en-GB" b="1" dirty="0">
                <a:solidFill>
                  <a:schemeClr val="tx1"/>
                </a:solidFill>
              </a:rPr>
              <a:t>possessive</a:t>
            </a:r>
            <a:endParaRPr lang="en-GB" dirty="0">
              <a:solidFill>
                <a:schemeClr val="tx1"/>
              </a:solidFill>
            </a:endParaRPr>
          </a:p>
        </p:txBody>
      </p:sp>
      <p:sp>
        <p:nvSpPr>
          <p:cNvPr id="17" name="Title 1"/>
          <p:cNvSpPr txBox="1">
            <a:spLocks/>
          </p:cNvSpPr>
          <p:nvPr/>
        </p:nvSpPr>
        <p:spPr>
          <a:xfrm>
            <a:off x="17659" y="1474342"/>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solidFill>
                  <a:sysClr val="windowText" lastClr="000000"/>
                </a:solidFill>
                <a:latin typeface="AR BERKLEY" panose="02000000000000000000" pitchFamily="2" charset="0"/>
              </a:rPr>
              <a:t>Let’s read the poem by Carol Ann Duffy</a:t>
            </a:r>
          </a:p>
        </p:txBody>
      </p:sp>
      <p:sp>
        <p:nvSpPr>
          <p:cNvPr id="18" name="Oval 17"/>
          <p:cNvSpPr/>
          <p:nvPr/>
        </p:nvSpPr>
        <p:spPr>
          <a:xfrm>
            <a:off x="6837565" y="476672"/>
            <a:ext cx="2198931" cy="1327316"/>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 </a:t>
            </a:r>
            <a:r>
              <a:rPr lang="en-GB" b="1" i="1" dirty="0">
                <a:solidFill>
                  <a:schemeClr val="tx1"/>
                </a:solidFill>
              </a:rPr>
              <a:t>Valentine</a:t>
            </a:r>
          </a:p>
        </p:txBody>
      </p:sp>
      <p:sp>
        <p:nvSpPr>
          <p:cNvPr id="19" name="Rounded Rectangle 18"/>
          <p:cNvSpPr/>
          <p:nvPr/>
        </p:nvSpPr>
        <p:spPr>
          <a:xfrm>
            <a:off x="6598745" y="2952731"/>
            <a:ext cx="2585193" cy="101678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5" name="Rectangle 4"/>
          <p:cNvSpPr/>
          <p:nvPr/>
        </p:nvSpPr>
        <p:spPr>
          <a:xfrm>
            <a:off x="6660232" y="4027518"/>
            <a:ext cx="2569251" cy="1323439"/>
          </a:xfrm>
          <a:prstGeom prst="rect">
            <a:avLst/>
          </a:prstGeom>
          <a:solidFill>
            <a:schemeClr val="accent2">
              <a:lumMod val="20000"/>
              <a:lumOff val="80000"/>
            </a:schemeClr>
          </a:solidFill>
        </p:spPr>
        <p:txBody>
          <a:bodyPr wrap="square">
            <a:spAutoFit/>
          </a:bodyPr>
          <a:lstStyle/>
          <a:p>
            <a:pPr lvl="0" algn="ctr"/>
            <a:r>
              <a:rPr lang="en-GB" sz="2000" b="1" u="sng" dirty="0">
                <a:solidFill>
                  <a:srgbClr val="FF0000"/>
                </a:solidFill>
              </a:rPr>
              <a:t>Challenge:</a:t>
            </a:r>
          </a:p>
          <a:p>
            <a:pPr lvl="0" algn="ctr"/>
            <a:r>
              <a:rPr lang="en-GB" sz="2000" dirty="0">
                <a:solidFill>
                  <a:srgbClr val="FF0000"/>
                </a:solidFill>
              </a:rPr>
              <a:t>Are there any other ways of interpreting this view of love?</a:t>
            </a:r>
          </a:p>
        </p:txBody>
      </p:sp>
    </p:spTree>
    <p:extLst>
      <p:ext uri="{BB962C8B-B14F-4D97-AF65-F5344CB8AC3E}">
        <p14:creationId xmlns:p14="http://schemas.microsoft.com/office/powerpoint/2010/main" val="289633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1227423" y="260648"/>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The poet: Carol Ann Duffy</a:t>
            </a:r>
          </a:p>
          <a:p>
            <a:pPr lvl="0"/>
            <a:endParaRPr lang="en-GB" sz="4800" b="1" dirty="0">
              <a:latin typeface="AR BERKLEY" panose="02000000000000000000" pitchFamily="2" charset="0"/>
            </a:endParaRPr>
          </a:p>
          <a:p>
            <a:pPr lvl="0"/>
            <a:endParaRPr lang="en-GB" sz="4800" b="1" dirty="0">
              <a:solidFill>
                <a:schemeClr val="bg1"/>
              </a:solidFill>
              <a:latin typeface="AR BERKLEY" panose="02000000000000000000" pitchFamily="2" charset="0"/>
            </a:endParaRPr>
          </a:p>
        </p:txBody>
      </p:sp>
      <p:sp>
        <p:nvSpPr>
          <p:cNvPr id="5" name="Rectangle 4"/>
          <p:cNvSpPr/>
          <p:nvPr/>
        </p:nvSpPr>
        <p:spPr>
          <a:xfrm>
            <a:off x="539552" y="1056628"/>
            <a:ext cx="8280920" cy="3970318"/>
          </a:xfrm>
          <a:prstGeom prst="rect">
            <a:avLst/>
          </a:prstGeom>
          <a:solidFill>
            <a:schemeClr val="accent2">
              <a:lumMod val="20000"/>
              <a:lumOff val="80000"/>
            </a:schemeClr>
          </a:solidFill>
        </p:spPr>
        <p:txBody>
          <a:bodyPr wrap="square">
            <a:spAutoFit/>
          </a:bodyPr>
          <a:lstStyle/>
          <a:p>
            <a:pPr marL="285750" indent="-285750">
              <a:buFont typeface="Arial" panose="020B0604020202020204" pitchFamily="34" charset="0"/>
              <a:buChar char="•"/>
            </a:pPr>
            <a:r>
              <a:rPr lang="en-GB" dirty="0"/>
              <a:t>Duffy likes to break conventions and in Valentine she is criticising society’s views of being materialistic.</a:t>
            </a:r>
          </a:p>
          <a:p>
            <a:pPr marL="285750" indent="-285750">
              <a:buFont typeface="Arial" panose="020B0604020202020204" pitchFamily="34" charset="0"/>
              <a:buChar char="•"/>
            </a:pPr>
            <a:r>
              <a:rPr lang="en-GB" dirty="0"/>
              <a:t>  Duffy’s poetry is often feminist in its themes and approach.</a:t>
            </a:r>
          </a:p>
          <a:p>
            <a:pPr marL="285750" indent="-285750">
              <a:buFont typeface="Arial" panose="020B0604020202020204" pitchFamily="34" charset="0"/>
              <a:buChar char="•"/>
            </a:pPr>
            <a:r>
              <a:rPr lang="en-GB" dirty="0"/>
              <a:t>Carol Ann Duffy (born 1955) is a Scottish poet, and is currently the UK’s first female (and first Scottish) Poet Laureate. </a:t>
            </a:r>
          </a:p>
          <a:p>
            <a:pPr marL="285750" indent="-285750">
              <a:buFont typeface="Arial" panose="020B0604020202020204" pitchFamily="34" charset="0"/>
              <a:buChar char="•"/>
            </a:pPr>
            <a:r>
              <a:rPr lang="en-GB" dirty="0"/>
              <a:t>Born in Glasgow, she moved with her family to Stafford when she was 7, where she was educated. </a:t>
            </a:r>
          </a:p>
          <a:p>
            <a:pPr marL="285750" indent="-285750">
              <a:buFont typeface="Arial" panose="020B0604020202020204" pitchFamily="34" charset="0"/>
              <a:buChar char="•"/>
            </a:pPr>
            <a:r>
              <a:rPr lang="en-GB" dirty="0"/>
              <a:t>She wrote poetry from an early age, and was first published at the age of 15. </a:t>
            </a:r>
          </a:p>
          <a:p>
            <a:pPr marL="285750" indent="-285750">
              <a:buFont typeface="Arial" panose="020B0604020202020204" pitchFamily="34" charset="0"/>
              <a:buChar char="•"/>
            </a:pPr>
            <a:r>
              <a:rPr lang="en-GB" dirty="0"/>
              <a:t>She has since written plays, critical works, and several volumes of poetry. Her poetry has been the subject of controversy. </a:t>
            </a:r>
          </a:p>
          <a:p>
            <a:pPr marL="285750" indent="-285750">
              <a:buFont typeface="Arial" panose="020B0604020202020204" pitchFamily="34" charset="0"/>
              <a:buChar char="•"/>
            </a:pPr>
            <a:r>
              <a:rPr lang="en-GB" dirty="0"/>
              <a:t>She follows in the poetic tradition of, for example, Robert Browning, in writing monologues from the point of view of disturbed characters. </a:t>
            </a:r>
          </a:p>
          <a:p>
            <a:pPr marL="285750" indent="-285750">
              <a:buFont typeface="Arial" panose="020B0604020202020204" pitchFamily="34" charset="0"/>
              <a:buChar char="•"/>
            </a:pPr>
            <a:r>
              <a:rPr lang="en-GB" dirty="0"/>
              <a:t>Duffy often tackles difficult subjects, encouraging the reader to explore alternative points of view.</a:t>
            </a:r>
          </a:p>
        </p:txBody>
      </p:sp>
    </p:spTree>
    <p:extLst>
      <p:ext uri="{BB962C8B-B14F-4D97-AF65-F5344CB8AC3E}">
        <p14:creationId xmlns:p14="http://schemas.microsoft.com/office/powerpoint/2010/main" val="329392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82525-E8B6-4EA6-87F3-8B1CAE83C775}"/>
              </a:ext>
            </a:extLst>
          </p:cNvPr>
          <p:cNvSpPr>
            <a:spLocks noGrp="1"/>
          </p:cNvSpPr>
          <p:nvPr>
            <p:ph type="title"/>
          </p:nvPr>
        </p:nvSpPr>
        <p:spPr/>
        <p:txBody>
          <a:bodyPr>
            <a:normAutofit/>
          </a:bodyPr>
          <a:lstStyle/>
          <a:p>
            <a:r>
              <a:rPr lang="en-GB" sz="2800" dirty="0"/>
              <a:t>Discuss the questions from the task sheet and ask students to work through each section and make notes.</a:t>
            </a:r>
          </a:p>
        </p:txBody>
      </p:sp>
      <p:sp>
        <p:nvSpPr>
          <p:cNvPr id="4" name="Rectangle 2">
            <a:extLst>
              <a:ext uri="{FF2B5EF4-FFF2-40B4-BE49-F238E27FC236}">
                <a16:creationId xmlns:a16="http://schemas.microsoft.com/office/drawing/2014/main" xmlns="" id="{7C3C20D0-B471-4875-9F9E-3EB8B8DACBE2}"/>
              </a:ext>
            </a:extLst>
          </p:cNvPr>
          <p:cNvSpPr>
            <a:spLocks noChangeArrowheads="1"/>
          </p:cNvSpPr>
          <p:nvPr/>
        </p:nvSpPr>
        <p:spPr bwMode="auto">
          <a:xfrm>
            <a:off x="1259632" y="18916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xmlns="" id="{9013813B-5815-4B29-9753-B1C71797E580}"/>
              </a:ext>
            </a:extLst>
          </p:cNvPr>
          <p:cNvSpPr>
            <a:spLocks noChangeArrowheads="1"/>
          </p:cNvSpPr>
          <p:nvPr/>
        </p:nvSpPr>
        <p:spPr bwMode="auto">
          <a:xfrm>
            <a:off x="464096" y="1556792"/>
            <a:ext cx="1800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Structure: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is the piece organised on the page?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many stanza</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 / verses are there?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Are the stanzas equal or unequal?</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line length?</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 rhyme scheme? What is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identify the topic of each stanza? Label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any repetition? Enjambment? Where? What is the effect?</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6">
            <a:extLst>
              <a:ext uri="{FF2B5EF4-FFF2-40B4-BE49-F238E27FC236}">
                <a16:creationId xmlns:a16="http://schemas.microsoft.com/office/drawing/2014/main" xmlns="" id="{C89427C5-EBF1-4402-8F1D-F903B2835673}"/>
              </a:ext>
            </a:extLst>
          </p:cNvPr>
          <p:cNvSpPr/>
          <p:nvPr/>
        </p:nvSpPr>
        <p:spPr>
          <a:xfrm>
            <a:off x="2555776" y="1689725"/>
            <a:ext cx="2160240" cy="164763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poem about?</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discover more than one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ideas and themes is the poet portraying?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poet’s point of view?</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706A7EB5-DA6E-4E20-94E8-E1B44D0E30A8}"/>
              </a:ext>
            </a:extLst>
          </p:cNvPr>
          <p:cNvSpPr/>
          <p:nvPr/>
        </p:nvSpPr>
        <p:spPr>
          <a:xfrm>
            <a:off x="5183560" y="1772816"/>
            <a:ext cx="1944216" cy="1874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Imagery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images are conveyed to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Does the poem contain metaphors, similes, personification?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Why do you think the poet has included the images in the poem?</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BCEDACA3-D6E8-4E9E-A3DB-A32C5AA92809}"/>
              </a:ext>
            </a:extLst>
          </p:cNvPr>
          <p:cNvSpPr/>
          <p:nvPr/>
        </p:nvSpPr>
        <p:spPr>
          <a:xfrm>
            <a:off x="2437875" y="3674240"/>
            <a:ext cx="2160240" cy="247093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Language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words has the poet used to convey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are the connotations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the language used? Is there more than one meaning of a word or phrase?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Has the poet used figurative language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onomatapoeia</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alliteration. assonance)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has the poet used language to infer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362105F-A521-49A2-8DF2-885A9C2FF4CD}"/>
              </a:ext>
            </a:extLst>
          </p:cNvPr>
          <p:cNvSpPr/>
          <p:nvPr/>
        </p:nvSpPr>
        <p:spPr>
          <a:xfrm>
            <a:off x="5178297" y="3849130"/>
            <a:ext cx="2952328" cy="177176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For each category above, remember to explain the effect on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effect on the reader is the poet trying to achieve and how? What do the words make you think and feel and why? Why is the purpose of the poet’s choice of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langauge</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/theme/opinion?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a:t>
            </a: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your </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overall impression of the poem and why?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3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Context</a:t>
            </a:r>
            <a:endParaRPr lang="en-GB" sz="4800" b="1" dirty="0">
              <a:solidFill>
                <a:schemeClr val="bg1"/>
              </a:solidFill>
              <a:latin typeface="AR BERKLEY" panose="02000000000000000000" pitchFamily="2" charset="0"/>
            </a:endParaRPr>
          </a:p>
        </p:txBody>
      </p:sp>
      <p:sp>
        <p:nvSpPr>
          <p:cNvPr id="5" name="Rectangle 4"/>
          <p:cNvSpPr/>
          <p:nvPr/>
        </p:nvSpPr>
        <p:spPr>
          <a:xfrm>
            <a:off x="33324" y="547847"/>
            <a:ext cx="9107836" cy="5262979"/>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400" dirty="0"/>
              <a:t>The poem is about a (seemingly genderless) speaker giving the gift of an onion to their lover or valentine. </a:t>
            </a:r>
          </a:p>
          <a:p>
            <a:pPr marL="285750" indent="-285750">
              <a:buFont typeface="Arial" panose="020B0604020202020204" pitchFamily="34" charset="0"/>
              <a:buChar char="•"/>
            </a:pPr>
            <a:r>
              <a:rPr lang="en-GB" sz="2400" dirty="0"/>
              <a:t>The poem explores the realities of love being complex and, at times, damaging, and juxtaposes the typical ‘ideals’ commonly associated with love and romance. </a:t>
            </a:r>
          </a:p>
          <a:p>
            <a:pPr marL="285750" indent="-285750">
              <a:buFont typeface="Arial" panose="020B0604020202020204" pitchFamily="34" charset="0"/>
              <a:buChar char="•"/>
            </a:pPr>
            <a:r>
              <a:rPr lang="en-GB" sz="2400" dirty="0"/>
              <a:t>The poem illustrates how an onion, as a gift, is a much more accurate representation of love, symbolising both the beauties and negatives associated with love as a concept. </a:t>
            </a:r>
          </a:p>
          <a:p>
            <a:pPr marL="285750" indent="-285750">
              <a:buFont typeface="Arial" panose="020B0604020202020204" pitchFamily="34" charset="0"/>
              <a:buChar char="•"/>
            </a:pPr>
            <a:r>
              <a:rPr lang="en-GB" sz="2400" i="1" dirty="0"/>
              <a:t>Valentine</a:t>
            </a:r>
            <a:r>
              <a:rPr lang="en-GB" sz="2400" dirty="0"/>
              <a:t> describes a gift for a lover, such as you would give on Valentine’s Day. It is a rather unusual present – an onion. </a:t>
            </a:r>
          </a:p>
          <a:p>
            <a:pPr marL="285750" indent="-285750">
              <a:buFont typeface="Arial" panose="020B0604020202020204" pitchFamily="34" charset="0"/>
              <a:buChar char="•"/>
            </a:pPr>
            <a:r>
              <a:rPr lang="en-GB" sz="2400" dirty="0"/>
              <a:t>The poem explains why it is a powerful gift of love, much more than the clichéd roses or box of chocolates. The onion becomes a metaphor for love, and so the poem is about love as well as Valentine gifts. </a:t>
            </a:r>
          </a:p>
        </p:txBody>
      </p:sp>
    </p:spTree>
    <p:extLst>
      <p:ext uri="{BB962C8B-B14F-4D97-AF65-F5344CB8AC3E}">
        <p14:creationId xmlns:p14="http://schemas.microsoft.com/office/powerpoint/2010/main" val="151898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Form</a:t>
            </a:r>
            <a:endParaRPr lang="en-GB" sz="4800" b="1" dirty="0">
              <a:solidFill>
                <a:schemeClr val="bg1"/>
              </a:solidFill>
              <a:latin typeface="AR BERKLEY" panose="02000000000000000000" pitchFamily="2" charset="0"/>
            </a:endParaRPr>
          </a:p>
        </p:txBody>
      </p:sp>
      <p:sp>
        <p:nvSpPr>
          <p:cNvPr id="5" name="Rectangle 4"/>
          <p:cNvSpPr/>
          <p:nvPr/>
        </p:nvSpPr>
        <p:spPr>
          <a:xfrm>
            <a:off x="1439651" y="1124744"/>
            <a:ext cx="6264697" cy="3539430"/>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3200" dirty="0"/>
              <a:t>The poem is very different  to normal love poems. </a:t>
            </a:r>
          </a:p>
          <a:p>
            <a:pPr marL="285750" indent="-285750">
              <a:buFont typeface="Arial" panose="020B0604020202020204" pitchFamily="34" charset="0"/>
              <a:buChar char="•"/>
            </a:pPr>
            <a:r>
              <a:rPr lang="en-GB" sz="3200" dirty="0"/>
              <a:t>Stanzas are irregular length – this makes the poem disjointed.</a:t>
            </a:r>
          </a:p>
          <a:p>
            <a:pPr marL="285750" indent="-285750">
              <a:buFont typeface="Arial" panose="020B0604020202020204" pitchFamily="34" charset="0"/>
              <a:buChar char="•"/>
            </a:pPr>
            <a:r>
              <a:rPr lang="en-GB" sz="3200" dirty="0"/>
              <a:t>Some lines are single words to emphasise forceful tone of the speaker.</a:t>
            </a:r>
          </a:p>
        </p:txBody>
      </p:sp>
      <p:sp>
        <p:nvSpPr>
          <p:cNvPr id="12" name="Oval 11"/>
          <p:cNvSpPr/>
          <p:nvPr/>
        </p:nvSpPr>
        <p:spPr>
          <a:xfrm>
            <a:off x="5508104" y="5013176"/>
            <a:ext cx="3456384" cy="576064"/>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92640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Structure and tone</a:t>
            </a:r>
            <a:endParaRPr lang="en-GB" sz="4800" b="1" dirty="0">
              <a:solidFill>
                <a:schemeClr val="bg1"/>
              </a:solidFill>
              <a:latin typeface="AR BERKLEY" panose="02000000000000000000" pitchFamily="2" charset="0"/>
            </a:endParaRPr>
          </a:p>
        </p:txBody>
      </p:sp>
      <p:sp>
        <p:nvSpPr>
          <p:cNvPr id="5" name="Rectangle 4"/>
          <p:cNvSpPr/>
          <p:nvPr/>
        </p:nvSpPr>
        <p:spPr>
          <a:xfrm>
            <a:off x="323527" y="707052"/>
            <a:ext cx="8424935" cy="4524315"/>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3200" dirty="0"/>
              <a:t>The poem is a </a:t>
            </a:r>
            <a:r>
              <a:rPr lang="en-GB" sz="3200" b="1" u="sng" dirty="0"/>
              <a:t>list</a:t>
            </a:r>
            <a:r>
              <a:rPr lang="en-GB" sz="3200" dirty="0"/>
              <a:t> of the way an onion can symbolise love. </a:t>
            </a:r>
          </a:p>
          <a:p>
            <a:pPr marL="285750" indent="-285750">
              <a:buFont typeface="Arial" panose="020B0604020202020204" pitchFamily="34" charset="0"/>
              <a:buChar char="•"/>
            </a:pPr>
            <a:r>
              <a:rPr lang="en-GB" sz="3200" dirty="0"/>
              <a:t>Words and images are built up through repetition – to mirror the different layers of an onion.</a:t>
            </a:r>
          </a:p>
          <a:p>
            <a:pPr marL="285750" indent="-285750">
              <a:buFont typeface="Arial" panose="020B0604020202020204" pitchFamily="34" charset="0"/>
              <a:buChar char="•"/>
            </a:pPr>
            <a:r>
              <a:rPr lang="en-GB" sz="3200" dirty="0"/>
              <a:t>The tone is initially playful and sentimental but changes to insistent and confrontational showing control and danger in the relationship.</a:t>
            </a:r>
          </a:p>
          <a:p>
            <a:pPr marL="285750" indent="-285750">
              <a:buFont typeface="Arial" panose="020B0604020202020204" pitchFamily="34" charset="0"/>
              <a:buChar char="•"/>
            </a:pPr>
            <a:r>
              <a:rPr lang="en-GB" sz="3200" dirty="0"/>
              <a:t>It is written in first person and direct address.</a:t>
            </a:r>
          </a:p>
        </p:txBody>
      </p:sp>
      <p:sp>
        <p:nvSpPr>
          <p:cNvPr id="18" name="TextBox 17">
            <a:extLst>
              <a:ext uri="{FF2B5EF4-FFF2-40B4-BE49-F238E27FC236}">
                <a16:creationId xmlns:a16="http://schemas.microsoft.com/office/drawing/2014/main" xmlns="" id="{E4913C34-BFDC-4F37-A5D7-50F4ED155BFC}"/>
              </a:ext>
            </a:extLst>
          </p:cNvPr>
          <p:cNvSpPr txBox="1"/>
          <p:nvPr/>
        </p:nvSpPr>
        <p:spPr>
          <a:xfrm>
            <a:off x="539552" y="5301208"/>
            <a:ext cx="4536504" cy="923330"/>
          </a:xfrm>
          <a:prstGeom prst="rect">
            <a:avLst/>
          </a:prstGeom>
          <a:solidFill>
            <a:schemeClr val="bg1"/>
          </a:solidFill>
        </p:spPr>
        <p:txBody>
          <a:bodyPr wrap="square" rtlCol="0">
            <a:spAutoFit/>
          </a:bodyPr>
          <a:lstStyle/>
          <a:p>
            <a:r>
              <a:rPr lang="en-GB" dirty="0"/>
              <a:t>Complete the writing task in full. At least 5 PETER paragraphs. Complete this task in full for homework by next lesson. </a:t>
            </a:r>
          </a:p>
        </p:txBody>
      </p:sp>
    </p:spTree>
    <p:extLst>
      <p:ext uri="{BB962C8B-B14F-4D97-AF65-F5344CB8AC3E}">
        <p14:creationId xmlns:p14="http://schemas.microsoft.com/office/powerpoint/2010/main" val="272459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1145</Words>
  <Application>Microsoft Office PowerPoint</Application>
  <PresentationFormat>On-screen Show (4:3)</PresentationFormat>
  <Paragraphs>121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 BERKLEY</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Discuss the questions from the task sheet and ask students to work through each section and make notes.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gav</cp:lastModifiedBy>
  <cp:revision>42</cp:revision>
  <dcterms:created xsi:type="dcterms:W3CDTF">2019-09-29T13:07:47Z</dcterms:created>
  <dcterms:modified xsi:type="dcterms:W3CDTF">2020-10-14T21:44:04Z</dcterms:modified>
</cp:coreProperties>
</file>