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4" r:id="rId4"/>
    <p:sldId id="266" r:id="rId5"/>
    <p:sldId id="265" r:id="rId6"/>
    <p:sldId id="261" r:id="rId7"/>
    <p:sldId id="267" r:id="rId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9" d="100"/>
          <a:sy n="89" d="100"/>
        </p:scale>
        <p:origin x="1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6723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5405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415763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25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33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54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0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3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508054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17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78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0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5122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85232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2E5020-B2A6-4713-9503-F72F0E48DD0D}" type="datetimeFigureOut">
              <a:rPr lang="en-GB" smtClean="0"/>
              <a:t>07/01/2021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90728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2E5020-B2A6-4713-9503-F72F0E48DD0D}" type="datetimeFigureOut">
              <a:rPr lang="en-GB" smtClean="0"/>
              <a:t>07/01/2021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01911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E5020-B2A6-4713-9503-F72F0E48DD0D}" type="datetimeFigureOut">
              <a:rPr lang="en-GB" smtClean="0"/>
              <a:t>07/01/2021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466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147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16612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E5020-B2A6-4713-9503-F72F0E48DD0D}" type="datetimeFigureOut">
              <a:rPr lang="en-GB" smtClean="0"/>
              <a:t>07/01/2021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6AFAE-B8E9-400D-80AE-3221DD93A65B}" type="slidenum">
              <a:rPr lang="en-GB" smtClean="0"/>
              <a:t>‹#›</a:t>
            </a:fld>
            <a:endParaRPr lang="en-GB"/>
          </a:p>
        </p:txBody>
      </p:sp>
    </p:spTree>
    <p:extLst>
      <p:ext uri="{BB962C8B-B14F-4D97-AF65-F5344CB8AC3E}">
        <p14:creationId xmlns:p14="http://schemas.microsoft.com/office/powerpoint/2010/main" val="82409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94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2">
              <a:lumMod val="40000"/>
              <a:lumOff val="60000"/>
            </a:schemeClr>
          </a:solidFill>
        </p:spPr>
        <p:txBody>
          <a:bodyPr/>
          <a:lstStyle/>
          <a:p>
            <a:r>
              <a:rPr lang="en-GB" dirty="0"/>
              <a:t>Language Paper 2</a:t>
            </a:r>
          </a:p>
        </p:txBody>
      </p:sp>
      <p:sp>
        <p:nvSpPr>
          <p:cNvPr id="3" name="Subtitle 2"/>
          <p:cNvSpPr>
            <a:spLocks noGrp="1"/>
          </p:cNvSpPr>
          <p:nvPr>
            <p:ph type="subTitle" idx="1"/>
          </p:nvPr>
        </p:nvSpPr>
        <p:spPr>
          <a:xfrm>
            <a:off x="1524000" y="3509963"/>
            <a:ext cx="9144000" cy="1747837"/>
          </a:xfrm>
          <a:solidFill>
            <a:schemeClr val="accent4">
              <a:lumMod val="60000"/>
              <a:lumOff val="40000"/>
            </a:schemeClr>
          </a:solidFill>
        </p:spPr>
        <p:txBody>
          <a:bodyPr>
            <a:normAutofit/>
          </a:bodyPr>
          <a:lstStyle/>
          <a:p>
            <a:r>
              <a:rPr lang="en-GB" sz="3600" b="1" dirty="0"/>
              <a:t>Revising skills: identifying writers’ techniques and how they influence a reader.</a:t>
            </a:r>
          </a:p>
        </p:txBody>
      </p:sp>
      <p:pic>
        <p:nvPicPr>
          <p:cNvPr id="4" name="Picture 3"/>
          <p:cNvPicPr>
            <a:picLocks noChangeAspect="1"/>
          </p:cNvPicPr>
          <p:nvPr/>
        </p:nvPicPr>
        <p:blipFill>
          <a:blip r:embed="rId4"/>
          <a:stretch>
            <a:fillRect/>
          </a:stretch>
        </p:blipFill>
        <p:spPr>
          <a:xfrm>
            <a:off x="9206491" y="177678"/>
            <a:ext cx="2923018" cy="1425657"/>
          </a:xfrm>
          <a:prstGeom prst="rect">
            <a:avLst/>
          </a:prstGeom>
        </p:spPr>
      </p:pic>
      <p:pic>
        <p:nvPicPr>
          <p:cNvPr id="6" name="Audio 5">
            <a:hlinkClick r:id="" action="ppaction://media"/>
            <a:extLst>
              <a:ext uri="{FF2B5EF4-FFF2-40B4-BE49-F238E27FC236}">
                <a16:creationId xmlns:a16="http://schemas.microsoft.com/office/drawing/2014/main" id="{D311866B-5015-483F-B08E-516B89AA5F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163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threatens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urgent government help to protect jobs and keep the sector afloat.</a:t>
            </a:r>
          </a:p>
          <a:p>
            <a:r>
              <a:rPr lang="en-GB" sz="1100" dirty="0"/>
              <a:t>January is a vital month for the leisure industry, with many people renewing gym or pool memberships or committing to a new exercise programme. But with most sports banned for another six weeks – and possibly longer – ukactive, which represents more than 4,000 gyms and leisure facilities, said the industry was in deep 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sticking plaster for the financial challenges being faced,” Edwards said. “Both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cost Britain £29m 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“perfect storm” 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id="{22EDFA32-68CD-4D2C-A493-7A77C9406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290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a:t>
            </a:r>
            <a:r>
              <a:rPr lang="en-GB" sz="1100" dirty="0">
                <a:highlight>
                  <a:srgbClr val="00FF00"/>
                </a:highlight>
              </a:rPr>
              <a:t>threatens</a:t>
            </a:r>
            <a:r>
              <a:rPr lang="en-GB" sz="1100" dirty="0"/>
              <a:t>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a:t>
            </a:r>
            <a:r>
              <a:rPr lang="en-GB" sz="1100" dirty="0">
                <a:highlight>
                  <a:srgbClr val="FFFF00"/>
                </a:highlight>
              </a:rPr>
              <a:t>urgent</a:t>
            </a:r>
            <a:r>
              <a:rPr lang="en-GB" sz="1100" dirty="0"/>
              <a:t> government help to </a:t>
            </a:r>
            <a:r>
              <a:rPr lang="en-GB" sz="1100" dirty="0">
                <a:highlight>
                  <a:srgbClr val="00FF00"/>
                </a:highlight>
              </a:rPr>
              <a:t>protect</a:t>
            </a:r>
            <a:r>
              <a:rPr lang="en-GB" sz="1100" dirty="0"/>
              <a:t> jobs and keep the sector afloat.</a:t>
            </a:r>
          </a:p>
          <a:p>
            <a:r>
              <a:rPr lang="en-GB" sz="1100" dirty="0"/>
              <a:t>January is a </a:t>
            </a:r>
            <a:r>
              <a:rPr lang="en-GB" sz="1100" dirty="0">
                <a:highlight>
                  <a:srgbClr val="FFFF00"/>
                </a:highlight>
              </a:rPr>
              <a:t>vital</a:t>
            </a:r>
            <a:r>
              <a:rPr lang="en-GB" sz="1100" dirty="0"/>
              <a:t> month for the leisure industry, with many people renewing gym or pool memberships or committing to a new exercise programme. But with most sports</a:t>
            </a:r>
            <a:r>
              <a:rPr lang="en-GB" sz="1100" dirty="0">
                <a:highlight>
                  <a:srgbClr val="00FF00"/>
                </a:highlight>
              </a:rPr>
              <a:t> banned </a:t>
            </a:r>
            <a:r>
              <a:rPr lang="en-GB" sz="1100" dirty="0"/>
              <a:t>for another six weeks – and possibly longer – ukactive, which represents more than 4,000 gyms and leisure facilities, said the industry was </a:t>
            </a:r>
            <a:r>
              <a:rPr lang="en-GB" sz="1100" dirty="0">
                <a:highlight>
                  <a:srgbClr val="FFFF00"/>
                </a:highlight>
              </a:rPr>
              <a:t>i</a:t>
            </a:r>
            <a:r>
              <a:rPr lang="en-GB" sz="1100" dirty="0"/>
              <a:t>n</a:t>
            </a:r>
            <a:r>
              <a:rPr lang="en-GB" sz="1100" dirty="0">
                <a:highlight>
                  <a:srgbClr val="FFFF00"/>
                </a:highlight>
              </a:rPr>
              <a:t> deep </a:t>
            </a:r>
            <a:r>
              <a:rPr lang="en-GB" sz="1100" dirty="0"/>
              <a:t>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highlight>
                  <a:srgbClr val="00FFFF"/>
                </a:highlight>
              </a:rPr>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a:t>
            </a:r>
            <a:r>
              <a:rPr lang="en-GB" sz="1100" dirty="0">
                <a:highlight>
                  <a:srgbClr val="FF00FF"/>
                </a:highlight>
              </a:rPr>
              <a:t>sticking plaster </a:t>
            </a:r>
            <a:r>
              <a:rPr lang="en-GB" sz="1100" dirty="0">
                <a:highlight>
                  <a:srgbClr val="00FFFF"/>
                </a:highlight>
              </a:rPr>
              <a:t>for the financial challenges being faced,” Edwards said. </a:t>
            </a:r>
            <a:r>
              <a:rPr lang="en-GB" sz="1100" dirty="0"/>
              <a:t>“Both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a:t>
            </a:r>
            <a:r>
              <a:rPr lang="en-GB" sz="1100" dirty="0">
                <a:highlight>
                  <a:srgbClr val="00FFFF"/>
                </a:highlight>
              </a:rPr>
              <a:t>cost Britain £29m </a:t>
            </a:r>
            <a:r>
              <a:rPr lang="en-GB" sz="1100" dirty="0"/>
              <a:t>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a:t>
            </a:r>
            <a:r>
              <a:rPr lang="en-GB" sz="1100" dirty="0">
                <a:highlight>
                  <a:srgbClr val="FF00FF"/>
                </a:highlight>
              </a:rPr>
              <a:t>“perfect storm” </a:t>
            </a:r>
            <a:r>
              <a:rPr lang="en-GB" sz="1100" dirty="0"/>
              <a:t>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id="{4E79922C-CDB1-468E-88F9-C6F793BA2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82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How does the writer use language and structure to influence the reader?</a:t>
            </a:r>
          </a:p>
        </p:txBody>
      </p:sp>
      <p:sp>
        <p:nvSpPr>
          <p:cNvPr id="4" name="Content Placeholder 2"/>
          <p:cNvSpPr>
            <a:spLocks noGrp="1"/>
          </p:cNvSpPr>
          <p:nvPr>
            <p:ph idx="1"/>
          </p:nvPr>
        </p:nvSpPr>
        <p:spPr>
          <a:solidFill>
            <a:schemeClr val="accent3">
              <a:lumMod val="40000"/>
              <a:lumOff val="60000"/>
            </a:schemeClr>
          </a:solidFill>
        </p:spPr>
        <p:txBody>
          <a:bodyPr/>
          <a:lstStyle/>
          <a:p>
            <a:r>
              <a:rPr lang="en-GB" dirty="0"/>
              <a:t>How does the writer use language and structure to influence the reader? 									</a:t>
            </a:r>
          </a:p>
          <a:p>
            <a:pPr marL="0" indent="0">
              <a:buNone/>
            </a:pPr>
            <a:r>
              <a:rPr lang="en-GB" dirty="0"/>
              <a:t>You should comment on: </a:t>
            </a:r>
          </a:p>
          <a:p>
            <a:pPr marL="0" indent="0">
              <a:buNone/>
            </a:pPr>
            <a:r>
              <a:rPr lang="en-GB" dirty="0"/>
              <a:t>•	what the journalist says; </a:t>
            </a:r>
          </a:p>
          <a:p>
            <a:pPr marL="0" indent="0">
              <a:buNone/>
            </a:pPr>
            <a:r>
              <a:rPr lang="en-GB" dirty="0"/>
              <a:t>•	the use of language and tone;</a:t>
            </a:r>
          </a:p>
          <a:p>
            <a:pPr marL="0" indent="0">
              <a:buNone/>
            </a:pPr>
            <a:r>
              <a:rPr lang="en-GB" dirty="0"/>
              <a:t>•	the way they present the problems faced by the leisure industry.							                                                                                                          [10]</a:t>
            </a:r>
          </a:p>
          <a:p>
            <a:pPr marL="0" indent="0">
              <a:buNone/>
            </a:pPr>
            <a:endParaRPr lang="en-GB" dirty="0"/>
          </a:p>
          <a:p>
            <a:endParaRPr lang="en-GB" dirty="0"/>
          </a:p>
        </p:txBody>
      </p:sp>
      <p:pic>
        <p:nvPicPr>
          <p:cNvPr id="3" name="Audio 2">
            <a:hlinkClick r:id="" action="ppaction://media"/>
            <a:extLst>
              <a:ext uri="{FF2B5EF4-FFF2-40B4-BE49-F238E27FC236}">
                <a16:creationId xmlns:a16="http://schemas.microsoft.com/office/drawing/2014/main" id="{5736E72B-786E-4995-AFA3-C726F0835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64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Structuring your answer: </a:t>
            </a:r>
            <a:r>
              <a:rPr lang="en-GB" b="1" i="1" dirty="0">
                <a:solidFill>
                  <a:srgbClr val="FF0000"/>
                </a:solidFill>
              </a:rPr>
              <a:t>USE PETER</a:t>
            </a:r>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pPr marL="0" indent="0">
              <a:buNone/>
            </a:pPr>
            <a:r>
              <a:rPr lang="en-GB" sz="4000" dirty="0"/>
              <a:t>At the beginning of the article the writer comments on … </a:t>
            </a:r>
          </a:p>
          <a:p>
            <a:pPr marL="0" indent="0">
              <a:buNone/>
            </a:pPr>
            <a:r>
              <a:rPr lang="en-GB" sz="4000" dirty="0"/>
              <a:t>The writer uses statistics to show … This helps a reader to …</a:t>
            </a:r>
          </a:p>
          <a:p>
            <a:pPr marL="0" indent="0">
              <a:buNone/>
            </a:pPr>
            <a:r>
              <a:rPr lang="en-GB" sz="4000" dirty="0"/>
              <a:t>The tone of the article is … and is shown through the use of …</a:t>
            </a:r>
          </a:p>
        </p:txBody>
      </p:sp>
      <p:pic>
        <p:nvPicPr>
          <p:cNvPr id="4" name="Audio 3">
            <a:hlinkClick r:id="" action="ppaction://media"/>
            <a:extLst>
              <a:ext uri="{FF2B5EF4-FFF2-40B4-BE49-F238E27FC236}">
                <a16:creationId xmlns:a16="http://schemas.microsoft.com/office/drawing/2014/main" id="{F06781A3-FDC1-40AC-90A1-D400E3D2A6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9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128D-0982-4FEC-AE16-EF4598D52A42}"/>
              </a:ext>
            </a:extLst>
          </p:cNvPr>
          <p:cNvSpPr>
            <a:spLocks noGrp="1"/>
          </p:cNvSpPr>
          <p:nvPr>
            <p:ph type="title"/>
          </p:nvPr>
        </p:nvSpPr>
        <p:spPr>
          <a:xfrm>
            <a:off x="838200" y="793264"/>
            <a:ext cx="10515600" cy="1325563"/>
          </a:xfrm>
        </p:spPr>
        <p:txBody>
          <a:bodyPr/>
          <a:lstStyle/>
          <a:p>
            <a:pPr algn="ctr"/>
            <a:r>
              <a:rPr lang="en-GB" b="1" i="1" u="sng" dirty="0"/>
              <a:t>Expectation Task: </a:t>
            </a:r>
          </a:p>
        </p:txBody>
      </p:sp>
      <p:sp>
        <p:nvSpPr>
          <p:cNvPr id="3" name="Content Placeholder 2">
            <a:extLst>
              <a:ext uri="{FF2B5EF4-FFF2-40B4-BE49-F238E27FC236}">
                <a16:creationId xmlns:a16="http://schemas.microsoft.com/office/drawing/2014/main" id="{DAD7CA77-A627-473A-849F-42C81143CB30}"/>
              </a:ext>
            </a:extLst>
          </p:cNvPr>
          <p:cNvSpPr>
            <a:spLocks noGrp="1"/>
          </p:cNvSpPr>
          <p:nvPr>
            <p:ph idx="1"/>
          </p:nvPr>
        </p:nvSpPr>
        <p:spPr>
          <a:xfrm>
            <a:off x="290457" y="1825625"/>
            <a:ext cx="11629016" cy="4351338"/>
          </a:xfrm>
        </p:spPr>
        <p:txBody>
          <a:bodyPr>
            <a:normAutofit/>
          </a:bodyPr>
          <a:lstStyle/>
          <a:p>
            <a:r>
              <a:rPr lang="en-GB" sz="4400" dirty="0"/>
              <a:t>You have been asked by the School Council to address Year 11 in an assembly.</a:t>
            </a:r>
          </a:p>
          <a:p>
            <a:r>
              <a:rPr lang="en-GB" sz="4400" dirty="0"/>
              <a:t>Write a speech addressing the merits of keeping fit and active in 2021.</a:t>
            </a:r>
          </a:p>
          <a:p>
            <a:r>
              <a:rPr lang="en-GB" sz="4400" dirty="0"/>
              <a:t>REMEMBER TO USE FORM, AUDIENCE, PURPOSE</a:t>
            </a:r>
          </a:p>
        </p:txBody>
      </p:sp>
      <p:pic>
        <p:nvPicPr>
          <p:cNvPr id="4" name="Picture 3">
            <a:extLst>
              <a:ext uri="{FF2B5EF4-FFF2-40B4-BE49-F238E27FC236}">
                <a16:creationId xmlns:a16="http://schemas.microsoft.com/office/drawing/2014/main" id="{DE7A56B7-5B79-4320-82AA-3EFF8F2FE099}"/>
              </a:ext>
            </a:extLst>
          </p:cNvPr>
          <p:cNvPicPr>
            <a:picLocks noChangeAspect="1"/>
          </p:cNvPicPr>
          <p:nvPr/>
        </p:nvPicPr>
        <p:blipFill>
          <a:blip r:embed="rId4"/>
          <a:stretch>
            <a:fillRect/>
          </a:stretch>
        </p:blipFill>
        <p:spPr>
          <a:xfrm>
            <a:off x="10219764" y="76816"/>
            <a:ext cx="1816249" cy="1824357"/>
          </a:xfrm>
          <a:prstGeom prst="rect">
            <a:avLst/>
          </a:prstGeom>
        </p:spPr>
      </p:pic>
      <p:pic>
        <p:nvPicPr>
          <p:cNvPr id="5" name="Picture 4">
            <a:extLst>
              <a:ext uri="{FF2B5EF4-FFF2-40B4-BE49-F238E27FC236}">
                <a16:creationId xmlns:a16="http://schemas.microsoft.com/office/drawing/2014/main" id="{39BD3328-EA06-4E6F-880C-F8B67797735E}"/>
              </a:ext>
            </a:extLst>
          </p:cNvPr>
          <p:cNvPicPr>
            <a:picLocks noChangeAspect="1"/>
          </p:cNvPicPr>
          <p:nvPr/>
        </p:nvPicPr>
        <p:blipFill>
          <a:blip r:embed="rId5"/>
          <a:stretch>
            <a:fillRect/>
          </a:stretch>
        </p:blipFill>
        <p:spPr>
          <a:xfrm>
            <a:off x="9388063" y="5109770"/>
            <a:ext cx="2647950" cy="1724025"/>
          </a:xfrm>
          <a:prstGeom prst="rect">
            <a:avLst/>
          </a:prstGeom>
        </p:spPr>
      </p:pic>
      <p:pic>
        <p:nvPicPr>
          <p:cNvPr id="6" name="Picture 5">
            <a:extLst>
              <a:ext uri="{FF2B5EF4-FFF2-40B4-BE49-F238E27FC236}">
                <a16:creationId xmlns:a16="http://schemas.microsoft.com/office/drawing/2014/main" id="{35ED9EB9-8BC7-448D-8134-E5A5DAEDE16E}"/>
              </a:ext>
            </a:extLst>
          </p:cNvPr>
          <p:cNvPicPr>
            <a:picLocks noChangeAspect="1"/>
          </p:cNvPicPr>
          <p:nvPr/>
        </p:nvPicPr>
        <p:blipFill>
          <a:blip r:embed="rId6"/>
          <a:stretch>
            <a:fillRect/>
          </a:stretch>
        </p:blipFill>
        <p:spPr>
          <a:xfrm>
            <a:off x="7173" y="5175607"/>
            <a:ext cx="2951180" cy="1658188"/>
          </a:xfrm>
          <a:prstGeom prst="rect">
            <a:avLst/>
          </a:prstGeom>
        </p:spPr>
      </p:pic>
      <p:pic>
        <p:nvPicPr>
          <p:cNvPr id="7" name="Picture 6">
            <a:extLst>
              <a:ext uri="{FF2B5EF4-FFF2-40B4-BE49-F238E27FC236}">
                <a16:creationId xmlns:a16="http://schemas.microsoft.com/office/drawing/2014/main" id="{28A7BE6E-9CA4-44D3-990D-3DEE2F808C3C}"/>
              </a:ext>
            </a:extLst>
          </p:cNvPr>
          <p:cNvPicPr>
            <a:picLocks noChangeAspect="1"/>
          </p:cNvPicPr>
          <p:nvPr/>
        </p:nvPicPr>
        <p:blipFill>
          <a:blip r:embed="rId7"/>
          <a:stretch>
            <a:fillRect/>
          </a:stretch>
        </p:blipFill>
        <p:spPr>
          <a:xfrm>
            <a:off x="40678" y="24439"/>
            <a:ext cx="4514850" cy="1009650"/>
          </a:xfrm>
          <a:prstGeom prst="rect">
            <a:avLst/>
          </a:prstGeom>
        </p:spPr>
      </p:pic>
      <p:pic>
        <p:nvPicPr>
          <p:cNvPr id="8" name="Audio 7">
            <a:hlinkClick r:id="" action="ppaction://media"/>
            <a:extLst>
              <a:ext uri="{FF2B5EF4-FFF2-40B4-BE49-F238E27FC236}">
                <a16:creationId xmlns:a16="http://schemas.microsoft.com/office/drawing/2014/main" id="{AF0CB81D-6165-432B-ABEB-5755D7E7A0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51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684</TotalTime>
  <Words>1920</Words>
  <Application>Microsoft Office PowerPoint</Application>
  <PresentationFormat>Widescreen</PresentationFormat>
  <Paragraphs>76</Paragraphs>
  <Slides>6</Slides>
  <Notes>0</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Calibri</vt:lpstr>
      <vt:lpstr>Calibri Light</vt:lpstr>
      <vt:lpstr>Office Theme</vt:lpstr>
      <vt:lpstr>1_Office Theme</vt:lpstr>
      <vt:lpstr>Language Paper 2</vt:lpstr>
      <vt:lpstr>PowerPoint Presentation</vt:lpstr>
      <vt:lpstr>PowerPoint Presentation</vt:lpstr>
      <vt:lpstr>Task: How does the writer use language and structure to influence the reader?</vt:lpstr>
      <vt:lpstr>Structuring your answer: USE PETER</vt:lpstr>
      <vt:lpstr>Expectation Task: </vt:lpstr>
    </vt:vector>
  </TitlesOfParts>
  <Company>St. Bede's Voluntary Catholic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Graham</dc:creator>
  <cp:lastModifiedBy>D Weatherhead</cp:lastModifiedBy>
  <cp:revision>23</cp:revision>
  <cp:lastPrinted>2020-03-12T14:43:50Z</cp:lastPrinted>
  <dcterms:created xsi:type="dcterms:W3CDTF">2020-03-06T09:36:35Z</dcterms:created>
  <dcterms:modified xsi:type="dcterms:W3CDTF">2021-01-07T11:33:04Z</dcterms:modified>
</cp:coreProperties>
</file>