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9" r:id="rId2"/>
    <p:sldId id="289" r:id="rId3"/>
    <p:sldId id="288" r:id="rId4"/>
    <p:sldId id="256" r:id="rId5"/>
    <p:sldId id="258" r:id="rId6"/>
    <p:sldId id="260" r:id="rId7"/>
    <p:sldId id="257" r:id="rId8"/>
    <p:sldId id="261" r:id="rId9"/>
    <p:sldId id="262" r:id="rId10"/>
    <p:sldId id="263" r:id="rId11"/>
    <p:sldId id="265" r:id="rId12"/>
    <p:sldId id="264" r:id="rId13"/>
    <p:sldId id="266" r:id="rId14"/>
    <p:sldId id="268" r:id="rId15"/>
    <p:sldId id="267" r:id="rId16"/>
    <p:sldId id="272" r:id="rId17"/>
    <p:sldId id="271" r:id="rId18"/>
    <p:sldId id="270" r:id="rId19"/>
    <p:sldId id="26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91" autoAdjust="0"/>
    <p:restoredTop sz="93466" autoAdjust="0"/>
  </p:normalViewPr>
  <p:slideViewPr>
    <p:cSldViewPr snapToGrid="0">
      <p:cViewPr varScale="1">
        <p:scale>
          <a:sx n="66" d="100"/>
          <a:sy n="66" d="100"/>
        </p:scale>
        <p:origin x="75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581E6D-C417-494B-A90F-9DEC049A05AD}" type="datetimeFigureOut">
              <a:rPr lang="en-GB" smtClean="0"/>
              <a:t>08/11/2020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C2AA00-1696-47B2-AA7B-A1CD4EBB2C07}" type="slidenum">
              <a:rPr lang="en-GB" smtClean="0"/>
              <a:t>‹#›</a:t>
            </a:fld>
            <a:endParaRPr lang="en-GB"/>
          </a:p>
        </p:txBody>
      </p:sp>
    </p:spTree>
    <p:extLst>
      <p:ext uri="{BB962C8B-B14F-4D97-AF65-F5344CB8AC3E}">
        <p14:creationId xmlns:p14="http://schemas.microsoft.com/office/powerpoint/2010/main" val="502562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CC2AA00-1696-47B2-AA7B-A1CD4EBB2C07}" type="slidenum">
              <a:rPr lang="en-GB" smtClean="0"/>
              <a:t>11</a:t>
            </a:fld>
            <a:endParaRPr lang="en-GB"/>
          </a:p>
        </p:txBody>
      </p:sp>
    </p:spTree>
    <p:extLst>
      <p:ext uri="{BB962C8B-B14F-4D97-AF65-F5344CB8AC3E}">
        <p14:creationId xmlns:p14="http://schemas.microsoft.com/office/powerpoint/2010/main" val="144803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CC2AA00-1696-47B2-AA7B-A1CD4EBB2C07}" type="slidenum">
              <a:rPr lang="en-GB" smtClean="0"/>
              <a:t>12</a:t>
            </a:fld>
            <a:endParaRPr lang="en-GB"/>
          </a:p>
        </p:txBody>
      </p:sp>
    </p:spTree>
    <p:extLst>
      <p:ext uri="{BB962C8B-B14F-4D97-AF65-F5344CB8AC3E}">
        <p14:creationId xmlns:p14="http://schemas.microsoft.com/office/powerpoint/2010/main" val="1359755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C2AA00-1696-47B2-AA7B-A1CD4EBB2C07}" type="slidenum">
              <a:rPr lang="en-GB" smtClean="0"/>
              <a:t>17</a:t>
            </a:fld>
            <a:endParaRPr lang="en-GB"/>
          </a:p>
        </p:txBody>
      </p:sp>
    </p:spTree>
    <p:extLst>
      <p:ext uri="{BB962C8B-B14F-4D97-AF65-F5344CB8AC3E}">
        <p14:creationId xmlns:p14="http://schemas.microsoft.com/office/powerpoint/2010/main" val="4673166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CC2AA00-1696-47B2-AA7B-A1CD4EBB2C07}" type="slidenum">
              <a:rPr lang="en-GB" smtClean="0"/>
              <a:t>18</a:t>
            </a:fld>
            <a:endParaRPr lang="en-GB"/>
          </a:p>
        </p:txBody>
      </p:sp>
    </p:spTree>
    <p:extLst>
      <p:ext uri="{BB962C8B-B14F-4D97-AF65-F5344CB8AC3E}">
        <p14:creationId xmlns:p14="http://schemas.microsoft.com/office/powerpoint/2010/main" val="11897990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CC2AA00-1696-47B2-AA7B-A1CD4EBB2C07}" type="slidenum">
              <a:rPr lang="en-GB" smtClean="0"/>
              <a:t>19</a:t>
            </a:fld>
            <a:endParaRPr lang="en-GB"/>
          </a:p>
        </p:txBody>
      </p:sp>
    </p:spTree>
    <p:extLst>
      <p:ext uri="{BB962C8B-B14F-4D97-AF65-F5344CB8AC3E}">
        <p14:creationId xmlns:p14="http://schemas.microsoft.com/office/powerpoint/2010/main" val="2808469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1FE2161-F5E8-4B5D-B055-DBE8D86F2E3C}" type="datetimeFigureOut">
              <a:rPr lang="en-GB" smtClean="0"/>
              <a:t>08/11/2020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DB9FC0-8628-436F-BE84-BC9BD466AAB2}" type="slidenum">
              <a:rPr lang="en-GB" smtClean="0"/>
              <a:t>‹#›</a:t>
            </a:fld>
            <a:endParaRPr lang="en-GB"/>
          </a:p>
        </p:txBody>
      </p:sp>
    </p:spTree>
    <p:extLst>
      <p:ext uri="{BB962C8B-B14F-4D97-AF65-F5344CB8AC3E}">
        <p14:creationId xmlns:p14="http://schemas.microsoft.com/office/powerpoint/2010/main" val="3094595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1FE2161-F5E8-4B5D-B055-DBE8D86F2E3C}" type="datetimeFigureOut">
              <a:rPr lang="en-GB" smtClean="0"/>
              <a:t>08/11/2020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DB9FC0-8628-436F-BE84-BC9BD466AAB2}" type="slidenum">
              <a:rPr lang="en-GB" smtClean="0"/>
              <a:t>‹#›</a:t>
            </a:fld>
            <a:endParaRPr lang="en-GB"/>
          </a:p>
        </p:txBody>
      </p:sp>
    </p:spTree>
    <p:extLst>
      <p:ext uri="{BB962C8B-B14F-4D97-AF65-F5344CB8AC3E}">
        <p14:creationId xmlns:p14="http://schemas.microsoft.com/office/powerpoint/2010/main" val="2263524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1FE2161-F5E8-4B5D-B055-DBE8D86F2E3C}" type="datetimeFigureOut">
              <a:rPr lang="en-GB" smtClean="0"/>
              <a:t>08/11/2020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DB9FC0-8628-436F-BE84-BC9BD466AAB2}" type="slidenum">
              <a:rPr lang="en-GB" smtClean="0"/>
              <a:t>‹#›</a:t>
            </a:fld>
            <a:endParaRPr lang="en-GB"/>
          </a:p>
        </p:txBody>
      </p:sp>
    </p:spTree>
    <p:extLst>
      <p:ext uri="{BB962C8B-B14F-4D97-AF65-F5344CB8AC3E}">
        <p14:creationId xmlns:p14="http://schemas.microsoft.com/office/powerpoint/2010/main" val="1936367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1FE2161-F5E8-4B5D-B055-DBE8D86F2E3C}" type="datetimeFigureOut">
              <a:rPr lang="en-GB" smtClean="0"/>
              <a:t>08/11/2020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DB9FC0-8628-436F-BE84-BC9BD466AAB2}" type="slidenum">
              <a:rPr lang="en-GB" smtClean="0"/>
              <a:t>‹#›</a:t>
            </a:fld>
            <a:endParaRPr lang="en-GB"/>
          </a:p>
        </p:txBody>
      </p:sp>
    </p:spTree>
    <p:extLst>
      <p:ext uri="{BB962C8B-B14F-4D97-AF65-F5344CB8AC3E}">
        <p14:creationId xmlns:p14="http://schemas.microsoft.com/office/powerpoint/2010/main" val="590402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1FE2161-F5E8-4B5D-B055-DBE8D86F2E3C}" type="datetimeFigureOut">
              <a:rPr lang="en-GB" smtClean="0"/>
              <a:t>08/11/2020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DB9FC0-8628-436F-BE84-BC9BD466AAB2}" type="slidenum">
              <a:rPr lang="en-GB" smtClean="0"/>
              <a:t>‹#›</a:t>
            </a:fld>
            <a:endParaRPr lang="en-GB"/>
          </a:p>
        </p:txBody>
      </p:sp>
    </p:spTree>
    <p:extLst>
      <p:ext uri="{BB962C8B-B14F-4D97-AF65-F5344CB8AC3E}">
        <p14:creationId xmlns:p14="http://schemas.microsoft.com/office/powerpoint/2010/main" val="590016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1FE2161-F5E8-4B5D-B055-DBE8D86F2E3C}" type="datetimeFigureOut">
              <a:rPr lang="en-GB" smtClean="0"/>
              <a:t>08/11/2020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DB9FC0-8628-436F-BE84-BC9BD466AAB2}" type="slidenum">
              <a:rPr lang="en-GB" smtClean="0"/>
              <a:t>‹#›</a:t>
            </a:fld>
            <a:endParaRPr lang="en-GB"/>
          </a:p>
        </p:txBody>
      </p:sp>
    </p:spTree>
    <p:extLst>
      <p:ext uri="{BB962C8B-B14F-4D97-AF65-F5344CB8AC3E}">
        <p14:creationId xmlns:p14="http://schemas.microsoft.com/office/powerpoint/2010/main" val="3373603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1FE2161-F5E8-4B5D-B055-DBE8D86F2E3C}" type="datetimeFigureOut">
              <a:rPr lang="en-GB" smtClean="0"/>
              <a:t>08/11/2020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DDB9FC0-8628-436F-BE84-BC9BD466AAB2}" type="slidenum">
              <a:rPr lang="en-GB" smtClean="0"/>
              <a:t>‹#›</a:t>
            </a:fld>
            <a:endParaRPr lang="en-GB"/>
          </a:p>
        </p:txBody>
      </p:sp>
    </p:spTree>
    <p:extLst>
      <p:ext uri="{BB962C8B-B14F-4D97-AF65-F5344CB8AC3E}">
        <p14:creationId xmlns:p14="http://schemas.microsoft.com/office/powerpoint/2010/main" val="2536026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1FE2161-F5E8-4B5D-B055-DBE8D86F2E3C}" type="datetimeFigureOut">
              <a:rPr lang="en-GB" smtClean="0"/>
              <a:t>08/11/2020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DDB9FC0-8628-436F-BE84-BC9BD466AAB2}" type="slidenum">
              <a:rPr lang="en-GB" smtClean="0"/>
              <a:t>‹#›</a:t>
            </a:fld>
            <a:endParaRPr lang="en-GB"/>
          </a:p>
        </p:txBody>
      </p:sp>
    </p:spTree>
    <p:extLst>
      <p:ext uri="{BB962C8B-B14F-4D97-AF65-F5344CB8AC3E}">
        <p14:creationId xmlns:p14="http://schemas.microsoft.com/office/powerpoint/2010/main" val="1001392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FE2161-F5E8-4B5D-B055-DBE8D86F2E3C}" type="datetimeFigureOut">
              <a:rPr lang="en-GB" smtClean="0"/>
              <a:t>08/11/2020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DDB9FC0-8628-436F-BE84-BC9BD466AAB2}" type="slidenum">
              <a:rPr lang="en-GB" smtClean="0"/>
              <a:t>‹#›</a:t>
            </a:fld>
            <a:endParaRPr lang="en-GB"/>
          </a:p>
        </p:txBody>
      </p:sp>
    </p:spTree>
    <p:extLst>
      <p:ext uri="{BB962C8B-B14F-4D97-AF65-F5344CB8AC3E}">
        <p14:creationId xmlns:p14="http://schemas.microsoft.com/office/powerpoint/2010/main" val="1850587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1FE2161-F5E8-4B5D-B055-DBE8D86F2E3C}" type="datetimeFigureOut">
              <a:rPr lang="en-GB" smtClean="0"/>
              <a:t>08/11/2020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DB9FC0-8628-436F-BE84-BC9BD466AAB2}" type="slidenum">
              <a:rPr lang="en-GB" smtClean="0"/>
              <a:t>‹#›</a:t>
            </a:fld>
            <a:endParaRPr lang="en-GB"/>
          </a:p>
        </p:txBody>
      </p:sp>
    </p:spTree>
    <p:extLst>
      <p:ext uri="{BB962C8B-B14F-4D97-AF65-F5344CB8AC3E}">
        <p14:creationId xmlns:p14="http://schemas.microsoft.com/office/powerpoint/2010/main" val="4253940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1FE2161-F5E8-4B5D-B055-DBE8D86F2E3C}" type="datetimeFigureOut">
              <a:rPr lang="en-GB" smtClean="0"/>
              <a:t>08/11/2020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DB9FC0-8628-436F-BE84-BC9BD466AAB2}" type="slidenum">
              <a:rPr lang="en-GB" smtClean="0"/>
              <a:t>‹#›</a:t>
            </a:fld>
            <a:endParaRPr lang="en-GB"/>
          </a:p>
        </p:txBody>
      </p:sp>
    </p:spTree>
    <p:extLst>
      <p:ext uri="{BB962C8B-B14F-4D97-AF65-F5344CB8AC3E}">
        <p14:creationId xmlns:p14="http://schemas.microsoft.com/office/powerpoint/2010/main" val="1398630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FE2161-F5E8-4B5D-B055-DBE8D86F2E3C}" type="datetimeFigureOut">
              <a:rPr lang="en-GB" smtClean="0"/>
              <a:t>08/11/2020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DB9FC0-8628-436F-BE84-BC9BD466AAB2}" type="slidenum">
              <a:rPr lang="en-GB" smtClean="0"/>
              <a:t>‹#›</a:t>
            </a:fld>
            <a:endParaRPr lang="en-GB"/>
          </a:p>
        </p:txBody>
      </p:sp>
    </p:spTree>
    <p:extLst>
      <p:ext uri="{BB962C8B-B14F-4D97-AF65-F5344CB8AC3E}">
        <p14:creationId xmlns:p14="http://schemas.microsoft.com/office/powerpoint/2010/main" val="2551180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gif"/></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7.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gif"/></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gif"/></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1683" y="0"/>
            <a:ext cx="9144000" cy="2387600"/>
          </a:xfrm>
        </p:spPr>
        <p:txBody>
          <a:bodyPr>
            <a:normAutofit fontScale="90000"/>
          </a:bodyPr>
          <a:lstStyle/>
          <a:p>
            <a:r>
              <a:rPr lang="en-GB" sz="6600" u="sng" dirty="0"/>
              <a:t>English Language </a:t>
            </a:r>
            <a:r>
              <a:rPr lang="en-GB" sz="6600" u="sng" dirty="0" smtClean="0"/>
              <a:t/>
            </a:r>
            <a:br>
              <a:rPr lang="en-GB" sz="6600" u="sng" dirty="0" smtClean="0"/>
            </a:br>
            <a:r>
              <a:rPr lang="en-GB" sz="6600" u="sng" dirty="0" smtClean="0"/>
              <a:t>Component One Reading </a:t>
            </a:r>
            <a:r>
              <a:rPr lang="en-GB" sz="6600" u="sng" dirty="0"/>
              <a:t/>
            </a:r>
            <a:br>
              <a:rPr lang="en-GB" sz="6600" u="sng" dirty="0"/>
            </a:br>
            <a:endParaRPr lang="en-GB" sz="6600" u="sng" dirty="0"/>
          </a:p>
        </p:txBody>
      </p:sp>
      <p:sp>
        <p:nvSpPr>
          <p:cNvPr id="3" name="Subtitle 2"/>
          <p:cNvSpPr>
            <a:spLocks noGrp="1"/>
          </p:cNvSpPr>
          <p:nvPr>
            <p:ph type="subTitle" idx="1"/>
          </p:nvPr>
        </p:nvSpPr>
        <p:spPr>
          <a:xfrm>
            <a:off x="1611683" y="2826364"/>
            <a:ext cx="9144000" cy="1655762"/>
          </a:xfrm>
          <a:ln>
            <a:solidFill>
              <a:schemeClr val="accent1"/>
            </a:solidFill>
          </a:ln>
        </p:spPr>
        <p:txBody>
          <a:bodyPr>
            <a:normAutofit fontScale="55000" lnSpcReduction="20000"/>
          </a:bodyPr>
          <a:lstStyle/>
          <a:p>
            <a:r>
              <a:rPr lang="en-GB" sz="5400" u="sng" dirty="0" smtClean="0">
                <a:latin typeface="+mj-lt"/>
              </a:rPr>
              <a:t>LO: TO SELECT /RETRIEVE INFO ACCURATELY</a:t>
            </a:r>
          </a:p>
          <a:p>
            <a:endParaRPr lang="en-GB" sz="5400" u="sng" dirty="0">
              <a:latin typeface="+mj-lt"/>
            </a:endParaRPr>
          </a:p>
          <a:p>
            <a:r>
              <a:rPr lang="en-GB" sz="5400" u="sng" dirty="0" smtClean="0">
                <a:latin typeface="+mj-lt"/>
              </a:rPr>
              <a:t>LO: TO ANSWER A ‘HOW’ QUESTION AT GRADE 5 OR ABOVE</a:t>
            </a:r>
          </a:p>
          <a:p>
            <a:endParaRPr lang="en-GB" sz="5400" u="sng" dirty="0" smtClean="0">
              <a:latin typeface="+mj-lt"/>
            </a:endParaRPr>
          </a:p>
          <a:p>
            <a:endParaRPr lang="en-GB" sz="5400" u="sng" dirty="0">
              <a:latin typeface="+mj-lt"/>
            </a:endParaRPr>
          </a:p>
        </p:txBody>
      </p:sp>
    </p:spTree>
    <p:extLst>
      <p:ext uri="{BB962C8B-B14F-4D97-AF65-F5344CB8AC3E}">
        <p14:creationId xmlns:p14="http://schemas.microsoft.com/office/powerpoint/2010/main" val="12273279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ln>
            <a:solidFill>
              <a:srgbClr val="92D050"/>
            </a:solidFill>
          </a:ln>
        </p:spPr>
        <p:style>
          <a:lnRef idx="2">
            <a:schemeClr val="accent6"/>
          </a:lnRef>
          <a:fillRef idx="1">
            <a:schemeClr val="lt1"/>
          </a:fillRef>
          <a:effectRef idx="0">
            <a:schemeClr val="accent6"/>
          </a:effectRef>
          <a:fontRef idx="minor">
            <a:schemeClr val="dk1"/>
          </a:fontRef>
        </p:style>
        <p:txBody>
          <a:bodyPr>
            <a:noAutofit/>
          </a:bodyPr>
          <a:lstStyle/>
          <a:p>
            <a:pPr algn="ctr"/>
            <a:r>
              <a:rPr lang="en-GB" sz="2000" b="1" dirty="0"/>
              <a:t>Read lines 10-16 </a:t>
            </a:r>
            <a:r>
              <a:rPr lang="en-GB" sz="2000" dirty="0"/>
              <a:t/>
            </a:r>
            <a:br>
              <a:rPr lang="en-GB" sz="2000" dirty="0"/>
            </a:br>
            <a:r>
              <a:rPr lang="en-GB" sz="2000" dirty="0"/>
              <a:t>A2.</a:t>
            </a:r>
            <a:r>
              <a:rPr lang="en-GB" sz="2000" dirty="0">
                <a:solidFill>
                  <a:srgbClr val="92D050"/>
                </a:solidFill>
              </a:rPr>
              <a:t> How </a:t>
            </a:r>
            <a:r>
              <a:rPr lang="en-GB" sz="2000" dirty="0"/>
              <a:t>does the writer </a:t>
            </a:r>
            <a:r>
              <a:rPr lang="en-GB" sz="2000" dirty="0">
                <a:solidFill>
                  <a:srgbClr val="92D050"/>
                </a:solidFill>
              </a:rPr>
              <a:t>show</a:t>
            </a:r>
            <a:r>
              <a:rPr lang="en-GB" sz="2000" dirty="0"/>
              <a:t> that </a:t>
            </a:r>
            <a:r>
              <a:rPr lang="en-GB" sz="2000" dirty="0">
                <a:solidFill>
                  <a:srgbClr val="92D050"/>
                </a:solidFill>
              </a:rPr>
              <a:t>Stanley</a:t>
            </a:r>
            <a:r>
              <a:rPr lang="en-GB" sz="2000" dirty="0"/>
              <a:t> is an </a:t>
            </a:r>
            <a:r>
              <a:rPr lang="en-GB" sz="2000" dirty="0">
                <a:solidFill>
                  <a:srgbClr val="92D050"/>
                </a:solidFill>
              </a:rPr>
              <a:t>innocent </a:t>
            </a:r>
            <a:r>
              <a:rPr lang="en-GB" sz="2000" dirty="0"/>
              <a:t>character? (5)</a:t>
            </a:r>
            <a:br>
              <a:rPr lang="en-GB" sz="2000" dirty="0"/>
            </a:br>
            <a:r>
              <a:rPr lang="en-GB" sz="2000" i="1" dirty="0"/>
              <a:t>You must refer to the language used in the text to support your answer</a:t>
            </a:r>
            <a:endParaRPr lang="en-US" sz="2000" dirty="0">
              <a:latin typeface="+mj-lt"/>
            </a:endParaRPr>
          </a:p>
        </p:txBody>
      </p:sp>
      <p:sp>
        <p:nvSpPr>
          <p:cNvPr id="5" name="Content Placeholder 4"/>
          <p:cNvSpPr>
            <a:spLocks noGrp="1"/>
          </p:cNvSpPr>
          <p:nvPr>
            <p:ph idx="1"/>
          </p:nvPr>
        </p:nvSpPr>
        <p:spPr>
          <a:xfrm>
            <a:off x="838200" y="2028035"/>
            <a:ext cx="10515600" cy="4351338"/>
          </a:xfrm>
        </p:spPr>
        <p:txBody>
          <a:bodyPr>
            <a:normAutofit/>
          </a:bodyPr>
          <a:lstStyle/>
          <a:p>
            <a:pPr marL="0" indent="0">
              <a:buNone/>
            </a:pPr>
            <a:r>
              <a:rPr lang="en-GB" dirty="0"/>
              <a:t>Stanley and his parents had tried to pretend that he was just going away to camp for a while, just like rich kids do. When Stanley was younger he used to play with stuffed animals, and pretend the animals were at camp. Camp Fun and Games he called it. Sometimes he’d have them play soccer with a marble. Other times they’d run an obstacle course, or go bungee jumping off a table, tied to broken rubber bands. Now Stanley tried to pretend he was going to Camp Fun and Games. Maybe he’d make some friends, he thought. At least he’d get to swim in the lake.</a:t>
            </a:r>
          </a:p>
          <a:p>
            <a:pPr marL="0" indent="0">
              <a:buNone/>
            </a:pPr>
            <a:endParaRPr lang="en-GB" dirty="0">
              <a:latin typeface="+mj-lt"/>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38266" y="1174073"/>
            <a:ext cx="531829" cy="651552"/>
          </a:xfrm>
          <a:prstGeom prst="rect">
            <a:avLst/>
          </a:prstGeom>
        </p:spPr>
      </p:pic>
      <p:sp>
        <p:nvSpPr>
          <p:cNvPr id="6" name="Rounded Rectangle 5"/>
          <p:cNvSpPr/>
          <p:nvPr/>
        </p:nvSpPr>
        <p:spPr>
          <a:xfrm>
            <a:off x="838200" y="2515829"/>
            <a:ext cx="2024615" cy="290623"/>
          </a:xfrm>
          <a:prstGeom prst="roundRect">
            <a:avLst/>
          </a:prstGeom>
          <a:solidFill>
            <a:srgbClr val="92D050">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
        <p:nvSpPr>
          <p:cNvPr id="7" name="Rounded Rectangle 6"/>
          <p:cNvSpPr/>
          <p:nvPr/>
        </p:nvSpPr>
        <p:spPr>
          <a:xfrm>
            <a:off x="926072" y="4839642"/>
            <a:ext cx="4545860" cy="207524"/>
          </a:xfrm>
          <a:prstGeom prst="roundRect">
            <a:avLst/>
          </a:prstGeom>
          <a:solidFill>
            <a:srgbClr val="92D050">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
        <p:nvSpPr>
          <p:cNvPr id="8" name="Rounded Rectangle 7"/>
          <p:cNvSpPr/>
          <p:nvPr/>
        </p:nvSpPr>
        <p:spPr>
          <a:xfrm>
            <a:off x="3024844" y="3276966"/>
            <a:ext cx="3213117" cy="278662"/>
          </a:xfrm>
          <a:prstGeom prst="roundRect">
            <a:avLst/>
          </a:prstGeom>
          <a:solidFill>
            <a:srgbClr val="92D050">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
        <p:nvSpPr>
          <p:cNvPr id="9" name="Rounded Rectangle 8"/>
          <p:cNvSpPr/>
          <p:nvPr/>
        </p:nvSpPr>
        <p:spPr>
          <a:xfrm>
            <a:off x="2808979" y="4446810"/>
            <a:ext cx="2161066" cy="263009"/>
          </a:xfrm>
          <a:prstGeom prst="roundRect">
            <a:avLst/>
          </a:prstGeom>
          <a:solidFill>
            <a:srgbClr val="92D050">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
        <p:nvSpPr>
          <p:cNvPr id="10" name="Rounded Rectangle 9"/>
          <p:cNvSpPr/>
          <p:nvPr/>
        </p:nvSpPr>
        <p:spPr>
          <a:xfrm>
            <a:off x="4351327" y="2229633"/>
            <a:ext cx="6195587" cy="161557"/>
          </a:xfrm>
          <a:prstGeom prst="roundRect">
            <a:avLst/>
          </a:prstGeom>
          <a:solidFill>
            <a:srgbClr val="92D050">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
        <p:nvSpPr>
          <p:cNvPr id="11" name="Rounded Rectangle 10"/>
          <p:cNvSpPr/>
          <p:nvPr/>
        </p:nvSpPr>
        <p:spPr>
          <a:xfrm>
            <a:off x="2154672" y="2931090"/>
            <a:ext cx="8865767" cy="231706"/>
          </a:xfrm>
          <a:prstGeom prst="roundRect">
            <a:avLst/>
          </a:prstGeom>
          <a:solidFill>
            <a:srgbClr val="92D050">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
        <p:nvSpPr>
          <p:cNvPr id="12" name="Rounded Rectangle 11"/>
          <p:cNvSpPr/>
          <p:nvPr/>
        </p:nvSpPr>
        <p:spPr>
          <a:xfrm>
            <a:off x="838200" y="5176989"/>
            <a:ext cx="2087526" cy="287449"/>
          </a:xfrm>
          <a:prstGeom prst="roundRect">
            <a:avLst/>
          </a:prstGeom>
          <a:solidFill>
            <a:srgbClr val="92D050">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
        <p:nvSpPr>
          <p:cNvPr id="13" name="Rounded Rectangle 12"/>
          <p:cNvSpPr/>
          <p:nvPr/>
        </p:nvSpPr>
        <p:spPr>
          <a:xfrm>
            <a:off x="7150188" y="4839642"/>
            <a:ext cx="4291484" cy="229451"/>
          </a:xfrm>
          <a:prstGeom prst="roundRect">
            <a:avLst/>
          </a:prstGeom>
          <a:solidFill>
            <a:srgbClr val="92D050">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6507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marL="0" indent="0">
              <a:buNone/>
            </a:pPr>
            <a:r>
              <a:rPr lang="en-GB" dirty="0">
                <a:solidFill>
                  <a:srgbClr val="00B0F0"/>
                </a:solidFill>
                <a:latin typeface="+mj-lt"/>
              </a:rPr>
              <a:t>The writer shows </a:t>
            </a:r>
            <a:r>
              <a:rPr lang="en-GB" dirty="0" smtClean="0">
                <a:solidFill>
                  <a:srgbClr val="00B0F0"/>
                </a:solidFill>
                <a:latin typeface="+mj-lt"/>
              </a:rPr>
              <a:t>Stanley is an innocent character when ‘he tried to pretend’ he was ‘going away to camp’. The noun ‘pretend’ suggests he is playacting what will happen at the prison for teenagers and the noun ‘camp’ implies he is fantasising about having fun.</a:t>
            </a:r>
          </a:p>
          <a:p>
            <a:pPr marL="0" indent="0">
              <a:buNone/>
            </a:pPr>
            <a:endParaRPr lang="en-GB" dirty="0">
              <a:solidFill>
                <a:srgbClr val="00B0F0"/>
              </a:solidFill>
              <a:latin typeface="+mj-lt"/>
            </a:endParaRPr>
          </a:p>
          <a:p>
            <a:pPr marL="0" indent="0">
              <a:buNone/>
            </a:pPr>
            <a:endParaRPr lang="en-GB" dirty="0" smtClean="0">
              <a:solidFill>
                <a:srgbClr val="00B0F0"/>
              </a:solidFill>
              <a:latin typeface="+mj-lt"/>
            </a:endParaRPr>
          </a:p>
          <a:p>
            <a:pPr marL="0" indent="0">
              <a:buNone/>
            </a:pPr>
            <a:endParaRPr lang="en-GB" dirty="0">
              <a:solidFill>
                <a:srgbClr val="00B0F0"/>
              </a:solidFill>
              <a:latin typeface="+mj-lt"/>
            </a:endParaRPr>
          </a:p>
        </p:txBody>
      </p:sp>
      <p:sp>
        <p:nvSpPr>
          <p:cNvPr id="7" name="Title 3"/>
          <p:cNvSpPr>
            <a:spLocks noGrp="1"/>
          </p:cNvSpPr>
          <p:nvPr>
            <p:ph type="title"/>
          </p:nvPr>
        </p:nvSpPr>
        <p:spPr>
          <a:xfrm>
            <a:off x="838200" y="365125"/>
            <a:ext cx="10515600" cy="1325563"/>
          </a:xfrm>
          <a:ln>
            <a:solidFill>
              <a:srgbClr val="92D050"/>
            </a:solidFill>
          </a:ln>
        </p:spPr>
        <p:style>
          <a:lnRef idx="2">
            <a:schemeClr val="accent6"/>
          </a:lnRef>
          <a:fillRef idx="1">
            <a:schemeClr val="lt1"/>
          </a:fillRef>
          <a:effectRef idx="0">
            <a:schemeClr val="accent6"/>
          </a:effectRef>
          <a:fontRef idx="minor">
            <a:schemeClr val="dk1"/>
          </a:fontRef>
        </p:style>
        <p:txBody>
          <a:bodyPr>
            <a:noAutofit/>
          </a:bodyPr>
          <a:lstStyle/>
          <a:p>
            <a:pPr algn="ctr"/>
            <a:r>
              <a:rPr lang="en-GB" sz="2000" b="1" dirty="0"/>
              <a:t>Read lines 10-16 </a:t>
            </a:r>
            <a:r>
              <a:rPr lang="en-GB" sz="2000" dirty="0"/>
              <a:t/>
            </a:r>
            <a:br>
              <a:rPr lang="en-GB" sz="2000" dirty="0"/>
            </a:br>
            <a:r>
              <a:rPr lang="en-GB" sz="2000" dirty="0"/>
              <a:t>A2. How does the writer show that Stanley is an innocent character? (5)</a:t>
            </a:r>
            <a:br>
              <a:rPr lang="en-GB" sz="2000" dirty="0"/>
            </a:br>
            <a:r>
              <a:rPr lang="en-GB" sz="2000" i="1" dirty="0"/>
              <a:t>You must refer to the language used in the text to support your answer</a:t>
            </a:r>
            <a:r>
              <a:rPr lang="en-US" sz="2000" dirty="0"/>
              <a:t>.</a:t>
            </a:r>
            <a:endParaRPr lang="en-US" sz="2000" dirty="0">
              <a:latin typeface="+mj-lt"/>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8648" y="628008"/>
            <a:ext cx="799796" cy="799796"/>
          </a:xfrm>
          <a:prstGeom prst="rect">
            <a:avLst/>
          </a:prstGeom>
        </p:spPr>
      </p:pic>
      <p:sp>
        <p:nvSpPr>
          <p:cNvPr id="14" name="Rectangle 13"/>
          <p:cNvSpPr/>
          <p:nvPr/>
        </p:nvSpPr>
        <p:spPr>
          <a:xfrm>
            <a:off x="11256254" y="6176963"/>
            <a:ext cx="808235" cy="646331"/>
          </a:xfrm>
          <a:prstGeom prst="rect">
            <a:avLst/>
          </a:prstGeom>
          <a:noFill/>
        </p:spPr>
        <p:txBody>
          <a:bodyPr wrap="none" lIns="91440" tIns="45720" rIns="91440" bIns="45720">
            <a:spAutoFit/>
          </a:bodyPr>
          <a:lstStyle/>
          <a:p>
            <a:pPr algn="ctr"/>
            <a:r>
              <a:rPr lang="en-US" sz="3600" b="1" dirty="0">
                <a:ln w="22225">
                  <a:solidFill>
                    <a:srgbClr val="FF0000"/>
                  </a:solidFill>
                  <a:prstDash val="solid"/>
                </a:ln>
                <a:solidFill>
                  <a:srgbClr val="FF0000"/>
                </a:solidFill>
                <a:latin typeface="+mj-lt"/>
              </a:rPr>
              <a:t>3/5</a:t>
            </a:r>
            <a:endParaRPr lang="en-US" sz="3600" b="1" cap="none" spc="0" dirty="0">
              <a:ln w="22225">
                <a:solidFill>
                  <a:srgbClr val="FF0000"/>
                </a:solidFill>
                <a:prstDash val="solid"/>
              </a:ln>
              <a:solidFill>
                <a:srgbClr val="FF0000"/>
              </a:solidFill>
              <a:effectLst/>
              <a:latin typeface="+mj-lt"/>
            </a:endParaRPr>
          </a:p>
        </p:txBody>
      </p:sp>
      <p:pic>
        <p:nvPicPr>
          <p:cNvPr id="18" name="Picture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29893" y="2197617"/>
            <a:ext cx="368904" cy="375462"/>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27260" y="2197617"/>
            <a:ext cx="368904" cy="375462"/>
          </a:xfrm>
          <a:prstGeom prst="rect">
            <a:avLst/>
          </a:prstGeom>
        </p:spPr>
      </p:pic>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14345" y="2945071"/>
            <a:ext cx="368904" cy="375462"/>
          </a:xfrm>
          <a:prstGeom prst="rect">
            <a:avLst/>
          </a:prstGeom>
        </p:spPr>
      </p:pic>
    </p:spTree>
    <p:extLst>
      <p:ext uri="{BB962C8B-B14F-4D97-AF65-F5344CB8AC3E}">
        <p14:creationId xmlns:p14="http://schemas.microsoft.com/office/powerpoint/2010/main" val="14312261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38200" y="1825625"/>
            <a:ext cx="6764457" cy="4351338"/>
          </a:xfrm>
        </p:spPr>
        <p:txBody>
          <a:bodyPr>
            <a:normAutofit fontScale="92500" lnSpcReduction="20000"/>
          </a:bodyPr>
          <a:lstStyle/>
          <a:p>
            <a:pPr marL="0" indent="0">
              <a:buNone/>
            </a:pPr>
            <a:r>
              <a:rPr lang="en-GB" dirty="0" smtClean="0">
                <a:solidFill>
                  <a:srgbClr val="00B0F0"/>
                </a:solidFill>
              </a:rPr>
              <a:t>From the beginning, the </a:t>
            </a:r>
            <a:r>
              <a:rPr lang="en-GB" dirty="0">
                <a:solidFill>
                  <a:srgbClr val="00B0F0"/>
                </a:solidFill>
              </a:rPr>
              <a:t>writer shows Stanley is an innocent character when ‘he tried to pretend’ he was ‘going away to camp’. The noun ‘pretend’ suggests he is playacting what will happen at the prison for teenagers and the noun ‘camp’ implies he is fantasising about having fun</a:t>
            </a:r>
            <a:r>
              <a:rPr lang="en-GB" dirty="0" smtClean="0">
                <a:solidFill>
                  <a:srgbClr val="00B0F0"/>
                </a:solidFill>
              </a:rPr>
              <a:t>. Following this, the writer displays Stanley’s childlike character by revealing he ‘used to play with stuffed animals’ and he would ‘pretend’ they were at ‘camp’. The verb ‘play’ reveals his immature, childish playing associated with innocent, naïve children when they are young. The verb ‘pretend’ shows he imagined scenarios like children do due to a lack of experience in the world.</a:t>
            </a:r>
            <a:endParaRPr lang="en-GB" dirty="0">
              <a:solidFill>
                <a:srgbClr val="00B0F0"/>
              </a:solidFill>
            </a:endParaRPr>
          </a:p>
          <a:p>
            <a:pPr marL="0" indent="0">
              <a:buNone/>
            </a:pPr>
            <a:endParaRPr lang="en-GB" dirty="0">
              <a:solidFill>
                <a:srgbClr val="FFC000"/>
              </a:solidFill>
              <a:latin typeface="+mj-lt"/>
            </a:endParaRPr>
          </a:p>
        </p:txBody>
      </p:sp>
      <p:sp>
        <p:nvSpPr>
          <p:cNvPr id="7" name="Title 3"/>
          <p:cNvSpPr>
            <a:spLocks noGrp="1"/>
          </p:cNvSpPr>
          <p:nvPr>
            <p:ph type="title"/>
          </p:nvPr>
        </p:nvSpPr>
        <p:spPr>
          <a:xfrm>
            <a:off x="838200" y="365125"/>
            <a:ext cx="10515600" cy="1325563"/>
          </a:xfrm>
          <a:ln>
            <a:solidFill>
              <a:srgbClr val="92D050"/>
            </a:solidFill>
          </a:ln>
        </p:spPr>
        <p:style>
          <a:lnRef idx="2">
            <a:schemeClr val="accent6"/>
          </a:lnRef>
          <a:fillRef idx="1">
            <a:schemeClr val="lt1"/>
          </a:fillRef>
          <a:effectRef idx="0">
            <a:schemeClr val="accent6"/>
          </a:effectRef>
          <a:fontRef idx="minor">
            <a:schemeClr val="dk1"/>
          </a:fontRef>
        </p:style>
        <p:txBody>
          <a:bodyPr>
            <a:noAutofit/>
          </a:bodyPr>
          <a:lstStyle/>
          <a:p>
            <a:pPr algn="ctr"/>
            <a:r>
              <a:rPr lang="en-US" sz="2000" dirty="0">
                <a:latin typeface="+mj-lt"/>
              </a:rPr>
              <a:t>2) </a:t>
            </a:r>
            <a:r>
              <a:rPr lang="en-US" sz="2000" b="1" dirty="0">
                <a:latin typeface="+mj-lt"/>
              </a:rPr>
              <a:t>Read lines 17-22. </a:t>
            </a:r>
            <a:br>
              <a:rPr lang="en-US" sz="2000" b="1" dirty="0">
                <a:latin typeface="+mj-lt"/>
              </a:rPr>
            </a:br>
            <a:r>
              <a:rPr lang="en-US" sz="2000" dirty="0">
                <a:solidFill>
                  <a:srgbClr val="00B050"/>
                </a:solidFill>
                <a:latin typeface="+mj-lt"/>
              </a:rPr>
              <a:t>How</a:t>
            </a:r>
            <a:r>
              <a:rPr lang="en-US" sz="2000" dirty="0">
                <a:latin typeface="+mj-lt"/>
              </a:rPr>
              <a:t> does the writer show the </a:t>
            </a:r>
            <a:r>
              <a:rPr lang="en-US" sz="2000" dirty="0">
                <a:solidFill>
                  <a:srgbClr val="00B050"/>
                </a:solidFill>
                <a:latin typeface="+mj-lt"/>
              </a:rPr>
              <a:t>relationship</a:t>
            </a:r>
            <a:r>
              <a:rPr lang="en-US" sz="2000" dirty="0">
                <a:latin typeface="+mj-lt"/>
              </a:rPr>
              <a:t> between </a:t>
            </a:r>
            <a:r>
              <a:rPr lang="en-US" sz="2000" dirty="0">
                <a:solidFill>
                  <a:srgbClr val="00B050"/>
                </a:solidFill>
                <a:latin typeface="+mj-lt"/>
              </a:rPr>
              <a:t>Lucy </a:t>
            </a:r>
            <a:r>
              <a:rPr lang="en-US" sz="2000" dirty="0">
                <a:latin typeface="+mj-lt"/>
              </a:rPr>
              <a:t>and </a:t>
            </a:r>
            <a:r>
              <a:rPr lang="en-US" sz="2000" dirty="0">
                <a:solidFill>
                  <a:srgbClr val="00B050"/>
                </a:solidFill>
                <a:latin typeface="+mj-lt"/>
              </a:rPr>
              <a:t>her father, </a:t>
            </a:r>
            <a:r>
              <a:rPr lang="en-US" sz="2000" dirty="0">
                <a:latin typeface="+mj-lt"/>
              </a:rPr>
              <a:t>Brian, in these lines? [5]</a:t>
            </a:r>
            <a:br>
              <a:rPr lang="en-US" sz="2000" dirty="0">
                <a:latin typeface="+mj-lt"/>
              </a:rPr>
            </a:br>
            <a:r>
              <a:rPr lang="en-US" sz="2000" i="1" dirty="0">
                <a:latin typeface="+mj-lt"/>
              </a:rPr>
              <a:t>You must refer to the language used in the text to support your answer, using relevant subject terminology where appropriate</a:t>
            </a:r>
            <a:r>
              <a:rPr lang="en-US" sz="2000" dirty="0">
                <a:latin typeface="+mj-lt"/>
              </a:rPr>
              <a:t>.</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8648" y="628008"/>
            <a:ext cx="799796" cy="799796"/>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32517" y="2227768"/>
            <a:ext cx="368904" cy="375462"/>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39736" y="2999714"/>
            <a:ext cx="368904" cy="375462"/>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14356" y="5121093"/>
            <a:ext cx="368904" cy="375462"/>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8539" y="2376559"/>
            <a:ext cx="368904" cy="375462"/>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62567" y="4210393"/>
            <a:ext cx="368904" cy="375462"/>
          </a:xfrm>
          <a:prstGeom prst="rect">
            <a:avLst/>
          </a:prstGeom>
        </p:spPr>
      </p:pic>
      <p:sp>
        <p:nvSpPr>
          <p:cNvPr id="14" name="Rectangle 13"/>
          <p:cNvSpPr/>
          <p:nvPr/>
        </p:nvSpPr>
        <p:spPr>
          <a:xfrm>
            <a:off x="6574756" y="5988734"/>
            <a:ext cx="808235" cy="646331"/>
          </a:xfrm>
          <a:prstGeom prst="rect">
            <a:avLst/>
          </a:prstGeom>
          <a:noFill/>
        </p:spPr>
        <p:txBody>
          <a:bodyPr wrap="none" lIns="91440" tIns="45720" rIns="91440" bIns="45720">
            <a:spAutoFit/>
          </a:bodyPr>
          <a:lstStyle/>
          <a:p>
            <a:pPr algn="ctr"/>
            <a:r>
              <a:rPr lang="en-US" sz="3600" b="1" dirty="0">
                <a:ln w="22225">
                  <a:solidFill>
                    <a:srgbClr val="FF0000"/>
                  </a:solidFill>
                  <a:prstDash val="solid"/>
                </a:ln>
                <a:solidFill>
                  <a:srgbClr val="FF0000"/>
                </a:solidFill>
                <a:latin typeface="+mj-lt"/>
              </a:rPr>
              <a:t>5/5</a:t>
            </a:r>
            <a:endParaRPr lang="en-US" sz="3600" b="1" cap="none" spc="0" dirty="0">
              <a:ln w="22225">
                <a:solidFill>
                  <a:srgbClr val="FF0000"/>
                </a:solidFill>
                <a:prstDash val="solid"/>
              </a:ln>
              <a:solidFill>
                <a:srgbClr val="FF0000"/>
              </a:solidFill>
              <a:effectLst/>
              <a:latin typeface="+mj-lt"/>
            </a:endParaRPr>
          </a:p>
        </p:txBody>
      </p:sp>
      <p:sp>
        <p:nvSpPr>
          <p:cNvPr id="12" name="Rounded Rectangle 11"/>
          <p:cNvSpPr/>
          <p:nvPr/>
        </p:nvSpPr>
        <p:spPr>
          <a:xfrm>
            <a:off x="9120963" y="3375176"/>
            <a:ext cx="2861771" cy="2801787"/>
          </a:xfrm>
          <a:prstGeom prst="round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b="1" u="sng" dirty="0">
                <a:latin typeface="+mj-lt"/>
              </a:rPr>
              <a:t>Top </a:t>
            </a:r>
            <a:r>
              <a:rPr lang="en-GB" b="1" u="sng" dirty="0" smtClean="0">
                <a:latin typeface="+mj-lt"/>
              </a:rPr>
              <a:t>Tips!</a:t>
            </a:r>
          </a:p>
          <a:p>
            <a:pPr algn="ctr"/>
            <a:r>
              <a:rPr lang="en-GB" b="1" u="sng" dirty="0" smtClean="0">
                <a:latin typeface="+mj-lt"/>
              </a:rPr>
              <a:t>5 concise points</a:t>
            </a:r>
          </a:p>
          <a:p>
            <a:pPr algn="ctr"/>
            <a:endParaRPr lang="en-GB" b="1" u="sng" dirty="0" smtClean="0">
              <a:latin typeface="+mj-lt"/>
            </a:endParaRPr>
          </a:p>
          <a:p>
            <a:pPr algn="ctr"/>
            <a:r>
              <a:rPr lang="en-GB" b="1" u="sng" dirty="0" smtClean="0">
                <a:latin typeface="+mj-lt"/>
              </a:rPr>
              <a:t>Name the language feature used and state the </a:t>
            </a:r>
            <a:r>
              <a:rPr lang="en-GB" b="1" u="sng" dirty="0" smtClean="0">
                <a:latin typeface="+mj-lt"/>
              </a:rPr>
              <a:t>effect</a:t>
            </a:r>
          </a:p>
          <a:p>
            <a:pPr algn="ctr"/>
            <a:endParaRPr lang="en-GB" b="1" u="sng" dirty="0">
              <a:latin typeface="+mj-lt"/>
            </a:endParaRPr>
          </a:p>
          <a:p>
            <a:pPr algn="ctr"/>
            <a:r>
              <a:rPr lang="en-GB" b="1" u="sng" dirty="0" smtClean="0">
                <a:latin typeface="+mj-lt"/>
              </a:rPr>
              <a:t>Use a ‘range’ of quotes</a:t>
            </a:r>
            <a:endParaRPr lang="en-GB" b="1" u="sng" dirty="0" smtClean="0">
              <a:latin typeface="+mj-lt"/>
            </a:endParaRPr>
          </a:p>
          <a:p>
            <a:pPr algn="ctr"/>
            <a:endParaRPr lang="en-GB" b="1" u="sng" dirty="0">
              <a:latin typeface="+mj-lt"/>
            </a:endParaRPr>
          </a:p>
        </p:txBody>
      </p:sp>
      <p:pic>
        <p:nvPicPr>
          <p:cNvPr id="15" name="Picture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118438" y="2962774"/>
            <a:ext cx="781272" cy="824803"/>
          </a:xfrm>
          <a:prstGeom prst="rect">
            <a:avLst/>
          </a:prstGeom>
        </p:spPr>
      </p:pic>
    </p:spTree>
    <p:extLst>
      <p:ext uri="{BB962C8B-B14F-4D97-AF65-F5344CB8AC3E}">
        <p14:creationId xmlns:p14="http://schemas.microsoft.com/office/powerpoint/2010/main" val="5571230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ln>
            <a:solidFill>
              <a:srgbClr val="00B0F0"/>
            </a:solidFill>
          </a:ln>
        </p:spPr>
        <p:style>
          <a:lnRef idx="2">
            <a:schemeClr val="accent6"/>
          </a:lnRef>
          <a:fillRef idx="1">
            <a:schemeClr val="lt1"/>
          </a:fillRef>
          <a:effectRef idx="0">
            <a:schemeClr val="accent6"/>
          </a:effectRef>
          <a:fontRef idx="minor">
            <a:schemeClr val="dk1"/>
          </a:fontRef>
        </p:style>
        <p:txBody>
          <a:bodyPr>
            <a:noAutofit/>
          </a:bodyPr>
          <a:lstStyle/>
          <a:p>
            <a:r>
              <a:rPr lang="en-GB" sz="2000" b="1" dirty="0"/>
              <a:t>Read lines 17- 26</a:t>
            </a:r>
            <a:r>
              <a:rPr lang="en-GB" sz="2000" dirty="0"/>
              <a:t/>
            </a:r>
            <a:br>
              <a:rPr lang="en-GB" sz="2000" dirty="0"/>
            </a:br>
            <a:r>
              <a:rPr lang="en-GB" sz="2000" dirty="0"/>
              <a:t>A3. What impressions do you get of Stanley when he was in school? (10)</a:t>
            </a:r>
            <a:br>
              <a:rPr lang="en-GB" sz="2000" dirty="0"/>
            </a:br>
            <a:r>
              <a:rPr lang="en-GB" sz="2000" i="1" dirty="0"/>
              <a:t>You must refer to the text to support your answer</a:t>
            </a:r>
            <a:r>
              <a:rPr lang="en-GB" sz="2000" dirty="0"/>
              <a:t/>
            </a:r>
            <a:br>
              <a:rPr lang="en-GB" sz="2000" dirty="0"/>
            </a:br>
            <a:endParaRPr lang="en-US" sz="2000" i="1" dirty="0">
              <a:latin typeface="+mj-lt"/>
            </a:endParaRPr>
          </a:p>
        </p:txBody>
      </p:sp>
      <p:sp>
        <p:nvSpPr>
          <p:cNvPr id="5" name="Content Placeholder 4"/>
          <p:cNvSpPr>
            <a:spLocks noGrp="1"/>
          </p:cNvSpPr>
          <p:nvPr>
            <p:ph idx="1"/>
          </p:nvPr>
        </p:nvSpPr>
        <p:spPr>
          <a:xfrm>
            <a:off x="838200" y="1825624"/>
            <a:ext cx="6477000" cy="4778375"/>
          </a:xfrm>
          <a:ln>
            <a:solidFill>
              <a:schemeClr val="tx1"/>
            </a:solidFill>
          </a:ln>
        </p:spPr>
        <p:txBody>
          <a:bodyPr>
            <a:normAutofit fontScale="85000" lnSpcReduction="20000"/>
          </a:bodyPr>
          <a:lstStyle/>
          <a:p>
            <a:pPr marL="0" indent="0">
              <a:buNone/>
            </a:pPr>
            <a:r>
              <a:rPr lang="en-GB" dirty="0"/>
              <a:t>He didn’t have any friends at home. He was overweight and the kids at his middle school often teased him about his size. Even his teachers sometimes made cruel comments without realizing it. On his last day of school, his math teacher, Mrs. Bell, taught ratios. As an example, she chose the heaviest kid in the class and the lightest kid in the class, and had them weigh themselves. Stanley weighed three times as much as the other boy. Mrs. Bell wrote the ratio on the board, 3:1, unaware of how much embarrassment she had caused both of them.</a:t>
            </a:r>
            <a:br>
              <a:rPr lang="en-GB" dirty="0"/>
            </a:br>
            <a:r>
              <a:rPr lang="en-GB" dirty="0"/>
              <a:t>Stanley was arrested later that day.</a:t>
            </a:r>
            <a:br>
              <a:rPr lang="en-GB" dirty="0"/>
            </a:br>
            <a:r>
              <a:rPr lang="en-GB" dirty="0"/>
              <a:t>He looked at the guard who sat slumped in his seat and wondered if he had fallen asleep. The guard was wearing sunglasses, so Stanley couldn’t see his eyes.</a:t>
            </a:r>
          </a:p>
          <a:p>
            <a:pPr marL="0" indent="0">
              <a:buNone/>
            </a:pPr>
            <a:endParaRPr lang="en-GB" dirty="0">
              <a:latin typeface="+mj-lt"/>
            </a:endParaRPr>
          </a:p>
        </p:txBody>
      </p:sp>
      <p:sp>
        <p:nvSpPr>
          <p:cNvPr id="6" name="TextBox 5"/>
          <p:cNvSpPr txBox="1"/>
          <p:nvPr/>
        </p:nvSpPr>
        <p:spPr>
          <a:xfrm>
            <a:off x="8942274" y="2376711"/>
            <a:ext cx="2814297" cy="3416320"/>
          </a:xfrm>
          <a:prstGeom prst="rect">
            <a:avLst/>
          </a:prstGeom>
          <a:noFill/>
          <a:ln>
            <a:solidFill>
              <a:srgbClr val="FFFF00"/>
            </a:solidFill>
          </a:ln>
        </p:spPr>
        <p:txBody>
          <a:bodyPr wrap="square" rtlCol="0">
            <a:spAutoFit/>
          </a:bodyPr>
          <a:lstStyle/>
          <a:p>
            <a:r>
              <a:rPr lang="en-GB" b="1" u="sng" dirty="0" smtClean="0"/>
              <a:t>TASKS:</a:t>
            </a:r>
          </a:p>
          <a:p>
            <a:endParaRPr lang="en-GB" dirty="0"/>
          </a:p>
          <a:p>
            <a:r>
              <a:rPr lang="en-GB" dirty="0" smtClean="0"/>
              <a:t>Highlight 6/7 quotations</a:t>
            </a:r>
          </a:p>
          <a:p>
            <a:endParaRPr lang="en-GB" dirty="0"/>
          </a:p>
          <a:p>
            <a:r>
              <a:rPr lang="en-GB" dirty="0" smtClean="0"/>
              <a:t>‘</a:t>
            </a:r>
            <a:r>
              <a:rPr lang="en-GB" dirty="0" err="1" smtClean="0"/>
              <a:t>what,how,why</a:t>
            </a:r>
            <a:r>
              <a:rPr lang="en-GB" dirty="0" smtClean="0"/>
              <a:t>’ for each quote</a:t>
            </a:r>
          </a:p>
          <a:p>
            <a:endParaRPr lang="en-GB" dirty="0"/>
          </a:p>
          <a:p>
            <a:r>
              <a:rPr lang="en-GB" dirty="0" smtClean="0"/>
              <a:t>Identify language features and effects on reader</a:t>
            </a:r>
          </a:p>
          <a:p>
            <a:endParaRPr lang="en-GB" dirty="0"/>
          </a:p>
          <a:p>
            <a:r>
              <a:rPr lang="en-GB" dirty="0" smtClean="0"/>
              <a:t>Label subject terminology where possible</a:t>
            </a:r>
            <a:endParaRPr lang="en-GB" dirty="0"/>
          </a:p>
        </p:txBody>
      </p:sp>
    </p:spTree>
    <p:extLst>
      <p:ext uri="{BB962C8B-B14F-4D97-AF65-F5344CB8AC3E}">
        <p14:creationId xmlns:p14="http://schemas.microsoft.com/office/powerpoint/2010/main" val="29451942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0973" y="338817"/>
            <a:ext cx="10515600" cy="1325563"/>
          </a:xfrm>
          <a:ln>
            <a:solidFill>
              <a:srgbClr val="00B0F0"/>
            </a:solidFill>
          </a:ln>
        </p:spPr>
        <p:style>
          <a:lnRef idx="2">
            <a:schemeClr val="accent6"/>
          </a:lnRef>
          <a:fillRef idx="1">
            <a:schemeClr val="lt1"/>
          </a:fillRef>
          <a:effectRef idx="0">
            <a:schemeClr val="accent6"/>
          </a:effectRef>
          <a:fontRef idx="minor">
            <a:schemeClr val="dk1"/>
          </a:fontRef>
        </p:style>
        <p:txBody>
          <a:bodyPr>
            <a:noAutofit/>
          </a:bodyPr>
          <a:lstStyle/>
          <a:p>
            <a:pPr algn="ctr"/>
            <a:r>
              <a:rPr lang="en-GB" sz="2000" b="1" dirty="0"/>
              <a:t>Read lines 17- 26</a:t>
            </a:r>
            <a:r>
              <a:rPr lang="en-GB" sz="2000" dirty="0"/>
              <a:t/>
            </a:r>
            <a:br>
              <a:rPr lang="en-GB" sz="2000" dirty="0"/>
            </a:br>
            <a:r>
              <a:rPr lang="en-GB" sz="2000" dirty="0"/>
              <a:t>A3. What </a:t>
            </a:r>
            <a:r>
              <a:rPr lang="en-GB" sz="2000" dirty="0">
                <a:solidFill>
                  <a:srgbClr val="00B0F0"/>
                </a:solidFill>
              </a:rPr>
              <a:t>impressions</a:t>
            </a:r>
            <a:r>
              <a:rPr lang="en-GB" sz="2000" dirty="0"/>
              <a:t> do you get of </a:t>
            </a:r>
            <a:r>
              <a:rPr lang="en-GB" sz="2000" dirty="0">
                <a:solidFill>
                  <a:srgbClr val="00B0F0"/>
                </a:solidFill>
              </a:rPr>
              <a:t>Stanley</a:t>
            </a:r>
            <a:r>
              <a:rPr lang="en-GB" sz="2000" dirty="0"/>
              <a:t> when he was </a:t>
            </a:r>
            <a:r>
              <a:rPr lang="en-GB" sz="2000" dirty="0">
                <a:solidFill>
                  <a:srgbClr val="00B0F0"/>
                </a:solidFill>
              </a:rPr>
              <a:t>in school? </a:t>
            </a:r>
            <a:r>
              <a:rPr lang="en-GB" sz="2000" dirty="0"/>
              <a:t>(10)</a:t>
            </a:r>
            <a:br>
              <a:rPr lang="en-GB" sz="2000" dirty="0"/>
            </a:br>
            <a:r>
              <a:rPr lang="en-GB" sz="2000" i="1" dirty="0"/>
              <a:t>You must refer to the text to support your answer</a:t>
            </a:r>
            <a:r>
              <a:rPr lang="en-GB" sz="2000" dirty="0"/>
              <a:t/>
            </a:r>
            <a:br>
              <a:rPr lang="en-GB" sz="2000" dirty="0"/>
            </a:br>
            <a:endParaRPr lang="en-US" sz="2000" i="1" dirty="0">
              <a:latin typeface="+mj-lt"/>
            </a:endParaRPr>
          </a:p>
        </p:txBody>
      </p:sp>
      <p:sp>
        <p:nvSpPr>
          <p:cNvPr id="5" name="Content Placeholder 4"/>
          <p:cNvSpPr>
            <a:spLocks noGrp="1"/>
          </p:cNvSpPr>
          <p:nvPr>
            <p:ph idx="1"/>
          </p:nvPr>
        </p:nvSpPr>
        <p:spPr/>
        <p:txBody>
          <a:bodyPr>
            <a:normAutofit lnSpcReduction="10000"/>
          </a:bodyPr>
          <a:lstStyle/>
          <a:p>
            <a:pPr marL="0" indent="0">
              <a:buNone/>
            </a:pPr>
            <a:r>
              <a:rPr lang="en-GB" dirty="0"/>
              <a:t>He didn’t have any friends at home. He was overweight and the kids at his middle school often teased him about his size. Even his teachers sometimes made cruel comments without realizing it. On his last day of school, his math teacher, Mrs. Bell, taught ratios. As an example, she chose the heaviest kid in the class and the lightest kid in the class, and had them weigh themselves. Stanley weighed three times as much as the other boy. Mrs. Bell wrote the ratio on the board, 3:1, unaware of how much embarrassment she had caused both of them.</a:t>
            </a:r>
            <a:br>
              <a:rPr lang="en-GB" dirty="0"/>
            </a:br>
            <a:r>
              <a:rPr lang="en-GB" dirty="0"/>
              <a:t>Stanley was arrested later that day.</a:t>
            </a:r>
            <a:br>
              <a:rPr lang="en-GB" dirty="0"/>
            </a:br>
            <a:r>
              <a:rPr lang="en-GB" dirty="0"/>
              <a:t>He looked at the guard who sat slumped in his seat and wondered if he had fallen asleep. The guard was wearing sunglasses, so Stanley couldn’t see his eyes.</a:t>
            </a:r>
          </a:p>
          <a:p>
            <a:pPr marL="0" indent="0">
              <a:buNone/>
            </a:pPr>
            <a:endParaRPr lang="en-GB" dirty="0">
              <a:latin typeface="+mj-lt"/>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33760" y="1185545"/>
            <a:ext cx="640080" cy="640080"/>
          </a:xfrm>
          <a:prstGeom prst="rect">
            <a:avLst/>
          </a:prstGeom>
        </p:spPr>
      </p:pic>
      <p:sp>
        <p:nvSpPr>
          <p:cNvPr id="6" name="Rounded Rectangle 5"/>
          <p:cNvSpPr/>
          <p:nvPr/>
        </p:nvSpPr>
        <p:spPr>
          <a:xfrm>
            <a:off x="4455278" y="3943942"/>
            <a:ext cx="6431280" cy="262254"/>
          </a:xfrm>
          <a:prstGeom prst="roundRect">
            <a:avLst/>
          </a:prstGeom>
          <a:solidFill>
            <a:srgbClr val="00B0F0">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
        <p:nvSpPr>
          <p:cNvPr id="7" name="Rounded Rectangle 6"/>
          <p:cNvSpPr/>
          <p:nvPr/>
        </p:nvSpPr>
        <p:spPr>
          <a:xfrm>
            <a:off x="1317235" y="2256430"/>
            <a:ext cx="6949440" cy="266701"/>
          </a:xfrm>
          <a:prstGeom prst="roundRect">
            <a:avLst/>
          </a:prstGeom>
          <a:solidFill>
            <a:srgbClr val="00B0F0">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
        <p:nvSpPr>
          <p:cNvPr id="9" name="Rounded Rectangle 8"/>
          <p:cNvSpPr/>
          <p:nvPr/>
        </p:nvSpPr>
        <p:spPr>
          <a:xfrm>
            <a:off x="625363" y="2609535"/>
            <a:ext cx="5387340" cy="236698"/>
          </a:xfrm>
          <a:prstGeom prst="roundRect">
            <a:avLst/>
          </a:prstGeom>
          <a:solidFill>
            <a:srgbClr val="00B0F0">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
        <p:nvSpPr>
          <p:cNvPr id="10" name="Rounded Rectangle 9"/>
          <p:cNvSpPr/>
          <p:nvPr/>
        </p:nvSpPr>
        <p:spPr>
          <a:xfrm>
            <a:off x="2401688" y="3231881"/>
            <a:ext cx="3390900" cy="306819"/>
          </a:xfrm>
          <a:prstGeom prst="roundRect">
            <a:avLst/>
          </a:prstGeom>
          <a:solidFill>
            <a:srgbClr val="00B0F0">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
        <p:nvSpPr>
          <p:cNvPr id="11" name="Rounded Rectangle 10"/>
          <p:cNvSpPr/>
          <p:nvPr/>
        </p:nvSpPr>
        <p:spPr>
          <a:xfrm>
            <a:off x="949995" y="4367441"/>
            <a:ext cx="3851627" cy="211816"/>
          </a:xfrm>
          <a:prstGeom prst="roundRect">
            <a:avLst/>
          </a:prstGeom>
          <a:solidFill>
            <a:srgbClr val="00B0F0">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
        <p:nvSpPr>
          <p:cNvPr id="12" name="Rounded Rectangle 11"/>
          <p:cNvSpPr/>
          <p:nvPr/>
        </p:nvSpPr>
        <p:spPr>
          <a:xfrm>
            <a:off x="9050138" y="2266638"/>
            <a:ext cx="1663582" cy="220615"/>
          </a:xfrm>
          <a:prstGeom prst="roundRect">
            <a:avLst/>
          </a:prstGeom>
          <a:solidFill>
            <a:srgbClr val="00B0F0">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
        <p:nvSpPr>
          <p:cNvPr id="17" name="Rounded Rectangle 16"/>
          <p:cNvSpPr/>
          <p:nvPr/>
        </p:nvSpPr>
        <p:spPr>
          <a:xfrm>
            <a:off x="7253330" y="1919560"/>
            <a:ext cx="1658658" cy="222433"/>
          </a:xfrm>
          <a:prstGeom prst="roundRect">
            <a:avLst/>
          </a:prstGeom>
          <a:solidFill>
            <a:srgbClr val="00B0F0">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
        <p:nvSpPr>
          <p:cNvPr id="18" name="Rounded Rectangle 17"/>
          <p:cNvSpPr/>
          <p:nvPr/>
        </p:nvSpPr>
        <p:spPr>
          <a:xfrm>
            <a:off x="1317235" y="1919846"/>
            <a:ext cx="4660483" cy="175339"/>
          </a:xfrm>
          <a:prstGeom prst="roundRect">
            <a:avLst>
              <a:gd name="adj" fmla="val 0"/>
            </a:avLst>
          </a:prstGeom>
          <a:solidFill>
            <a:srgbClr val="00B0F0">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
        <p:nvSpPr>
          <p:cNvPr id="21" name="Rounded Rectangle 20"/>
          <p:cNvSpPr/>
          <p:nvPr/>
        </p:nvSpPr>
        <p:spPr>
          <a:xfrm>
            <a:off x="7597140" y="3607071"/>
            <a:ext cx="3116580" cy="219279"/>
          </a:xfrm>
          <a:prstGeom prst="roundRect">
            <a:avLst>
              <a:gd name="adj" fmla="val 0"/>
            </a:avLst>
          </a:prstGeom>
          <a:solidFill>
            <a:srgbClr val="00B0F0">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44838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1" grpId="0" animBg="1"/>
      <p:bldP spid="12" grpId="0" animBg="1"/>
      <p:bldP spid="17" grpId="0" animBg="1"/>
      <p:bldP spid="18" grpId="0" animBg="1"/>
      <p:bldP spid="2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ln>
            <a:solidFill>
              <a:srgbClr val="00B0F0"/>
            </a:solidFill>
          </a:ln>
        </p:spPr>
        <p:style>
          <a:lnRef idx="2">
            <a:schemeClr val="accent6"/>
          </a:lnRef>
          <a:fillRef idx="1">
            <a:schemeClr val="lt1"/>
          </a:fillRef>
          <a:effectRef idx="0">
            <a:schemeClr val="accent6"/>
          </a:effectRef>
          <a:fontRef idx="minor">
            <a:schemeClr val="dk1"/>
          </a:fontRef>
        </p:style>
        <p:txBody>
          <a:bodyPr>
            <a:noAutofit/>
          </a:bodyPr>
          <a:lstStyle/>
          <a:p>
            <a:pPr algn="ctr"/>
            <a:r>
              <a:rPr lang="en-GB" sz="2000" b="1" dirty="0"/>
              <a:t>Read lines 17- 26</a:t>
            </a:r>
            <a:r>
              <a:rPr lang="en-GB" sz="2000" dirty="0"/>
              <a:t/>
            </a:r>
            <a:br>
              <a:rPr lang="en-GB" sz="2000" dirty="0"/>
            </a:br>
            <a:r>
              <a:rPr lang="en-GB" sz="2000" dirty="0"/>
              <a:t>A3. What impressions do you get of Stanley when he was in school? (10)</a:t>
            </a:r>
            <a:br>
              <a:rPr lang="en-GB" sz="2000" dirty="0"/>
            </a:br>
            <a:r>
              <a:rPr lang="en-GB" sz="2000" i="1" dirty="0"/>
              <a:t>You must refer to the text to support your </a:t>
            </a:r>
            <a:r>
              <a:rPr lang="en-GB" sz="2000" i="1" dirty="0" smtClean="0"/>
              <a:t>answer</a:t>
            </a:r>
            <a:br>
              <a:rPr lang="en-GB" sz="2000" i="1" dirty="0" smtClean="0"/>
            </a:br>
            <a:r>
              <a:rPr lang="en-GB" sz="2000" i="1" dirty="0" smtClean="0"/>
              <a:t>write your answer. </a:t>
            </a:r>
            <a:r>
              <a:rPr lang="en-GB" sz="2000" dirty="0"/>
              <a:t/>
            </a:r>
            <a:br>
              <a:rPr lang="en-GB" sz="2000" dirty="0"/>
            </a:br>
            <a:endParaRPr lang="en-US" sz="2000" i="1" dirty="0">
              <a:latin typeface="+mj-lt"/>
            </a:endParaRPr>
          </a:p>
        </p:txBody>
      </p:sp>
      <p:sp>
        <p:nvSpPr>
          <p:cNvPr id="6" name="Content Placeholder 4"/>
          <p:cNvSpPr>
            <a:spLocks noGrp="1"/>
          </p:cNvSpPr>
          <p:nvPr>
            <p:ph idx="1"/>
          </p:nvPr>
        </p:nvSpPr>
        <p:spPr>
          <a:xfrm>
            <a:off x="838200" y="1825625"/>
            <a:ext cx="10515600" cy="4351338"/>
          </a:xfrm>
        </p:spPr>
        <p:txBody>
          <a:bodyPr>
            <a:normAutofit/>
          </a:bodyPr>
          <a:lstStyle/>
          <a:p>
            <a:pPr marL="0" indent="0">
              <a:buNone/>
            </a:pPr>
            <a:r>
              <a:rPr lang="en-GB" dirty="0">
                <a:latin typeface="+mj-lt"/>
              </a:rPr>
              <a:t>______________________________________________________________________________________________________________________________________________________________________________</a:t>
            </a:r>
            <a:br>
              <a:rPr lang="en-GB" dirty="0">
                <a:latin typeface="+mj-lt"/>
              </a:rPr>
            </a:br>
            <a:r>
              <a:rPr lang="en-GB" dirty="0">
                <a:latin typeface="+mj-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Tree>
    <p:extLst>
      <p:ext uri="{BB962C8B-B14F-4D97-AF65-F5344CB8AC3E}">
        <p14:creationId xmlns:p14="http://schemas.microsoft.com/office/powerpoint/2010/main" val="24455925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p:cNvSpPr>
            <a:spLocks noGrp="1"/>
          </p:cNvSpPr>
          <p:nvPr>
            <p:ph idx="1"/>
          </p:nvPr>
        </p:nvSpPr>
        <p:spPr>
          <a:xfrm>
            <a:off x="838200" y="342900"/>
            <a:ext cx="10515600" cy="6012180"/>
          </a:xfrm>
        </p:spPr>
        <p:txBody>
          <a:bodyPr>
            <a:normAutofit/>
          </a:bodyPr>
          <a:lstStyle/>
          <a:p>
            <a:pPr marL="0" indent="0">
              <a:buNone/>
            </a:pPr>
            <a:r>
              <a:rPr lang="en-GB" dirty="0">
                <a:latin typeface="+mj-lt"/>
              </a:rPr>
              <a:t>______________________________________________________________________________________________________________________________________________________________________________</a:t>
            </a:r>
            <a:br>
              <a:rPr lang="en-GB" dirty="0">
                <a:latin typeface="+mj-lt"/>
              </a:rPr>
            </a:br>
            <a:r>
              <a:rPr lang="en-GB" dirty="0">
                <a:latin typeface="+mj-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br>
              <a:rPr lang="en-GB" dirty="0">
                <a:latin typeface="+mj-lt"/>
              </a:rPr>
            </a:br>
            <a:r>
              <a:rPr lang="en-GB" dirty="0">
                <a:latin typeface="+mj-lt"/>
              </a:rPr>
              <a:t>______________________________________________________________________________________________________________________________________________________________________________</a:t>
            </a:r>
            <a:br>
              <a:rPr lang="en-GB" dirty="0">
                <a:latin typeface="+mj-lt"/>
              </a:rPr>
            </a:br>
            <a:r>
              <a:rPr lang="en-GB" dirty="0">
                <a:latin typeface="+mj-lt"/>
              </a:rPr>
              <a:t>__________________________________________________________</a:t>
            </a:r>
          </a:p>
        </p:txBody>
      </p:sp>
    </p:spTree>
    <p:extLst>
      <p:ext uri="{BB962C8B-B14F-4D97-AF65-F5344CB8AC3E}">
        <p14:creationId xmlns:p14="http://schemas.microsoft.com/office/powerpoint/2010/main" val="7665332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lnSpcReduction="10000"/>
          </a:bodyPr>
          <a:lstStyle/>
          <a:p>
            <a:pPr marL="0" indent="0">
              <a:buNone/>
            </a:pPr>
            <a:r>
              <a:rPr lang="en-GB" dirty="0">
                <a:solidFill>
                  <a:srgbClr val="00B0F0"/>
                </a:solidFill>
                <a:latin typeface="+mj-lt"/>
              </a:rPr>
              <a:t>The writer shows </a:t>
            </a:r>
            <a:r>
              <a:rPr lang="en-GB" dirty="0" smtClean="0">
                <a:solidFill>
                  <a:srgbClr val="00B0F0"/>
                </a:solidFill>
                <a:latin typeface="+mj-lt"/>
              </a:rPr>
              <a:t>Stanley ‘</a:t>
            </a:r>
            <a:r>
              <a:rPr lang="en-GB" dirty="0">
                <a:solidFill>
                  <a:srgbClr val="FFFF00"/>
                </a:solidFill>
              </a:rPr>
              <a:t>didn’t have any friends at </a:t>
            </a:r>
            <a:r>
              <a:rPr lang="en-GB" dirty="0" smtClean="0">
                <a:solidFill>
                  <a:srgbClr val="FFFF00"/>
                </a:solidFill>
              </a:rPr>
              <a:t>home</a:t>
            </a:r>
            <a:r>
              <a:rPr lang="en-GB" dirty="0" smtClean="0">
                <a:solidFill>
                  <a:srgbClr val="00B0F0"/>
                </a:solidFill>
              </a:rPr>
              <a:t>’ and suggests he is lonely and isolated. Next, the writer presents Stanley ‘ </a:t>
            </a:r>
            <a:r>
              <a:rPr lang="en-GB" dirty="0" smtClean="0">
                <a:solidFill>
                  <a:srgbClr val="FFFF00"/>
                </a:solidFill>
              </a:rPr>
              <a:t>was overweight</a:t>
            </a:r>
            <a:r>
              <a:rPr lang="en-GB" dirty="0" smtClean="0">
                <a:solidFill>
                  <a:srgbClr val="00B0F0"/>
                </a:solidFill>
              </a:rPr>
              <a:t>’ and implies he is fat and obese. He then explores why he was lonely at school as other students ‘</a:t>
            </a:r>
            <a:r>
              <a:rPr lang="en-GB" dirty="0" smtClean="0">
                <a:solidFill>
                  <a:srgbClr val="FFFF00"/>
                </a:solidFill>
              </a:rPr>
              <a:t>often teased him about his size</a:t>
            </a:r>
            <a:r>
              <a:rPr lang="en-GB" dirty="0" smtClean="0">
                <a:solidFill>
                  <a:srgbClr val="00B0F0"/>
                </a:solidFill>
              </a:rPr>
              <a:t>’. The word ‘</a:t>
            </a:r>
            <a:r>
              <a:rPr lang="en-GB" dirty="0" smtClean="0">
                <a:solidFill>
                  <a:srgbClr val="FFFF00"/>
                </a:solidFill>
              </a:rPr>
              <a:t>teased’</a:t>
            </a:r>
            <a:r>
              <a:rPr lang="en-GB" dirty="0" smtClean="0">
                <a:solidFill>
                  <a:srgbClr val="00B0F0"/>
                </a:solidFill>
              </a:rPr>
              <a:t> indicates students mocked and humiliated him due to his size. The writer also shows how ‘</a:t>
            </a:r>
            <a:r>
              <a:rPr lang="en-GB" dirty="0">
                <a:solidFill>
                  <a:srgbClr val="FFFF00"/>
                </a:solidFill>
              </a:rPr>
              <a:t>teachers </a:t>
            </a:r>
            <a:r>
              <a:rPr lang="en-GB" dirty="0" smtClean="0">
                <a:solidFill>
                  <a:srgbClr val="FFFF00"/>
                </a:solidFill>
              </a:rPr>
              <a:t>… </a:t>
            </a:r>
            <a:r>
              <a:rPr lang="en-GB" dirty="0">
                <a:solidFill>
                  <a:srgbClr val="FFFF00"/>
                </a:solidFill>
              </a:rPr>
              <a:t>made cruel </a:t>
            </a:r>
            <a:r>
              <a:rPr lang="en-GB" dirty="0" smtClean="0">
                <a:solidFill>
                  <a:srgbClr val="FFFF00"/>
                </a:solidFill>
              </a:rPr>
              <a:t>comments</a:t>
            </a:r>
            <a:r>
              <a:rPr lang="en-GB" dirty="0" smtClean="0">
                <a:solidFill>
                  <a:srgbClr val="00B0F0"/>
                </a:solidFill>
              </a:rPr>
              <a:t>’ and ridiculed him in the process. This adds to his isolation and distress. The fact that he was ‘</a:t>
            </a:r>
            <a:r>
              <a:rPr lang="en-GB" dirty="0">
                <a:solidFill>
                  <a:srgbClr val="FFFF00"/>
                </a:solidFill>
              </a:rPr>
              <a:t>the heaviest kid in the </a:t>
            </a:r>
            <a:r>
              <a:rPr lang="en-GB" dirty="0" smtClean="0">
                <a:solidFill>
                  <a:srgbClr val="FFFF00"/>
                </a:solidFill>
              </a:rPr>
              <a:t>class</a:t>
            </a:r>
            <a:r>
              <a:rPr lang="en-GB" dirty="0" smtClean="0">
                <a:solidFill>
                  <a:srgbClr val="00B0F0"/>
                </a:solidFill>
              </a:rPr>
              <a:t>’ segregated him from his peers and made him feel different, particularly when he ‘</a:t>
            </a:r>
            <a:r>
              <a:rPr lang="en-GB" dirty="0">
                <a:solidFill>
                  <a:srgbClr val="FFFF00"/>
                </a:solidFill>
              </a:rPr>
              <a:t>weighed three times as </a:t>
            </a:r>
            <a:r>
              <a:rPr lang="en-GB" dirty="0" smtClean="0">
                <a:solidFill>
                  <a:srgbClr val="FFFF00"/>
                </a:solidFill>
              </a:rPr>
              <a:t>much</a:t>
            </a:r>
            <a:r>
              <a:rPr lang="en-GB" dirty="0" smtClean="0">
                <a:solidFill>
                  <a:srgbClr val="00B0F0"/>
                </a:solidFill>
              </a:rPr>
              <a:t>’. His discomfort was made worse when his teacher ‘</a:t>
            </a:r>
            <a:r>
              <a:rPr lang="en-GB" dirty="0">
                <a:solidFill>
                  <a:srgbClr val="FFFF00"/>
                </a:solidFill>
              </a:rPr>
              <a:t>wrote the ratio on the board, </a:t>
            </a:r>
            <a:r>
              <a:rPr lang="en-GB" dirty="0" smtClean="0">
                <a:solidFill>
                  <a:srgbClr val="FFFF00"/>
                </a:solidFill>
              </a:rPr>
              <a:t>3:1</a:t>
            </a:r>
            <a:r>
              <a:rPr lang="en-GB" dirty="0" smtClean="0">
                <a:solidFill>
                  <a:srgbClr val="00B0F0"/>
                </a:solidFill>
              </a:rPr>
              <a:t>’. Therefore, she shamed him and humiliated him in front of his peers even further.</a:t>
            </a:r>
            <a:endParaRPr lang="en-GB" dirty="0" smtClean="0">
              <a:solidFill>
                <a:srgbClr val="00B0F0"/>
              </a:solidFill>
              <a:latin typeface="+mj-lt"/>
            </a:endParaRPr>
          </a:p>
          <a:p>
            <a:pPr marL="0" indent="0">
              <a:buNone/>
            </a:pPr>
            <a:endParaRPr lang="en-GB" dirty="0">
              <a:solidFill>
                <a:srgbClr val="00B0F0"/>
              </a:solidFill>
              <a:latin typeface="+mj-lt"/>
            </a:endParaRPr>
          </a:p>
          <a:p>
            <a:pPr marL="0" indent="0">
              <a:buNone/>
            </a:pPr>
            <a:endParaRPr lang="en-GB" dirty="0" smtClean="0">
              <a:solidFill>
                <a:srgbClr val="00B0F0"/>
              </a:solidFill>
              <a:latin typeface="+mj-lt"/>
            </a:endParaRPr>
          </a:p>
        </p:txBody>
      </p:sp>
      <p:sp>
        <p:nvSpPr>
          <p:cNvPr id="6" name="Title 3"/>
          <p:cNvSpPr>
            <a:spLocks noGrp="1"/>
          </p:cNvSpPr>
          <p:nvPr>
            <p:ph type="title"/>
          </p:nvPr>
        </p:nvSpPr>
        <p:spPr>
          <a:xfrm>
            <a:off x="838200" y="365125"/>
            <a:ext cx="10515600" cy="1325563"/>
          </a:xfrm>
          <a:ln>
            <a:solidFill>
              <a:srgbClr val="00B0F0"/>
            </a:solidFill>
          </a:ln>
        </p:spPr>
        <p:style>
          <a:lnRef idx="2">
            <a:schemeClr val="accent6"/>
          </a:lnRef>
          <a:fillRef idx="1">
            <a:schemeClr val="lt1"/>
          </a:fillRef>
          <a:effectRef idx="0">
            <a:schemeClr val="accent6"/>
          </a:effectRef>
          <a:fontRef idx="minor">
            <a:schemeClr val="dk1"/>
          </a:fontRef>
        </p:style>
        <p:txBody>
          <a:bodyPr>
            <a:noAutofit/>
          </a:bodyPr>
          <a:lstStyle/>
          <a:p>
            <a:pPr algn="ctr"/>
            <a:r>
              <a:rPr lang="en-GB" sz="2000" b="1" dirty="0"/>
              <a:t>Read lines 17- 26</a:t>
            </a:r>
            <a:r>
              <a:rPr lang="en-GB" sz="2000" dirty="0"/>
              <a:t/>
            </a:r>
            <a:br>
              <a:rPr lang="en-GB" sz="2000" dirty="0"/>
            </a:br>
            <a:r>
              <a:rPr lang="en-GB" sz="2000" dirty="0"/>
              <a:t>A3. What </a:t>
            </a:r>
            <a:r>
              <a:rPr lang="en-GB" sz="2000" dirty="0">
                <a:solidFill>
                  <a:srgbClr val="00B0F0"/>
                </a:solidFill>
              </a:rPr>
              <a:t>impressions</a:t>
            </a:r>
            <a:r>
              <a:rPr lang="en-GB" sz="2000" dirty="0"/>
              <a:t> do you get of </a:t>
            </a:r>
            <a:r>
              <a:rPr lang="en-GB" sz="2000" dirty="0">
                <a:solidFill>
                  <a:srgbClr val="00B0F0"/>
                </a:solidFill>
              </a:rPr>
              <a:t>Stanley</a:t>
            </a:r>
            <a:r>
              <a:rPr lang="en-GB" sz="2000" dirty="0"/>
              <a:t> when he was </a:t>
            </a:r>
            <a:r>
              <a:rPr lang="en-GB" sz="2000" dirty="0">
                <a:solidFill>
                  <a:srgbClr val="00B0F0"/>
                </a:solidFill>
              </a:rPr>
              <a:t>in school? </a:t>
            </a:r>
            <a:r>
              <a:rPr lang="en-GB" sz="2000" dirty="0"/>
              <a:t>(10)</a:t>
            </a:r>
            <a:br>
              <a:rPr lang="en-GB" sz="2000" dirty="0"/>
            </a:br>
            <a:r>
              <a:rPr lang="en-GB" sz="2000" i="1" dirty="0"/>
              <a:t>You must refer to the text to support your answer</a:t>
            </a:r>
            <a:r>
              <a:rPr lang="en-GB" sz="2000" dirty="0"/>
              <a:t/>
            </a:r>
            <a:br>
              <a:rPr lang="en-GB" sz="2000" dirty="0"/>
            </a:br>
            <a:endParaRPr lang="en-US" sz="2000" i="1" dirty="0">
              <a:latin typeface="+mj-lt"/>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8648" y="628008"/>
            <a:ext cx="799796" cy="799796"/>
          </a:xfrm>
          <a:prstGeom prst="rect">
            <a:avLst/>
          </a:prstGeom>
        </p:spPr>
      </p:pic>
      <p:sp>
        <p:nvSpPr>
          <p:cNvPr id="8" name="Rectangle 7"/>
          <p:cNvSpPr/>
          <p:nvPr/>
        </p:nvSpPr>
        <p:spPr>
          <a:xfrm>
            <a:off x="10920659" y="6201192"/>
            <a:ext cx="1037465" cy="646331"/>
          </a:xfrm>
          <a:prstGeom prst="rect">
            <a:avLst/>
          </a:prstGeom>
          <a:noFill/>
        </p:spPr>
        <p:txBody>
          <a:bodyPr wrap="none" lIns="91440" tIns="45720" rIns="91440" bIns="45720">
            <a:spAutoFit/>
          </a:bodyPr>
          <a:lstStyle/>
          <a:p>
            <a:pPr algn="ctr"/>
            <a:r>
              <a:rPr lang="en-US" sz="3600" b="1" dirty="0">
                <a:ln w="22225">
                  <a:solidFill>
                    <a:srgbClr val="FF0000"/>
                  </a:solidFill>
                  <a:prstDash val="solid"/>
                </a:ln>
                <a:solidFill>
                  <a:srgbClr val="FF0000"/>
                </a:solidFill>
                <a:latin typeface="+mj-lt"/>
              </a:rPr>
              <a:t>6/10</a:t>
            </a:r>
            <a:endParaRPr lang="en-US" sz="3600" b="1" cap="none" spc="0" dirty="0">
              <a:ln w="22225">
                <a:solidFill>
                  <a:srgbClr val="FF0000"/>
                </a:solidFill>
                <a:prstDash val="solid"/>
              </a:ln>
              <a:solidFill>
                <a:srgbClr val="FF0000"/>
              </a:solidFill>
              <a:effectLst/>
              <a:latin typeface="+mj-lt"/>
            </a:endParaRP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25060" y="1637894"/>
            <a:ext cx="368904" cy="375462"/>
          </a:xfrm>
          <a:prstGeom prst="rect">
            <a:avLst/>
          </a:prstGeom>
        </p:spPr>
      </p:pic>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69210" y="2882611"/>
            <a:ext cx="368904" cy="375462"/>
          </a:xfrm>
          <a:prstGeom prst="rect">
            <a:avLst/>
          </a:prstGeom>
        </p:spPr>
      </p:pic>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87827" y="4209105"/>
            <a:ext cx="368904" cy="375462"/>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76520" y="2345425"/>
            <a:ext cx="368904" cy="375462"/>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17825" y="3497842"/>
            <a:ext cx="368904" cy="375462"/>
          </a:xfrm>
          <a:prstGeom prst="rect">
            <a:avLst/>
          </a:prstGeom>
        </p:spPr>
      </p:pic>
    </p:spTree>
    <p:extLst>
      <p:ext uri="{BB962C8B-B14F-4D97-AF65-F5344CB8AC3E}">
        <p14:creationId xmlns:p14="http://schemas.microsoft.com/office/powerpoint/2010/main" val="15738919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2500" lnSpcReduction="10000"/>
          </a:bodyPr>
          <a:lstStyle/>
          <a:p>
            <a:pPr marL="0" indent="0">
              <a:buNone/>
            </a:pPr>
            <a:r>
              <a:rPr lang="en-GB" dirty="0">
                <a:solidFill>
                  <a:srgbClr val="00B0F0"/>
                </a:solidFill>
              </a:rPr>
              <a:t>The writer shows Stanley ‘</a:t>
            </a:r>
            <a:r>
              <a:rPr lang="en-GB" dirty="0">
                <a:solidFill>
                  <a:srgbClr val="FFFF00"/>
                </a:solidFill>
              </a:rPr>
              <a:t>didn’t have any friends at home</a:t>
            </a:r>
            <a:r>
              <a:rPr lang="en-GB" dirty="0">
                <a:solidFill>
                  <a:srgbClr val="00B0F0"/>
                </a:solidFill>
              </a:rPr>
              <a:t>’ and </a:t>
            </a:r>
            <a:r>
              <a:rPr lang="en-GB" dirty="0" smtClean="0">
                <a:solidFill>
                  <a:srgbClr val="00B0F0"/>
                </a:solidFill>
              </a:rPr>
              <a:t>I think </a:t>
            </a:r>
            <a:r>
              <a:rPr lang="en-GB" dirty="0">
                <a:solidFill>
                  <a:srgbClr val="00B0F0"/>
                </a:solidFill>
              </a:rPr>
              <a:t>he is lonely and </a:t>
            </a:r>
            <a:r>
              <a:rPr lang="en-GB" dirty="0" smtClean="0">
                <a:solidFill>
                  <a:srgbClr val="00B0F0"/>
                </a:solidFill>
              </a:rPr>
              <a:t>isolated which </a:t>
            </a:r>
            <a:r>
              <a:rPr lang="en-GB" dirty="0" smtClean="0">
                <a:solidFill>
                  <a:srgbClr val="FF66FF"/>
                </a:solidFill>
              </a:rPr>
              <a:t>creating a sense of empathy </a:t>
            </a:r>
            <a:r>
              <a:rPr lang="en-GB" dirty="0" smtClean="0">
                <a:solidFill>
                  <a:srgbClr val="00B0F0"/>
                </a:solidFill>
              </a:rPr>
              <a:t>in the readers. </a:t>
            </a:r>
            <a:r>
              <a:rPr lang="en-GB" dirty="0">
                <a:solidFill>
                  <a:srgbClr val="00B0F0"/>
                </a:solidFill>
              </a:rPr>
              <a:t>Next, the writer presents Stanley ‘ </a:t>
            </a:r>
            <a:r>
              <a:rPr lang="en-GB" dirty="0">
                <a:solidFill>
                  <a:srgbClr val="FFFF00"/>
                </a:solidFill>
              </a:rPr>
              <a:t>was overweight</a:t>
            </a:r>
            <a:r>
              <a:rPr lang="en-GB" dirty="0">
                <a:solidFill>
                  <a:srgbClr val="00B0F0"/>
                </a:solidFill>
              </a:rPr>
              <a:t>’ and </a:t>
            </a:r>
            <a:r>
              <a:rPr lang="en-GB" dirty="0" smtClean="0">
                <a:solidFill>
                  <a:srgbClr val="FF66FF"/>
                </a:solidFill>
              </a:rPr>
              <a:t>the verb </a:t>
            </a:r>
            <a:r>
              <a:rPr lang="en-GB" dirty="0" smtClean="0">
                <a:solidFill>
                  <a:srgbClr val="00B0F0"/>
                </a:solidFill>
              </a:rPr>
              <a:t>implies to me </a:t>
            </a:r>
            <a:r>
              <a:rPr lang="en-GB" dirty="0">
                <a:solidFill>
                  <a:srgbClr val="00B0F0"/>
                </a:solidFill>
              </a:rPr>
              <a:t>he is fat and obese. </a:t>
            </a:r>
            <a:r>
              <a:rPr lang="en-GB" dirty="0" smtClean="0">
                <a:solidFill>
                  <a:srgbClr val="00B0F0"/>
                </a:solidFill>
              </a:rPr>
              <a:t>The writer </a:t>
            </a:r>
            <a:r>
              <a:rPr lang="en-GB" dirty="0">
                <a:solidFill>
                  <a:srgbClr val="00B0F0"/>
                </a:solidFill>
              </a:rPr>
              <a:t>then explores why he was lonely at school as other students ‘</a:t>
            </a:r>
            <a:r>
              <a:rPr lang="en-GB" dirty="0">
                <a:solidFill>
                  <a:srgbClr val="FFFF00"/>
                </a:solidFill>
              </a:rPr>
              <a:t>often teased him about his size</a:t>
            </a:r>
            <a:r>
              <a:rPr lang="en-GB" dirty="0">
                <a:solidFill>
                  <a:srgbClr val="00B0F0"/>
                </a:solidFill>
              </a:rPr>
              <a:t>’. </a:t>
            </a:r>
            <a:r>
              <a:rPr lang="en-GB" dirty="0">
                <a:solidFill>
                  <a:srgbClr val="FF66FF"/>
                </a:solidFill>
              </a:rPr>
              <a:t>The </a:t>
            </a:r>
            <a:r>
              <a:rPr lang="en-GB" dirty="0" smtClean="0">
                <a:solidFill>
                  <a:srgbClr val="FF66FF"/>
                </a:solidFill>
              </a:rPr>
              <a:t>verb </a:t>
            </a:r>
            <a:r>
              <a:rPr lang="en-GB" dirty="0">
                <a:solidFill>
                  <a:srgbClr val="00B0F0"/>
                </a:solidFill>
              </a:rPr>
              <a:t>‘</a:t>
            </a:r>
            <a:r>
              <a:rPr lang="en-GB" dirty="0">
                <a:solidFill>
                  <a:srgbClr val="FFFF00"/>
                </a:solidFill>
              </a:rPr>
              <a:t>teased’</a:t>
            </a:r>
            <a:r>
              <a:rPr lang="en-GB" dirty="0">
                <a:solidFill>
                  <a:srgbClr val="00B0F0"/>
                </a:solidFill>
              </a:rPr>
              <a:t> </a:t>
            </a:r>
            <a:r>
              <a:rPr lang="en-GB" dirty="0" smtClean="0">
                <a:solidFill>
                  <a:srgbClr val="00B0F0"/>
                </a:solidFill>
              </a:rPr>
              <a:t>makes me think </a:t>
            </a:r>
            <a:r>
              <a:rPr lang="en-GB" dirty="0">
                <a:solidFill>
                  <a:srgbClr val="00B0F0"/>
                </a:solidFill>
              </a:rPr>
              <a:t>students mocked and humiliated him due to his </a:t>
            </a:r>
            <a:r>
              <a:rPr lang="en-GB" dirty="0" smtClean="0">
                <a:solidFill>
                  <a:srgbClr val="00B0F0"/>
                </a:solidFill>
              </a:rPr>
              <a:t>size. </a:t>
            </a:r>
            <a:r>
              <a:rPr lang="en-GB" dirty="0">
                <a:solidFill>
                  <a:srgbClr val="00B0F0"/>
                </a:solidFill>
              </a:rPr>
              <a:t>The writer also shows how ‘</a:t>
            </a:r>
            <a:r>
              <a:rPr lang="en-GB" dirty="0">
                <a:solidFill>
                  <a:srgbClr val="FFFF00"/>
                </a:solidFill>
              </a:rPr>
              <a:t>teachers … made cruel comments</a:t>
            </a:r>
            <a:r>
              <a:rPr lang="en-GB" dirty="0">
                <a:solidFill>
                  <a:srgbClr val="00B0F0"/>
                </a:solidFill>
              </a:rPr>
              <a:t>’ and ridiculed him in the process. </a:t>
            </a:r>
            <a:r>
              <a:rPr lang="en-GB" dirty="0" smtClean="0">
                <a:solidFill>
                  <a:srgbClr val="00B0F0"/>
                </a:solidFill>
              </a:rPr>
              <a:t>I think this </a:t>
            </a:r>
            <a:r>
              <a:rPr lang="en-GB" dirty="0">
                <a:solidFill>
                  <a:srgbClr val="00B0F0"/>
                </a:solidFill>
              </a:rPr>
              <a:t>adds to his isolation and distress. The fact that he was ‘</a:t>
            </a:r>
            <a:r>
              <a:rPr lang="en-GB" dirty="0">
                <a:solidFill>
                  <a:srgbClr val="FFFF00"/>
                </a:solidFill>
              </a:rPr>
              <a:t>the heaviest kid in the class</a:t>
            </a:r>
            <a:r>
              <a:rPr lang="en-GB" dirty="0">
                <a:solidFill>
                  <a:srgbClr val="00B0F0"/>
                </a:solidFill>
              </a:rPr>
              <a:t>’ segregated him from his peers and made him feel different, particularly when he ‘</a:t>
            </a:r>
            <a:r>
              <a:rPr lang="en-GB" dirty="0">
                <a:solidFill>
                  <a:srgbClr val="FFFF00"/>
                </a:solidFill>
              </a:rPr>
              <a:t>weighed three times as much</a:t>
            </a:r>
            <a:r>
              <a:rPr lang="en-GB" dirty="0">
                <a:solidFill>
                  <a:srgbClr val="00B0F0"/>
                </a:solidFill>
              </a:rPr>
              <a:t>’. His discomfort was made worse when his teacher ‘</a:t>
            </a:r>
            <a:r>
              <a:rPr lang="en-GB" dirty="0">
                <a:solidFill>
                  <a:srgbClr val="FFFF00"/>
                </a:solidFill>
              </a:rPr>
              <a:t>wrote the ratio on the board, 3:1</a:t>
            </a:r>
            <a:r>
              <a:rPr lang="en-GB" dirty="0">
                <a:solidFill>
                  <a:srgbClr val="00B0F0"/>
                </a:solidFill>
              </a:rPr>
              <a:t>’. Therefore, she shamed him and humiliated him in front of his peers even further.</a:t>
            </a:r>
          </a:p>
          <a:p>
            <a:pPr marL="0" indent="0">
              <a:buNone/>
            </a:pPr>
            <a:endParaRPr lang="en-GB" dirty="0">
              <a:solidFill>
                <a:srgbClr val="FFC000"/>
              </a:solidFill>
              <a:latin typeface="+mj-lt"/>
            </a:endParaRPr>
          </a:p>
        </p:txBody>
      </p:sp>
      <p:sp>
        <p:nvSpPr>
          <p:cNvPr id="6" name="Title 3"/>
          <p:cNvSpPr>
            <a:spLocks noGrp="1"/>
          </p:cNvSpPr>
          <p:nvPr>
            <p:ph type="title"/>
          </p:nvPr>
        </p:nvSpPr>
        <p:spPr>
          <a:xfrm>
            <a:off x="838200" y="365125"/>
            <a:ext cx="10515600" cy="1325563"/>
          </a:xfrm>
          <a:ln>
            <a:solidFill>
              <a:srgbClr val="00B0F0"/>
            </a:solidFill>
          </a:ln>
        </p:spPr>
        <p:style>
          <a:lnRef idx="2">
            <a:schemeClr val="accent6"/>
          </a:lnRef>
          <a:fillRef idx="1">
            <a:schemeClr val="lt1"/>
          </a:fillRef>
          <a:effectRef idx="0">
            <a:schemeClr val="accent6"/>
          </a:effectRef>
          <a:fontRef idx="minor">
            <a:schemeClr val="dk1"/>
          </a:fontRef>
        </p:style>
        <p:txBody>
          <a:bodyPr>
            <a:noAutofit/>
          </a:bodyPr>
          <a:lstStyle/>
          <a:p>
            <a:pPr algn="ctr"/>
            <a:r>
              <a:rPr lang="en-GB" sz="2000" b="1" dirty="0"/>
              <a:t>Read lines 17- 26</a:t>
            </a:r>
            <a:r>
              <a:rPr lang="en-GB" sz="2000" dirty="0"/>
              <a:t/>
            </a:r>
            <a:br>
              <a:rPr lang="en-GB" sz="2000" dirty="0"/>
            </a:br>
            <a:r>
              <a:rPr lang="en-GB" sz="2000" dirty="0"/>
              <a:t>A3. What </a:t>
            </a:r>
            <a:r>
              <a:rPr lang="en-GB" sz="2000" dirty="0">
                <a:solidFill>
                  <a:srgbClr val="00B0F0"/>
                </a:solidFill>
              </a:rPr>
              <a:t>impressions</a:t>
            </a:r>
            <a:r>
              <a:rPr lang="en-GB" sz="2000" dirty="0"/>
              <a:t> do you get of </a:t>
            </a:r>
            <a:r>
              <a:rPr lang="en-GB" sz="2000" dirty="0">
                <a:solidFill>
                  <a:srgbClr val="00B0F0"/>
                </a:solidFill>
              </a:rPr>
              <a:t>Stanley</a:t>
            </a:r>
            <a:r>
              <a:rPr lang="en-GB" sz="2000" dirty="0"/>
              <a:t> when he was </a:t>
            </a:r>
            <a:r>
              <a:rPr lang="en-GB" sz="2000" dirty="0">
                <a:solidFill>
                  <a:srgbClr val="00B0F0"/>
                </a:solidFill>
              </a:rPr>
              <a:t>in school? </a:t>
            </a:r>
            <a:r>
              <a:rPr lang="en-GB" sz="2000" dirty="0"/>
              <a:t>(10)</a:t>
            </a:r>
            <a:br>
              <a:rPr lang="en-GB" sz="2000" dirty="0"/>
            </a:br>
            <a:r>
              <a:rPr lang="en-GB" sz="2000" i="1" dirty="0"/>
              <a:t>You must refer to the text to support your answer</a:t>
            </a:r>
            <a:r>
              <a:rPr lang="en-GB" sz="2000" dirty="0"/>
              <a:t/>
            </a:r>
            <a:br>
              <a:rPr lang="en-GB" sz="2000" dirty="0"/>
            </a:br>
            <a:endParaRPr lang="en-US" sz="2000" i="1" dirty="0">
              <a:latin typeface="+mj-lt"/>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8648" y="628008"/>
            <a:ext cx="799796" cy="799796"/>
          </a:xfrm>
          <a:prstGeom prst="rect">
            <a:avLst/>
          </a:prstGeom>
        </p:spPr>
      </p:pic>
      <p:sp>
        <p:nvSpPr>
          <p:cNvPr id="8" name="Rectangle 7"/>
          <p:cNvSpPr/>
          <p:nvPr/>
        </p:nvSpPr>
        <p:spPr>
          <a:xfrm>
            <a:off x="10920659" y="6201192"/>
            <a:ext cx="1037465" cy="646331"/>
          </a:xfrm>
          <a:prstGeom prst="rect">
            <a:avLst/>
          </a:prstGeom>
          <a:noFill/>
        </p:spPr>
        <p:txBody>
          <a:bodyPr wrap="none" lIns="91440" tIns="45720" rIns="91440" bIns="45720">
            <a:spAutoFit/>
          </a:bodyPr>
          <a:lstStyle/>
          <a:p>
            <a:pPr algn="ctr"/>
            <a:r>
              <a:rPr lang="en-US" sz="3600" b="1" dirty="0">
                <a:ln w="22225">
                  <a:solidFill>
                    <a:srgbClr val="FF0000"/>
                  </a:solidFill>
                  <a:prstDash val="solid"/>
                </a:ln>
                <a:solidFill>
                  <a:srgbClr val="FF0000"/>
                </a:solidFill>
                <a:latin typeface="+mj-lt"/>
              </a:rPr>
              <a:t>8/10</a:t>
            </a:r>
            <a:endParaRPr lang="en-US" sz="3600" b="1" cap="none" spc="0" dirty="0">
              <a:ln w="22225">
                <a:solidFill>
                  <a:srgbClr val="FF0000"/>
                </a:solidFill>
                <a:prstDash val="solid"/>
              </a:ln>
              <a:solidFill>
                <a:srgbClr val="FF0000"/>
              </a:solidFill>
              <a:effectLst/>
              <a:latin typeface="+mj-lt"/>
            </a:endParaRPr>
          </a:p>
        </p:txBody>
      </p:sp>
      <p:pic>
        <p:nvPicPr>
          <p:cNvPr id="18" name="Picture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94553" y="2002864"/>
            <a:ext cx="368904" cy="375462"/>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55502" y="4562545"/>
            <a:ext cx="368904" cy="375462"/>
          </a:xfrm>
          <a:prstGeom prst="rect">
            <a:avLst/>
          </a:prstGeom>
        </p:spPr>
      </p:pic>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57204" y="4374814"/>
            <a:ext cx="368904" cy="375462"/>
          </a:xfrm>
          <a:prstGeom prst="rect">
            <a:avLst/>
          </a:prstGeom>
        </p:spPr>
      </p:pic>
      <p:pic>
        <p:nvPicPr>
          <p:cNvPr id="21" name="Picture 2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00431" y="3999352"/>
            <a:ext cx="368904" cy="375462"/>
          </a:xfrm>
          <a:prstGeom prst="rect">
            <a:avLst/>
          </a:prstGeom>
        </p:spPr>
      </p:pic>
      <p:pic>
        <p:nvPicPr>
          <p:cNvPr id="22" name="Picture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89724" y="1801396"/>
            <a:ext cx="368904" cy="375462"/>
          </a:xfrm>
          <a:prstGeom prst="rect">
            <a:avLst/>
          </a:prstGeom>
        </p:spPr>
      </p:pic>
      <p:pic>
        <p:nvPicPr>
          <p:cNvPr id="23" name="Picture 2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85027" y="3360372"/>
            <a:ext cx="368904" cy="375462"/>
          </a:xfrm>
          <a:prstGeom prst="rect">
            <a:avLst/>
          </a:prstGeom>
        </p:spPr>
      </p:pic>
      <p:pic>
        <p:nvPicPr>
          <p:cNvPr id="24" name="Picture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20820" y="4938007"/>
            <a:ext cx="368904" cy="375462"/>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35432" y="2509324"/>
            <a:ext cx="368904" cy="375462"/>
          </a:xfrm>
          <a:prstGeom prst="rect">
            <a:avLst/>
          </a:prstGeom>
        </p:spPr>
      </p:pic>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00469" y="3725345"/>
            <a:ext cx="368904" cy="375462"/>
          </a:xfrm>
          <a:prstGeom prst="rect">
            <a:avLst/>
          </a:prstGeom>
        </p:spPr>
      </p:pic>
    </p:spTree>
    <p:extLst>
      <p:ext uri="{BB962C8B-B14F-4D97-AF65-F5344CB8AC3E}">
        <p14:creationId xmlns:p14="http://schemas.microsoft.com/office/powerpoint/2010/main" val="15809961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28648" y="1989127"/>
            <a:ext cx="7856317" cy="4351338"/>
          </a:xfrm>
          <a:ln>
            <a:solidFill>
              <a:schemeClr val="tx1"/>
            </a:solidFill>
          </a:ln>
        </p:spPr>
        <p:txBody>
          <a:bodyPr>
            <a:normAutofit fontScale="77500" lnSpcReduction="20000"/>
          </a:bodyPr>
          <a:lstStyle/>
          <a:p>
            <a:pPr marL="0" indent="0">
              <a:buNone/>
            </a:pPr>
            <a:r>
              <a:rPr lang="en-GB" dirty="0">
                <a:solidFill>
                  <a:srgbClr val="00B0F0"/>
                </a:solidFill>
              </a:rPr>
              <a:t>The writer shows Stanley ‘</a:t>
            </a:r>
            <a:r>
              <a:rPr lang="en-GB" dirty="0">
                <a:solidFill>
                  <a:srgbClr val="FFFF00"/>
                </a:solidFill>
              </a:rPr>
              <a:t>didn’t have any friends at home</a:t>
            </a:r>
            <a:r>
              <a:rPr lang="en-GB" dirty="0">
                <a:solidFill>
                  <a:srgbClr val="00B0F0"/>
                </a:solidFill>
              </a:rPr>
              <a:t>’ and I think he is lonely and isolated which </a:t>
            </a:r>
            <a:r>
              <a:rPr lang="en-GB" dirty="0">
                <a:solidFill>
                  <a:srgbClr val="FF66FF"/>
                </a:solidFill>
              </a:rPr>
              <a:t>creating a sense of empathy </a:t>
            </a:r>
            <a:r>
              <a:rPr lang="en-GB" dirty="0">
                <a:solidFill>
                  <a:srgbClr val="00B0F0"/>
                </a:solidFill>
              </a:rPr>
              <a:t>in the readers. Next, the writer presents Stanley ‘ </a:t>
            </a:r>
            <a:r>
              <a:rPr lang="en-GB" dirty="0">
                <a:solidFill>
                  <a:srgbClr val="FFFF00"/>
                </a:solidFill>
              </a:rPr>
              <a:t>was overweight</a:t>
            </a:r>
            <a:r>
              <a:rPr lang="en-GB" dirty="0">
                <a:solidFill>
                  <a:srgbClr val="00B0F0"/>
                </a:solidFill>
              </a:rPr>
              <a:t>’ and </a:t>
            </a:r>
            <a:r>
              <a:rPr lang="en-GB" dirty="0">
                <a:solidFill>
                  <a:srgbClr val="FF66FF"/>
                </a:solidFill>
              </a:rPr>
              <a:t>the verb </a:t>
            </a:r>
            <a:r>
              <a:rPr lang="en-GB" dirty="0">
                <a:solidFill>
                  <a:srgbClr val="00B0F0"/>
                </a:solidFill>
              </a:rPr>
              <a:t>implies to me he is fat and obese. The writer then explores why he was lonely at school as other students ‘</a:t>
            </a:r>
            <a:r>
              <a:rPr lang="en-GB" dirty="0">
                <a:solidFill>
                  <a:srgbClr val="FFFF00"/>
                </a:solidFill>
              </a:rPr>
              <a:t>often teased him about his size</a:t>
            </a:r>
            <a:r>
              <a:rPr lang="en-GB" dirty="0">
                <a:solidFill>
                  <a:srgbClr val="00B0F0"/>
                </a:solidFill>
              </a:rPr>
              <a:t>’. </a:t>
            </a:r>
            <a:r>
              <a:rPr lang="en-GB" dirty="0">
                <a:solidFill>
                  <a:srgbClr val="FF66FF"/>
                </a:solidFill>
              </a:rPr>
              <a:t>The verb </a:t>
            </a:r>
            <a:r>
              <a:rPr lang="en-GB" dirty="0">
                <a:solidFill>
                  <a:srgbClr val="00B0F0"/>
                </a:solidFill>
              </a:rPr>
              <a:t>‘</a:t>
            </a:r>
            <a:r>
              <a:rPr lang="en-GB" dirty="0">
                <a:solidFill>
                  <a:srgbClr val="FFFF00"/>
                </a:solidFill>
              </a:rPr>
              <a:t>teased’</a:t>
            </a:r>
            <a:r>
              <a:rPr lang="en-GB" dirty="0">
                <a:solidFill>
                  <a:srgbClr val="00B0F0"/>
                </a:solidFill>
              </a:rPr>
              <a:t> makes me think students mocked and humiliated him due to his size. The writer also shows how ‘</a:t>
            </a:r>
            <a:r>
              <a:rPr lang="en-GB" dirty="0">
                <a:solidFill>
                  <a:srgbClr val="FFFF00"/>
                </a:solidFill>
              </a:rPr>
              <a:t>teachers … made cruel comments</a:t>
            </a:r>
            <a:r>
              <a:rPr lang="en-GB" dirty="0">
                <a:solidFill>
                  <a:srgbClr val="00B0F0"/>
                </a:solidFill>
              </a:rPr>
              <a:t>’ and </a:t>
            </a:r>
            <a:r>
              <a:rPr lang="en-GB" dirty="0" smtClean="0">
                <a:solidFill>
                  <a:srgbClr val="00B0F0"/>
                </a:solidFill>
              </a:rPr>
              <a:t>I believe they ridiculed </a:t>
            </a:r>
            <a:r>
              <a:rPr lang="en-GB" dirty="0">
                <a:solidFill>
                  <a:srgbClr val="00B0F0"/>
                </a:solidFill>
              </a:rPr>
              <a:t>him in the process. </a:t>
            </a:r>
            <a:r>
              <a:rPr lang="en-GB" dirty="0" smtClean="0">
                <a:solidFill>
                  <a:srgbClr val="00B0F0"/>
                </a:solidFill>
              </a:rPr>
              <a:t>I also  </a:t>
            </a:r>
            <a:r>
              <a:rPr lang="en-GB" dirty="0">
                <a:solidFill>
                  <a:srgbClr val="00B0F0"/>
                </a:solidFill>
              </a:rPr>
              <a:t>think this </a:t>
            </a:r>
            <a:r>
              <a:rPr lang="en-GB" dirty="0" smtClean="0">
                <a:solidFill>
                  <a:srgbClr val="00B0F0"/>
                </a:solidFill>
              </a:rPr>
              <a:t>isolated </a:t>
            </a:r>
            <a:r>
              <a:rPr lang="en-GB" dirty="0">
                <a:solidFill>
                  <a:srgbClr val="00B0F0"/>
                </a:solidFill>
              </a:rPr>
              <a:t>and </a:t>
            </a:r>
            <a:r>
              <a:rPr lang="en-GB" dirty="0" smtClean="0">
                <a:solidFill>
                  <a:srgbClr val="00B0F0"/>
                </a:solidFill>
              </a:rPr>
              <a:t>distressed him greatly. </a:t>
            </a:r>
            <a:r>
              <a:rPr lang="en-GB" dirty="0">
                <a:solidFill>
                  <a:srgbClr val="00B0F0"/>
                </a:solidFill>
              </a:rPr>
              <a:t>The fact that he was ‘</a:t>
            </a:r>
            <a:r>
              <a:rPr lang="en-GB" dirty="0">
                <a:solidFill>
                  <a:srgbClr val="FFFF00"/>
                </a:solidFill>
              </a:rPr>
              <a:t>the heaviest kid in the class</a:t>
            </a:r>
            <a:r>
              <a:rPr lang="en-GB" dirty="0">
                <a:solidFill>
                  <a:srgbClr val="00B0F0"/>
                </a:solidFill>
              </a:rPr>
              <a:t>’ </a:t>
            </a:r>
            <a:r>
              <a:rPr lang="en-GB" dirty="0" smtClean="0">
                <a:solidFill>
                  <a:srgbClr val="00B0F0"/>
                </a:solidFill>
              </a:rPr>
              <a:t>tells me he was segregated </a:t>
            </a:r>
            <a:r>
              <a:rPr lang="en-GB" dirty="0">
                <a:solidFill>
                  <a:srgbClr val="00B0F0"/>
                </a:solidFill>
              </a:rPr>
              <a:t>him from his peers and made him feel different, particularly when he ‘</a:t>
            </a:r>
            <a:r>
              <a:rPr lang="en-GB" dirty="0">
                <a:solidFill>
                  <a:srgbClr val="FFFF00"/>
                </a:solidFill>
              </a:rPr>
              <a:t>weighed three times as much</a:t>
            </a:r>
            <a:r>
              <a:rPr lang="en-GB" dirty="0">
                <a:solidFill>
                  <a:srgbClr val="00B0F0"/>
                </a:solidFill>
              </a:rPr>
              <a:t>’. </a:t>
            </a:r>
            <a:r>
              <a:rPr lang="en-GB" dirty="0" smtClean="0">
                <a:solidFill>
                  <a:srgbClr val="00B0F0"/>
                </a:solidFill>
              </a:rPr>
              <a:t>At this point, I feel a real sense of pity for him. Clearly, his discomfort </a:t>
            </a:r>
            <a:r>
              <a:rPr lang="en-GB" dirty="0">
                <a:solidFill>
                  <a:srgbClr val="00B0F0"/>
                </a:solidFill>
              </a:rPr>
              <a:t>was made worse when his teacher ‘</a:t>
            </a:r>
            <a:r>
              <a:rPr lang="en-GB" dirty="0">
                <a:solidFill>
                  <a:srgbClr val="FFFF00"/>
                </a:solidFill>
              </a:rPr>
              <a:t>wrote the ratio on the board, 3:1</a:t>
            </a:r>
            <a:r>
              <a:rPr lang="en-GB" dirty="0">
                <a:solidFill>
                  <a:srgbClr val="00B0F0"/>
                </a:solidFill>
              </a:rPr>
              <a:t>’. Therefore, </a:t>
            </a:r>
            <a:r>
              <a:rPr lang="en-GB" dirty="0" smtClean="0">
                <a:solidFill>
                  <a:srgbClr val="00B0F0"/>
                </a:solidFill>
              </a:rPr>
              <a:t>I think she </a:t>
            </a:r>
            <a:r>
              <a:rPr lang="en-GB" dirty="0">
                <a:solidFill>
                  <a:srgbClr val="00B0F0"/>
                </a:solidFill>
              </a:rPr>
              <a:t>shamed him and humiliated him in front of his peers even further.</a:t>
            </a:r>
          </a:p>
          <a:p>
            <a:pPr marL="0" indent="0">
              <a:buNone/>
            </a:pPr>
            <a:endParaRPr lang="en-GB" dirty="0">
              <a:solidFill>
                <a:srgbClr val="FFC000"/>
              </a:solidFill>
              <a:latin typeface="+mj-lt"/>
            </a:endParaRPr>
          </a:p>
        </p:txBody>
      </p:sp>
      <p:sp>
        <p:nvSpPr>
          <p:cNvPr id="6" name="Title 3"/>
          <p:cNvSpPr>
            <a:spLocks noGrp="1"/>
          </p:cNvSpPr>
          <p:nvPr>
            <p:ph type="title"/>
          </p:nvPr>
        </p:nvSpPr>
        <p:spPr>
          <a:xfrm>
            <a:off x="838200" y="365125"/>
            <a:ext cx="10515600" cy="1325563"/>
          </a:xfrm>
          <a:ln>
            <a:solidFill>
              <a:srgbClr val="00B0F0"/>
            </a:solidFill>
          </a:ln>
        </p:spPr>
        <p:style>
          <a:lnRef idx="2">
            <a:schemeClr val="accent6"/>
          </a:lnRef>
          <a:fillRef idx="1">
            <a:schemeClr val="lt1"/>
          </a:fillRef>
          <a:effectRef idx="0">
            <a:schemeClr val="accent6"/>
          </a:effectRef>
          <a:fontRef idx="minor">
            <a:schemeClr val="dk1"/>
          </a:fontRef>
        </p:style>
        <p:txBody>
          <a:bodyPr>
            <a:noAutofit/>
          </a:bodyPr>
          <a:lstStyle/>
          <a:p>
            <a:pPr algn="ctr"/>
            <a:r>
              <a:rPr lang="en-US" sz="2000" dirty="0">
                <a:latin typeface="+mj-lt"/>
              </a:rPr>
              <a:t>3) </a:t>
            </a:r>
            <a:r>
              <a:rPr lang="en-US" sz="2000" b="1" dirty="0">
                <a:latin typeface="+mj-lt"/>
              </a:rPr>
              <a:t>Read lines 23-40. </a:t>
            </a:r>
            <a:r>
              <a:rPr lang="en-US" sz="2000" dirty="0">
                <a:latin typeface="+mj-lt"/>
              </a:rPr>
              <a:t/>
            </a:r>
            <a:br>
              <a:rPr lang="en-US" sz="2000" dirty="0">
                <a:latin typeface="+mj-lt"/>
              </a:rPr>
            </a:br>
            <a:r>
              <a:rPr lang="en-US" sz="2000" dirty="0">
                <a:solidFill>
                  <a:srgbClr val="00B0F0"/>
                </a:solidFill>
                <a:latin typeface="+mj-lt"/>
              </a:rPr>
              <a:t>How</a:t>
            </a:r>
            <a:r>
              <a:rPr lang="en-US" sz="2000" dirty="0">
                <a:latin typeface="+mj-lt"/>
              </a:rPr>
              <a:t> does the </a:t>
            </a:r>
            <a:r>
              <a:rPr lang="en-US" sz="2000" dirty="0">
                <a:solidFill>
                  <a:srgbClr val="00B0F0"/>
                </a:solidFill>
                <a:latin typeface="+mj-lt"/>
              </a:rPr>
              <a:t>writer</a:t>
            </a:r>
            <a:r>
              <a:rPr lang="en-US" sz="2000" dirty="0">
                <a:latin typeface="+mj-lt"/>
              </a:rPr>
              <a:t> show the </a:t>
            </a:r>
            <a:r>
              <a:rPr lang="en-US" sz="2000" dirty="0">
                <a:solidFill>
                  <a:srgbClr val="00B0F0"/>
                </a:solidFill>
                <a:latin typeface="+mj-lt"/>
              </a:rPr>
              <a:t>differences </a:t>
            </a:r>
            <a:r>
              <a:rPr lang="en-US" sz="2000" dirty="0">
                <a:latin typeface="+mj-lt"/>
              </a:rPr>
              <a:t>between </a:t>
            </a:r>
            <a:r>
              <a:rPr lang="en-US" sz="2000" u="sng" dirty="0">
                <a:solidFill>
                  <a:srgbClr val="00B0F0"/>
                </a:solidFill>
                <a:latin typeface="+mj-lt"/>
              </a:rPr>
              <a:t>Lucy</a:t>
            </a:r>
            <a:r>
              <a:rPr lang="en-US" sz="2000" dirty="0">
                <a:solidFill>
                  <a:srgbClr val="00B0F0"/>
                </a:solidFill>
                <a:latin typeface="+mj-lt"/>
              </a:rPr>
              <a:t> and </a:t>
            </a:r>
            <a:r>
              <a:rPr lang="en-US" sz="2000" u="sng" dirty="0">
                <a:solidFill>
                  <a:srgbClr val="00B0F0"/>
                </a:solidFill>
                <a:latin typeface="+mj-lt"/>
              </a:rPr>
              <a:t>Maureen</a:t>
            </a:r>
            <a:r>
              <a:rPr lang="en-US" sz="2000" dirty="0">
                <a:solidFill>
                  <a:srgbClr val="00B0F0"/>
                </a:solidFill>
                <a:latin typeface="+mj-lt"/>
              </a:rPr>
              <a:t> </a:t>
            </a:r>
            <a:r>
              <a:rPr lang="en-US" sz="2000" dirty="0">
                <a:latin typeface="+mj-lt"/>
              </a:rPr>
              <a:t>in these lines?  [10] </a:t>
            </a:r>
            <a:br>
              <a:rPr lang="en-US" sz="2000" dirty="0">
                <a:latin typeface="+mj-lt"/>
              </a:rPr>
            </a:br>
            <a:r>
              <a:rPr lang="en-US" sz="2000" i="1" dirty="0">
                <a:latin typeface="+mj-lt"/>
              </a:rPr>
              <a:t>You must refer to the language used in the text to support your answer, using relevant subject terminology where appropriate.</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8648" y="628008"/>
            <a:ext cx="799796" cy="799796"/>
          </a:xfrm>
          <a:prstGeom prst="rect">
            <a:avLst/>
          </a:prstGeom>
        </p:spPr>
      </p:pic>
      <p:sp>
        <p:nvSpPr>
          <p:cNvPr id="8" name="Rectangle 7"/>
          <p:cNvSpPr/>
          <p:nvPr/>
        </p:nvSpPr>
        <p:spPr>
          <a:xfrm>
            <a:off x="10806045" y="6201192"/>
            <a:ext cx="1266693" cy="646331"/>
          </a:xfrm>
          <a:prstGeom prst="rect">
            <a:avLst/>
          </a:prstGeom>
          <a:noFill/>
        </p:spPr>
        <p:txBody>
          <a:bodyPr wrap="none" lIns="91440" tIns="45720" rIns="91440" bIns="45720">
            <a:spAutoFit/>
          </a:bodyPr>
          <a:lstStyle/>
          <a:p>
            <a:pPr algn="ctr"/>
            <a:r>
              <a:rPr lang="en-US" sz="3600" b="1" dirty="0">
                <a:ln w="22225">
                  <a:solidFill>
                    <a:srgbClr val="FF0000"/>
                  </a:solidFill>
                  <a:prstDash val="solid"/>
                </a:ln>
                <a:solidFill>
                  <a:srgbClr val="FF0000"/>
                </a:solidFill>
                <a:latin typeface="+mj-lt"/>
              </a:rPr>
              <a:t>10/10</a:t>
            </a:r>
            <a:endParaRPr lang="en-US" sz="3600" b="1" cap="none" spc="0" dirty="0">
              <a:ln w="22225">
                <a:solidFill>
                  <a:srgbClr val="FF0000"/>
                </a:solidFill>
                <a:prstDash val="solid"/>
              </a:ln>
              <a:solidFill>
                <a:srgbClr val="FF0000"/>
              </a:solidFill>
              <a:effectLst/>
              <a:latin typeface="+mj-lt"/>
            </a:endParaRPr>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05434" y="1801396"/>
            <a:ext cx="368904" cy="375462"/>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63447" y="2633128"/>
            <a:ext cx="368904" cy="375462"/>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56806" y="3008590"/>
            <a:ext cx="368904" cy="375462"/>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58192" y="3202839"/>
            <a:ext cx="368904" cy="375462"/>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51333" y="5050576"/>
            <a:ext cx="1077106" cy="375462"/>
          </a:xfrm>
          <a:prstGeom prst="rect">
            <a:avLst/>
          </a:prstGeom>
        </p:spPr>
      </p:pic>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47794" y="2040543"/>
            <a:ext cx="368904" cy="375462"/>
          </a:xfrm>
          <a:prstGeom prst="rect">
            <a:avLst/>
          </a:prstGeom>
        </p:spPr>
      </p:pic>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78890" y="4001294"/>
            <a:ext cx="368904" cy="375462"/>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98196" y="3545032"/>
            <a:ext cx="368904" cy="375462"/>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82420" y="3588933"/>
            <a:ext cx="368904" cy="375462"/>
          </a:xfrm>
          <a:prstGeom prst="rect">
            <a:avLst/>
          </a:prstGeom>
        </p:spPr>
      </p:pic>
      <p:pic>
        <p:nvPicPr>
          <p:cNvPr id="18" name="Picture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43992" y="3022895"/>
            <a:ext cx="368904" cy="375462"/>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89288" y="4376756"/>
            <a:ext cx="368904" cy="375462"/>
          </a:xfrm>
          <a:prstGeom prst="rect">
            <a:avLst/>
          </a:prstGeom>
        </p:spPr>
      </p:pic>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73042" y="3613717"/>
            <a:ext cx="368904" cy="375462"/>
          </a:xfrm>
          <a:prstGeom prst="rect">
            <a:avLst/>
          </a:prstGeom>
        </p:spPr>
      </p:pic>
      <p:pic>
        <p:nvPicPr>
          <p:cNvPr id="21" name="Picture 2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3748" y="4306218"/>
            <a:ext cx="368904" cy="375462"/>
          </a:xfrm>
          <a:prstGeom prst="rect">
            <a:avLst/>
          </a:prstGeom>
        </p:spPr>
      </p:pic>
      <p:sp>
        <p:nvSpPr>
          <p:cNvPr id="2" name="TextBox 1"/>
          <p:cNvSpPr txBox="1"/>
          <p:nvPr/>
        </p:nvSpPr>
        <p:spPr>
          <a:xfrm>
            <a:off x="8636000" y="1989127"/>
            <a:ext cx="3149600" cy="2308324"/>
          </a:xfrm>
          <a:prstGeom prst="rect">
            <a:avLst/>
          </a:prstGeom>
          <a:noFill/>
          <a:ln>
            <a:solidFill>
              <a:schemeClr val="tx1"/>
            </a:solidFill>
          </a:ln>
        </p:spPr>
        <p:txBody>
          <a:bodyPr wrap="square" rtlCol="0">
            <a:spAutoFit/>
          </a:bodyPr>
          <a:lstStyle/>
          <a:p>
            <a:r>
              <a:rPr lang="en-GB" b="1" u="sng" dirty="0" smtClean="0"/>
              <a:t>TASK:</a:t>
            </a:r>
          </a:p>
          <a:p>
            <a:endParaRPr lang="en-GB" dirty="0"/>
          </a:p>
          <a:p>
            <a:r>
              <a:rPr lang="en-GB" dirty="0" smtClean="0"/>
              <a:t>List the differences between the 6 mark answer and this 10 mark answer.</a:t>
            </a:r>
          </a:p>
          <a:p>
            <a:endParaRPr lang="en-GB" dirty="0"/>
          </a:p>
          <a:p>
            <a:r>
              <a:rPr lang="en-GB" dirty="0" smtClean="0"/>
              <a:t>How is this an improved version of the 6 mark answer?</a:t>
            </a:r>
            <a:endParaRPr lang="en-GB" dirty="0"/>
          </a:p>
        </p:txBody>
      </p:sp>
    </p:spTree>
    <p:extLst>
      <p:ext uri="{BB962C8B-B14F-4D97-AF65-F5344CB8AC3E}">
        <p14:creationId xmlns:p14="http://schemas.microsoft.com/office/powerpoint/2010/main" val="5003114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 the extract from ‘HOLES’</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934696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Examiner’s TOP TIPS !</a:t>
            </a:r>
            <a:endParaRPr lang="en-GB" b="1" u="sng" dirty="0"/>
          </a:p>
        </p:txBody>
      </p:sp>
      <p:pic>
        <p:nvPicPr>
          <p:cNvPr id="1026" name="Picture 2" descr="Image result for NOD, NOD, WINK, W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3224" y="28553"/>
            <a:ext cx="1905000" cy="191452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NOD, NOD, WINK, W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48224" y="20126"/>
            <a:ext cx="1905000" cy="191452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Image result for NOD, NOD, WINK, W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53224" y="0"/>
            <a:ext cx="1905000" cy="191452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rotWithShape="1">
          <a:blip r:embed="rId3"/>
          <a:srcRect l="11507" t="21355" r="11027" b="8656"/>
          <a:stretch/>
        </p:blipFill>
        <p:spPr>
          <a:xfrm>
            <a:off x="233775" y="1791223"/>
            <a:ext cx="10488503" cy="5066778"/>
          </a:xfrm>
          <a:prstGeom prst="rect">
            <a:avLst/>
          </a:prstGeom>
        </p:spPr>
      </p:pic>
    </p:spTree>
    <p:extLst>
      <p:ext uri="{BB962C8B-B14F-4D97-AF65-F5344CB8AC3E}">
        <p14:creationId xmlns:p14="http://schemas.microsoft.com/office/powerpoint/2010/main" val="3614595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ln>
            <a:solidFill>
              <a:srgbClr val="FFC000"/>
            </a:solidFill>
          </a:ln>
        </p:spPr>
        <p:style>
          <a:lnRef idx="2">
            <a:schemeClr val="accent6"/>
          </a:lnRef>
          <a:fillRef idx="1">
            <a:schemeClr val="lt1"/>
          </a:fillRef>
          <a:effectRef idx="0">
            <a:schemeClr val="accent6"/>
          </a:effectRef>
          <a:fontRef idx="minor">
            <a:schemeClr val="dk1"/>
          </a:fontRef>
        </p:style>
        <p:txBody>
          <a:bodyPr>
            <a:noAutofit/>
          </a:bodyPr>
          <a:lstStyle/>
          <a:p>
            <a:r>
              <a:rPr lang="en-GB" sz="3200" b="1" dirty="0"/>
              <a:t>Read lines 1- 9</a:t>
            </a:r>
            <a:r>
              <a:rPr lang="en-GB" sz="3200" dirty="0"/>
              <a:t/>
            </a:r>
            <a:br>
              <a:rPr lang="en-GB" sz="3200" dirty="0"/>
            </a:br>
            <a:r>
              <a:rPr lang="en-GB" sz="3200" dirty="0"/>
              <a:t>A1. </a:t>
            </a:r>
            <a:r>
              <a:rPr lang="en-GB" sz="3200" dirty="0" smtClean="0"/>
              <a:t>Highlight</a:t>
            </a:r>
            <a:r>
              <a:rPr lang="en-GB" sz="3200" dirty="0" smtClean="0"/>
              <a:t> </a:t>
            </a:r>
            <a:r>
              <a:rPr lang="en-GB" sz="3200" dirty="0"/>
              <a:t>5 things we learn about Stanley. (5)</a:t>
            </a:r>
            <a:br>
              <a:rPr lang="en-GB" sz="3200" dirty="0"/>
            </a:br>
            <a:endParaRPr lang="en-GB" sz="3200" dirty="0">
              <a:latin typeface="+mj-lt"/>
            </a:endParaRPr>
          </a:p>
        </p:txBody>
      </p:sp>
      <p:sp>
        <p:nvSpPr>
          <p:cNvPr id="5" name="Content Placeholder 4"/>
          <p:cNvSpPr>
            <a:spLocks noGrp="1"/>
          </p:cNvSpPr>
          <p:nvPr>
            <p:ph idx="1"/>
          </p:nvPr>
        </p:nvSpPr>
        <p:spPr/>
        <p:txBody>
          <a:bodyPr>
            <a:normAutofit lnSpcReduction="10000"/>
          </a:bodyPr>
          <a:lstStyle/>
          <a:p>
            <a:pPr marL="0" indent="0">
              <a:buNone/>
            </a:pPr>
            <a:r>
              <a:rPr lang="en-GB" dirty="0"/>
              <a:t>Stanley </a:t>
            </a:r>
            <a:r>
              <a:rPr lang="en-GB" dirty="0" err="1"/>
              <a:t>Yelnats</a:t>
            </a:r>
            <a:r>
              <a:rPr lang="en-GB" dirty="0"/>
              <a:t> was the only passenger on the bus, not counting the driver or the guard. The guard sat next to the driver with his seat turned around facing Stanley. A rifle lay across his lap.</a:t>
            </a:r>
          </a:p>
          <a:p>
            <a:pPr marL="0" indent="0">
              <a:buNone/>
            </a:pPr>
            <a:r>
              <a:rPr lang="en-GB" dirty="0"/>
              <a:t>Stanley was sitting about ten rows back, handcuffed to his armrest. His backpack lay on the seat next to him. It contained his toothbrush, toothpaste, and a box of stationary his mother had given him. He’d promised to write to her at least once a week.</a:t>
            </a:r>
          </a:p>
          <a:p>
            <a:pPr marL="0" indent="0">
              <a:buNone/>
            </a:pPr>
            <a:r>
              <a:rPr lang="en-GB" dirty="0"/>
              <a:t>He looked out the window, although there wasn’t much to see—mostly fields of hay and cotton. He was on a long bus ride to nowhere. The bus wasn’t air-conditioned, and the hot heavy air was almost as stifling as the handcuffs.</a:t>
            </a:r>
          </a:p>
          <a:p>
            <a:endParaRPr lang="en-GB" dirty="0">
              <a:latin typeface="+mj-lt"/>
            </a:endParaRPr>
          </a:p>
        </p:txBody>
      </p:sp>
    </p:spTree>
    <p:extLst>
      <p:ext uri="{BB962C8B-B14F-4D97-AF65-F5344CB8AC3E}">
        <p14:creationId xmlns:p14="http://schemas.microsoft.com/office/powerpoint/2010/main" val="23823134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ln>
            <a:solidFill>
              <a:srgbClr val="FFC000"/>
            </a:solidFill>
          </a:ln>
        </p:spPr>
        <p:style>
          <a:lnRef idx="2">
            <a:schemeClr val="accent6"/>
          </a:lnRef>
          <a:fillRef idx="1">
            <a:schemeClr val="lt1"/>
          </a:fillRef>
          <a:effectRef idx="0">
            <a:schemeClr val="accent6"/>
          </a:effectRef>
          <a:fontRef idx="minor">
            <a:schemeClr val="dk1"/>
          </a:fontRef>
        </p:style>
        <p:txBody>
          <a:bodyPr>
            <a:noAutofit/>
          </a:bodyPr>
          <a:lstStyle/>
          <a:p>
            <a:pPr algn="ctr"/>
            <a:r>
              <a:rPr lang="en-GB" sz="3200" b="1" dirty="0"/>
              <a:t>Read lines 1- 9</a:t>
            </a:r>
            <a:r>
              <a:rPr lang="en-GB" sz="3200" dirty="0"/>
              <a:t/>
            </a:r>
            <a:br>
              <a:rPr lang="en-GB" sz="3200" dirty="0"/>
            </a:br>
            <a:r>
              <a:rPr lang="en-GB" sz="3200" dirty="0"/>
              <a:t>A1. List 5 things we learn about Stanley. (5)</a:t>
            </a:r>
            <a:br>
              <a:rPr lang="en-GB" sz="3200" dirty="0"/>
            </a:br>
            <a:r>
              <a:rPr lang="en-US" sz="3200" dirty="0" smtClean="0">
                <a:latin typeface="+mj-lt"/>
              </a:rPr>
              <a:t> </a:t>
            </a:r>
            <a:endParaRPr lang="en-GB" sz="3200" dirty="0">
              <a:latin typeface="+mj-lt"/>
            </a:endParaRPr>
          </a:p>
        </p:txBody>
      </p:sp>
      <p:sp>
        <p:nvSpPr>
          <p:cNvPr id="5" name="Content Placeholder 4"/>
          <p:cNvSpPr>
            <a:spLocks noGrp="1"/>
          </p:cNvSpPr>
          <p:nvPr>
            <p:ph idx="1"/>
          </p:nvPr>
        </p:nvSpPr>
        <p:spPr/>
        <p:txBody>
          <a:bodyPr>
            <a:normAutofit/>
          </a:bodyPr>
          <a:lstStyle/>
          <a:p>
            <a:pPr marL="0" indent="0">
              <a:buNone/>
            </a:pPr>
            <a:r>
              <a:rPr lang="en-GB" dirty="0">
                <a:latin typeface="+mj-lt"/>
              </a:rPr>
              <a:t>______________________________________________________________________________________________________________________________________________________________________________</a:t>
            </a:r>
            <a:br>
              <a:rPr lang="en-GB" dirty="0">
                <a:latin typeface="+mj-lt"/>
              </a:rPr>
            </a:br>
            <a:r>
              <a:rPr lang="en-GB" dirty="0">
                <a:latin typeface="+mj-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Tree>
    <p:extLst>
      <p:ext uri="{BB962C8B-B14F-4D97-AF65-F5344CB8AC3E}">
        <p14:creationId xmlns:p14="http://schemas.microsoft.com/office/powerpoint/2010/main" val="8349521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ln>
            <a:solidFill>
              <a:srgbClr val="FFC000"/>
            </a:solidFill>
          </a:ln>
        </p:spPr>
        <p:style>
          <a:lnRef idx="2">
            <a:schemeClr val="accent6"/>
          </a:lnRef>
          <a:fillRef idx="1">
            <a:schemeClr val="lt1"/>
          </a:fillRef>
          <a:effectRef idx="0">
            <a:schemeClr val="accent6"/>
          </a:effectRef>
          <a:fontRef idx="minor">
            <a:schemeClr val="dk1"/>
          </a:fontRef>
        </p:style>
        <p:txBody>
          <a:bodyPr>
            <a:noAutofit/>
          </a:bodyPr>
          <a:lstStyle/>
          <a:p>
            <a:pPr algn="ctr"/>
            <a:r>
              <a:rPr lang="en-GB" sz="3200" b="1" dirty="0"/>
              <a:t>Read lines 1- 9</a:t>
            </a:r>
            <a:r>
              <a:rPr lang="en-GB" sz="3200" dirty="0"/>
              <a:t/>
            </a:r>
            <a:br>
              <a:rPr lang="en-GB" sz="3200" dirty="0"/>
            </a:br>
            <a:r>
              <a:rPr lang="en-GB" sz="3200" dirty="0"/>
              <a:t>A1. </a:t>
            </a:r>
            <a:r>
              <a:rPr lang="en-GB" sz="3200" dirty="0">
                <a:solidFill>
                  <a:srgbClr val="FF0000"/>
                </a:solidFill>
              </a:rPr>
              <a:t>List 5 </a:t>
            </a:r>
            <a:r>
              <a:rPr lang="en-GB" sz="3200" dirty="0"/>
              <a:t>things we </a:t>
            </a:r>
            <a:r>
              <a:rPr lang="en-GB" sz="3200" dirty="0">
                <a:solidFill>
                  <a:srgbClr val="FF0000"/>
                </a:solidFill>
              </a:rPr>
              <a:t>learn</a:t>
            </a:r>
            <a:r>
              <a:rPr lang="en-GB" sz="3200" dirty="0"/>
              <a:t> about </a:t>
            </a:r>
            <a:r>
              <a:rPr lang="en-GB" sz="3200" dirty="0">
                <a:solidFill>
                  <a:srgbClr val="FF0000"/>
                </a:solidFill>
              </a:rPr>
              <a:t>Stanley. </a:t>
            </a:r>
            <a:r>
              <a:rPr lang="en-GB" sz="3200" dirty="0"/>
              <a:t>(5)</a:t>
            </a:r>
            <a:br>
              <a:rPr lang="en-GB" sz="3200" dirty="0"/>
            </a:br>
            <a:endParaRPr lang="en-GB" sz="3200" dirty="0">
              <a:latin typeface="+mj-lt"/>
            </a:endParaRPr>
          </a:p>
        </p:txBody>
      </p:sp>
      <p:sp>
        <p:nvSpPr>
          <p:cNvPr id="9" name="Rounded Rectangle 8"/>
          <p:cNvSpPr/>
          <p:nvPr/>
        </p:nvSpPr>
        <p:spPr>
          <a:xfrm>
            <a:off x="593645" y="5590340"/>
            <a:ext cx="3439736" cy="185420"/>
          </a:xfrm>
          <a:prstGeom prst="roundRect">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
        <p:nvSpPr>
          <p:cNvPr id="10" name="Rounded Rectangle 9"/>
          <p:cNvSpPr/>
          <p:nvPr/>
        </p:nvSpPr>
        <p:spPr>
          <a:xfrm>
            <a:off x="653429" y="4728839"/>
            <a:ext cx="2801678" cy="269358"/>
          </a:xfrm>
          <a:prstGeom prst="roundRect">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
        <p:nvSpPr>
          <p:cNvPr id="11" name="Rounded Rectangle 10"/>
          <p:cNvSpPr/>
          <p:nvPr/>
        </p:nvSpPr>
        <p:spPr>
          <a:xfrm>
            <a:off x="1791223" y="3670126"/>
            <a:ext cx="4597052" cy="237995"/>
          </a:xfrm>
          <a:prstGeom prst="roundRect">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
        <p:nvSpPr>
          <p:cNvPr id="12" name="Rounded Rectangle 11"/>
          <p:cNvSpPr/>
          <p:nvPr/>
        </p:nvSpPr>
        <p:spPr>
          <a:xfrm>
            <a:off x="5978235" y="5429736"/>
            <a:ext cx="3554072" cy="346024"/>
          </a:xfrm>
          <a:prstGeom prst="roundRect">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
        <p:nvSpPr>
          <p:cNvPr id="13" name="Rounded Rectangle 12"/>
          <p:cNvSpPr/>
          <p:nvPr/>
        </p:nvSpPr>
        <p:spPr>
          <a:xfrm>
            <a:off x="2435742" y="2523281"/>
            <a:ext cx="5657407" cy="239048"/>
          </a:xfrm>
          <a:prstGeom prst="roundRect">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
        <p:nvSpPr>
          <p:cNvPr id="14" name="Rounded Rectangle 13"/>
          <p:cNvSpPr/>
          <p:nvPr/>
        </p:nvSpPr>
        <p:spPr>
          <a:xfrm>
            <a:off x="9176635" y="5880419"/>
            <a:ext cx="2435742" cy="255883"/>
          </a:xfrm>
          <a:prstGeom prst="roundRect">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
        <p:nvSpPr>
          <p:cNvPr id="15" name="Rounded Rectangle 14"/>
          <p:cNvSpPr/>
          <p:nvPr/>
        </p:nvSpPr>
        <p:spPr>
          <a:xfrm>
            <a:off x="6528585" y="3624995"/>
            <a:ext cx="3805388" cy="283126"/>
          </a:xfrm>
          <a:prstGeom prst="roundRect">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
        <p:nvSpPr>
          <p:cNvPr id="16" name="Rounded Rectangle 15"/>
          <p:cNvSpPr/>
          <p:nvPr/>
        </p:nvSpPr>
        <p:spPr>
          <a:xfrm>
            <a:off x="715985" y="4360610"/>
            <a:ext cx="8816322" cy="270429"/>
          </a:xfrm>
          <a:prstGeom prst="roundRect">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
        <p:nvSpPr>
          <p:cNvPr id="17" name="Rounded Rectangle 16"/>
          <p:cNvSpPr/>
          <p:nvPr/>
        </p:nvSpPr>
        <p:spPr>
          <a:xfrm>
            <a:off x="715985" y="3997356"/>
            <a:ext cx="1338283" cy="274019"/>
          </a:xfrm>
          <a:prstGeom prst="roundRect">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6853" y="1145013"/>
            <a:ext cx="565524" cy="692832"/>
          </a:xfrm>
          <a:prstGeom prst="rect">
            <a:avLst/>
          </a:prstGeom>
        </p:spPr>
      </p:pic>
      <p:sp>
        <p:nvSpPr>
          <p:cNvPr id="18" name="Content Placeholder 17"/>
          <p:cNvSpPr>
            <a:spLocks noGrp="1"/>
          </p:cNvSpPr>
          <p:nvPr>
            <p:ph idx="1"/>
          </p:nvPr>
        </p:nvSpPr>
        <p:spPr>
          <a:xfrm>
            <a:off x="555443" y="2429988"/>
            <a:ext cx="10515600" cy="4351338"/>
          </a:xfrm>
        </p:spPr>
        <p:txBody>
          <a:bodyPr>
            <a:normAutofit lnSpcReduction="10000"/>
          </a:bodyPr>
          <a:lstStyle/>
          <a:p>
            <a:pPr marL="0" indent="0">
              <a:buNone/>
            </a:pPr>
            <a:r>
              <a:rPr lang="en-GB" dirty="0"/>
              <a:t>Stanley </a:t>
            </a:r>
            <a:r>
              <a:rPr lang="en-GB" dirty="0" err="1"/>
              <a:t>Yelnats</a:t>
            </a:r>
            <a:r>
              <a:rPr lang="en-GB" dirty="0"/>
              <a:t> was the only passenger on the bus, not counting the driver or the guard. The guard sat next to the driver with his seat turned around facing Stanley. A rifle lay across his lap.</a:t>
            </a:r>
          </a:p>
          <a:p>
            <a:pPr marL="0" indent="0">
              <a:buNone/>
            </a:pPr>
            <a:r>
              <a:rPr lang="en-GB" dirty="0"/>
              <a:t>Stanley was sitting about ten rows back, handcuffed to his armrest. His backpack lay on the seat next to him. It contained his toothbrush, toothpaste, and a box of stationary his mother had given him. He’d promised to write to her at least once a week.</a:t>
            </a:r>
          </a:p>
          <a:p>
            <a:pPr marL="0" indent="0">
              <a:buNone/>
            </a:pPr>
            <a:r>
              <a:rPr lang="en-GB" dirty="0"/>
              <a:t>He looked out the window, although there wasn’t much to see—mostly fields of hay and cotton. He was on a long bus ride to nowhere. The bus wasn’t air-conditioned, and the hot heavy air was almost as stifling as the handcuffs.</a:t>
            </a:r>
          </a:p>
          <a:p>
            <a:endParaRPr lang="en-GB" dirty="0"/>
          </a:p>
        </p:txBody>
      </p:sp>
      <p:sp>
        <p:nvSpPr>
          <p:cNvPr id="19" name="Rounded Rectangle 18"/>
          <p:cNvSpPr/>
          <p:nvPr/>
        </p:nvSpPr>
        <p:spPr>
          <a:xfrm>
            <a:off x="640903" y="6150601"/>
            <a:ext cx="2435742" cy="255883"/>
          </a:xfrm>
          <a:prstGeom prst="roundRect">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73441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P spid="17" grpId="0" animBg="1"/>
      <p:bldP spid="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24763"/>
            <a:ext cx="10515600" cy="4752200"/>
          </a:xfrm>
        </p:spPr>
        <p:txBody>
          <a:bodyPr>
            <a:normAutofit/>
          </a:bodyPr>
          <a:lstStyle/>
          <a:p>
            <a:r>
              <a:rPr lang="en-US" b="1" dirty="0" smtClean="0">
                <a:latin typeface="+mj-lt"/>
              </a:rPr>
              <a:t>He was alone on the bus </a:t>
            </a:r>
          </a:p>
          <a:p>
            <a:r>
              <a:rPr lang="en-US" b="1" dirty="0" smtClean="0">
                <a:latin typeface="+mj-lt"/>
              </a:rPr>
              <a:t>He was sat 10 rows down the bus</a:t>
            </a:r>
          </a:p>
          <a:p>
            <a:r>
              <a:rPr lang="en-US" b="1" dirty="0" smtClean="0">
                <a:latin typeface="+mj-lt"/>
              </a:rPr>
              <a:t>He was restricted by handcuffs /shackled to the arm of his chair</a:t>
            </a:r>
          </a:p>
          <a:p>
            <a:r>
              <a:rPr lang="en-US" b="1" dirty="0" smtClean="0">
                <a:latin typeface="+mj-lt"/>
              </a:rPr>
              <a:t>He was carrying personal belongings in his bag</a:t>
            </a:r>
          </a:p>
          <a:p>
            <a:r>
              <a:rPr lang="en-US" b="1" dirty="0" smtClean="0">
                <a:latin typeface="+mj-lt"/>
              </a:rPr>
              <a:t>He said he would write to his mother regularly</a:t>
            </a:r>
          </a:p>
          <a:p>
            <a:r>
              <a:rPr lang="en-US" b="1" dirty="0" smtClean="0">
                <a:latin typeface="+mj-lt"/>
              </a:rPr>
              <a:t>He was surrounded by fields on his journey</a:t>
            </a:r>
          </a:p>
          <a:p>
            <a:r>
              <a:rPr lang="en-US" b="1" dirty="0" smtClean="0">
                <a:latin typeface="+mj-lt"/>
              </a:rPr>
              <a:t>He felt constrained by the handcuffs</a:t>
            </a:r>
          </a:p>
          <a:p>
            <a:endParaRPr lang="en-US" b="1" dirty="0" smtClean="0">
              <a:latin typeface="+mj-lt"/>
            </a:endParaRPr>
          </a:p>
          <a:p>
            <a:endParaRPr lang="en-GB" b="1" dirty="0">
              <a:latin typeface="+mj-lt"/>
            </a:endParaRPr>
          </a:p>
        </p:txBody>
      </p:sp>
      <p:sp>
        <p:nvSpPr>
          <p:cNvPr id="4" name="Title 3"/>
          <p:cNvSpPr txBox="1">
            <a:spLocks/>
          </p:cNvSpPr>
          <p:nvPr/>
        </p:nvSpPr>
        <p:spPr>
          <a:xfrm>
            <a:off x="838200" y="361581"/>
            <a:ext cx="10515600" cy="928504"/>
          </a:xfrm>
          <a:prstGeom prst="rect">
            <a:avLst/>
          </a:prstGeom>
          <a:ln w="12700" cap="flat" cmpd="sng" algn="ctr">
            <a:solidFill>
              <a:srgbClr val="FFC000"/>
            </a:solidFill>
            <a:prstDash val="solid"/>
            <a:miter lim="800000"/>
          </a:ln>
        </p:spPr>
        <p:style>
          <a:lnRef idx="2">
            <a:schemeClr val="accent6"/>
          </a:lnRef>
          <a:fillRef idx="1">
            <a:schemeClr val="lt1"/>
          </a:fillRef>
          <a:effectRef idx="0">
            <a:schemeClr val="accent6"/>
          </a:effectRef>
          <a:fontRef idx="minor">
            <a:schemeClr val="dk1"/>
          </a:fontRef>
        </p:style>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GB" sz="2400" b="1" dirty="0"/>
              <a:t>Read lines 1- 9</a:t>
            </a:r>
            <a:r>
              <a:rPr lang="en-GB" sz="2400" dirty="0"/>
              <a:t/>
            </a:r>
            <a:br>
              <a:rPr lang="en-GB" sz="2400" dirty="0"/>
            </a:br>
            <a:r>
              <a:rPr lang="en-GB" sz="2400" dirty="0"/>
              <a:t>A1. </a:t>
            </a:r>
            <a:r>
              <a:rPr lang="en-GB" sz="2400" dirty="0">
                <a:solidFill>
                  <a:srgbClr val="FF0000"/>
                </a:solidFill>
              </a:rPr>
              <a:t>List 5 </a:t>
            </a:r>
            <a:r>
              <a:rPr lang="en-GB" sz="2400" dirty="0"/>
              <a:t>things we </a:t>
            </a:r>
            <a:r>
              <a:rPr lang="en-GB" sz="2400" dirty="0">
                <a:solidFill>
                  <a:srgbClr val="FF0000"/>
                </a:solidFill>
              </a:rPr>
              <a:t>learn</a:t>
            </a:r>
            <a:r>
              <a:rPr lang="en-GB" sz="2400" dirty="0"/>
              <a:t> about </a:t>
            </a:r>
            <a:r>
              <a:rPr lang="en-GB" sz="2400" dirty="0">
                <a:solidFill>
                  <a:srgbClr val="FF0000"/>
                </a:solidFill>
              </a:rPr>
              <a:t>Stanley. </a:t>
            </a:r>
            <a:r>
              <a:rPr lang="en-GB" sz="2400" dirty="0"/>
              <a:t>(5)</a:t>
            </a:r>
            <a:br>
              <a:rPr lang="en-GB" sz="2400" dirty="0"/>
            </a:br>
            <a:endParaRPr lang="en-GB" sz="2400" dirty="0">
              <a:latin typeface="+mj-lt"/>
            </a:endParaRPr>
          </a:p>
        </p:txBody>
      </p:sp>
      <p:sp>
        <p:nvSpPr>
          <p:cNvPr id="5" name="Rounded Rectangle 4"/>
          <p:cNvSpPr/>
          <p:nvPr/>
        </p:nvSpPr>
        <p:spPr>
          <a:xfrm>
            <a:off x="9120963" y="3592142"/>
            <a:ext cx="2232837" cy="2899698"/>
          </a:xfrm>
          <a:prstGeom prst="round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b="1" u="sng" dirty="0">
                <a:latin typeface="+mj-lt"/>
              </a:rPr>
              <a:t>Top Tip!</a:t>
            </a:r>
          </a:p>
          <a:p>
            <a:pPr algn="ctr"/>
            <a:r>
              <a:rPr lang="en-GB" dirty="0">
                <a:latin typeface="+mj-lt"/>
              </a:rPr>
              <a:t>List 6 or 7 points just in case. </a:t>
            </a:r>
          </a:p>
          <a:p>
            <a:pPr algn="ctr"/>
            <a:r>
              <a:rPr lang="en-GB" dirty="0">
                <a:latin typeface="+mj-lt"/>
              </a:rPr>
              <a:t>Don’t quote sentences completely as they are – no marks will be given</a:t>
            </a:r>
            <a:r>
              <a:rPr lang="en-GB" dirty="0" smtClean="0">
                <a:latin typeface="+mj-lt"/>
              </a:rPr>
              <a:t>.</a:t>
            </a:r>
          </a:p>
          <a:p>
            <a:pPr algn="ctr"/>
            <a:r>
              <a:rPr lang="en-GB" dirty="0" smtClean="0">
                <a:latin typeface="+mj-lt"/>
              </a:rPr>
              <a:t>Start with: He was/She was/They  </a:t>
            </a:r>
            <a:r>
              <a:rPr lang="en-GB" dirty="0" err="1" smtClean="0">
                <a:latin typeface="+mj-lt"/>
              </a:rPr>
              <a:t>etc</a:t>
            </a:r>
            <a:endParaRPr lang="en-GB" dirty="0">
              <a:latin typeface="+mj-lt"/>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75212" y="3388461"/>
            <a:ext cx="781272" cy="824803"/>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0634" y="425935"/>
            <a:ext cx="799796" cy="799796"/>
          </a:xfrm>
          <a:prstGeom prst="rect">
            <a:avLst/>
          </a:prstGeom>
        </p:spPr>
      </p:pic>
    </p:spTree>
    <p:extLst>
      <p:ext uri="{BB962C8B-B14F-4D97-AF65-F5344CB8AC3E}">
        <p14:creationId xmlns:p14="http://schemas.microsoft.com/office/powerpoint/2010/main" val="33091578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ln>
            <a:solidFill>
              <a:srgbClr val="92D050"/>
            </a:solidFill>
          </a:ln>
        </p:spPr>
        <p:style>
          <a:lnRef idx="2">
            <a:schemeClr val="accent6"/>
          </a:lnRef>
          <a:fillRef idx="1">
            <a:schemeClr val="lt1"/>
          </a:fillRef>
          <a:effectRef idx="0">
            <a:schemeClr val="accent6"/>
          </a:effectRef>
          <a:fontRef idx="minor">
            <a:schemeClr val="dk1"/>
          </a:fontRef>
        </p:style>
        <p:txBody>
          <a:bodyPr>
            <a:noAutofit/>
          </a:bodyPr>
          <a:lstStyle/>
          <a:p>
            <a:r>
              <a:rPr lang="en-GB" sz="2000" b="1" dirty="0"/>
              <a:t>Read lines 10-16 </a:t>
            </a:r>
            <a:r>
              <a:rPr lang="en-GB" sz="2000" dirty="0"/>
              <a:t/>
            </a:r>
            <a:br>
              <a:rPr lang="en-GB" sz="2000" dirty="0"/>
            </a:br>
            <a:r>
              <a:rPr lang="en-GB" sz="2000" dirty="0"/>
              <a:t>A2. How does the writer show that Stanley is an innocent character? (5)</a:t>
            </a:r>
            <a:br>
              <a:rPr lang="en-GB" sz="2000" dirty="0"/>
            </a:br>
            <a:r>
              <a:rPr lang="en-GB" sz="2000" i="1" dirty="0"/>
              <a:t>You must refer to the language used in the text to support your answer</a:t>
            </a:r>
            <a:r>
              <a:rPr lang="en-GB" sz="2000" dirty="0"/>
              <a:t/>
            </a:r>
            <a:br>
              <a:rPr lang="en-GB" sz="2000" dirty="0"/>
            </a:br>
            <a:endParaRPr lang="en-US" sz="2000" dirty="0">
              <a:latin typeface="+mj-lt"/>
            </a:endParaRPr>
          </a:p>
        </p:txBody>
      </p:sp>
      <p:sp>
        <p:nvSpPr>
          <p:cNvPr id="5" name="Content Placeholder 4"/>
          <p:cNvSpPr>
            <a:spLocks noGrp="1"/>
          </p:cNvSpPr>
          <p:nvPr>
            <p:ph idx="1"/>
          </p:nvPr>
        </p:nvSpPr>
        <p:spPr>
          <a:xfrm>
            <a:off x="272143" y="2013854"/>
            <a:ext cx="7028543" cy="4677232"/>
          </a:xfrm>
          <a:ln>
            <a:solidFill>
              <a:schemeClr val="tx1"/>
            </a:solidFill>
          </a:ln>
        </p:spPr>
        <p:txBody>
          <a:bodyPr>
            <a:normAutofit lnSpcReduction="10000"/>
          </a:bodyPr>
          <a:lstStyle/>
          <a:p>
            <a:pPr marL="0" indent="0">
              <a:buNone/>
            </a:pPr>
            <a:r>
              <a:rPr lang="en-GB" dirty="0"/>
              <a:t>Stanley and his parents had tried to pretend that he was just going away to camp for a while, just like rich kids do. When Stanley was younger he used to play with stuffed animals, and pretend the animals were at camp. Camp Fun and Games he called it. Sometimes he’d have them play soccer with a marble. Other times they’d run an obstacle course, or go bungee jumping off a table, tied to broken rubber bands. Now Stanley tried to pretend he was going to Camp Fun and Games. Maybe he’d make some friends, he thought. At least he’d get to swim in the lake.</a:t>
            </a:r>
          </a:p>
          <a:p>
            <a:pPr marL="0" indent="0">
              <a:buNone/>
            </a:pPr>
            <a:endParaRPr lang="en-GB" dirty="0">
              <a:latin typeface="+mj-lt"/>
            </a:endParaRPr>
          </a:p>
        </p:txBody>
      </p:sp>
      <p:sp>
        <p:nvSpPr>
          <p:cNvPr id="2" name="TextBox 1"/>
          <p:cNvSpPr txBox="1"/>
          <p:nvPr/>
        </p:nvSpPr>
        <p:spPr>
          <a:xfrm>
            <a:off x="8942274" y="41959"/>
            <a:ext cx="3108699" cy="646331"/>
          </a:xfrm>
          <a:prstGeom prst="rect">
            <a:avLst/>
          </a:prstGeom>
          <a:noFill/>
          <a:ln>
            <a:solidFill>
              <a:srgbClr val="FF0000"/>
            </a:solidFill>
          </a:ln>
        </p:spPr>
        <p:txBody>
          <a:bodyPr wrap="square" rtlCol="0">
            <a:spAutoFit/>
          </a:bodyPr>
          <a:lstStyle/>
          <a:p>
            <a:r>
              <a:rPr lang="en-GB" dirty="0" smtClean="0">
                <a:solidFill>
                  <a:srgbClr val="FF0000"/>
                </a:solidFill>
              </a:rPr>
              <a:t>Innocent, unknowing, naive, unworldly, childlike, gullible</a:t>
            </a:r>
            <a:endParaRPr lang="en-GB" dirty="0">
              <a:solidFill>
                <a:srgbClr val="FF0000"/>
              </a:solidFill>
            </a:endParaRPr>
          </a:p>
        </p:txBody>
      </p:sp>
      <p:sp>
        <p:nvSpPr>
          <p:cNvPr id="3" name="TextBox 2"/>
          <p:cNvSpPr txBox="1"/>
          <p:nvPr/>
        </p:nvSpPr>
        <p:spPr>
          <a:xfrm>
            <a:off x="8942274" y="2376711"/>
            <a:ext cx="2814297" cy="3416320"/>
          </a:xfrm>
          <a:prstGeom prst="rect">
            <a:avLst/>
          </a:prstGeom>
          <a:noFill/>
          <a:ln>
            <a:solidFill>
              <a:srgbClr val="FFFF00"/>
            </a:solidFill>
          </a:ln>
        </p:spPr>
        <p:txBody>
          <a:bodyPr wrap="square" rtlCol="0">
            <a:spAutoFit/>
          </a:bodyPr>
          <a:lstStyle/>
          <a:p>
            <a:r>
              <a:rPr lang="en-GB" b="1" u="sng" dirty="0" smtClean="0"/>
              <a:t>TASKS:</a:t>
            </a:r>
          </a:p>
          <a:p>
            <a:endParaRPr lang="en-GB" dirty="0"/>
          </a:p>
          <a:p>
            <a:r>
              <a:rPr lang="en-GB" dirty="0" smtClean="0"/>
              <a:t>Highlight 4 quotations</a:t>
            </a:r>
          </a:p>
          <a:p>
            <a:endParaRPr lang="en-GB" dirty="0"/>
          </a:p>
          <a:p>
            <a:r>
              <a:rPr lang="en-GB" dirty="0" smtClean="0"/>
              <a:t>‘</a:t>
            </a:r>
            <a:r>
              <a:rPr lang="en-GB" dirty="0" err="1" smtClean="0"/>
              <a:t>what,how,why</a:t>
            </a:r>
            <a:r>
              <a:rPr lang="en-GB" dirty="0" smtClean="0"/>
              <a:t>’ for each quote</a:t>
            </a:r>
          </a:p>
          <a:p>
            <a:endParaRPr lang="en-GB" dirty="0"/>
          </a:p>
          <a:p>
            <a:r>
              <a:rPr lang="en-GB" dirty="0" smtClean="0"/>
              <a:t>Identify language features and effects on reader</a:t>
            </a:r>
          </a:p>
          <a:p>
            <a:endParaRPr lang="en-GB" dirty="0"/>
          </a:p>
          <a:p>
            <a:r>
              <a:rPr lang="en-GB" dirty="0" smtClean="0"/>
              <a:t>Label subject terminology where possible</a:t>
            </a:r>
            <a:endParaRPr lang="en-GB" dirty="0"/>
          </a:p>
        </p:txBody>
      </p:sp>
    </p:spTree>
    <p:extLst>
      <p:ext uri="{BB962C8B-B14F-4D97-AF65-F5344CB8AC3E}">
        <p14:creationId xmlns:p14="http://schemas.microsoft.com/office/powerpoint/2010/main" val="35936465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marL="0" indent="0">
              <a:buNone/>
            </a:pPr>
            <a:r>
              <a:rPr lang="en-GB" dirty="0">
                <a:latin typeface="+mj-lt"/>
              </a:rPr>
              <a:t>______________________________________________________________________________________________________________________________________________________________________________</a:t>
            </a:r>
            <a:br>
              <a:rPr lang="en-GB" dirty="0">
                <a:latin typeface="+mj-lt"/>
              </a:rPr>
            </a:br>
            <a:r>
              <a:rPr lang="en-GB" dirty="0">
                <a:latin typeface="+mj-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
        <p:nvSpPr>
          <p:cNvPr id="6" name="Title 3"/>
          <p:cNvSpPr>
            <a:spLocks noGrp="1"/>
          </p:cNvSpPr>
          <p:nvPr>
            <p:ph type="title"/>
          </p:nvPr>
        </p:nvSpPr>
        <p:spPr>
          <a:xfrm>
            <a:off x="838200" y="365125"/>
            <a:ext cx="10515600" cy="1325563"/>
          </a:xfrm>
          <a:ln>
            <a:solidFill>
              <a:srgbClr val="92D050"/>
            </a:solidFill>
          </a:ln>
        </p:spPr>
        <p:style>
          <a:lnRef idx="2">
            <a:schemeClr val="accent6"/>
          </a:lnRef>
          <a:fillRef idx="1">
            <a:schemeClr val="lt1"/>
          </a:fillRef>
          <a:effectRef idx="0">
            <a:schemeClr val="accent6"/>
          </a:effectRef>
          <a:fontRef idx="minor">
            <a:schemeClr val="dk1"/>
          </a:fontRef>
        </p:style>
        <p:txBody>
          <a:bodyPr>
            <a:noAutofit/>
          </a:bodyPr>
          <a:lstStyle/>
          <a:p>
            <a:pPr algn="ctr"/>
            <a:r>
              <a:rPr lang="en-GB" sz="2000" b="1" dirty="0"/>
              <a:t>Read lines 10-16 </a:t>
            </a:r>
            <a:r>
              <a:rPr lang="en-GB" sz="2000" dirty="0"/>
              <a:t/>
            </a:r>
            <a:br>
              <a:rPr lang="en-GB" sz="2000" dirty="0"/>
            </a:br>
            <a:r>
              <a:rPr lang="en-GB" sz="2000" dirty="0"/>
              <a:t>A2. How does the writer show that Stanley is an innocent character? (5)</a:t>
            </a:r>
            <a:br>
              <a:rPr lang="en-GB" sz="2000" dirty="0"/>
            </a:br>
            <a:r>
              <a:rPr lang="en-GB" sz="2000" i="1" dirty="0"/>
              <a:t>You must refer to the language used in the text to support your answer</a:t>
            </a:r>
            <a:r>
              <a:rPr lang="en-US" sz="2000" dirty="0" smtClean="0">
                <a:latin typeface="+mj-lt"/>
              </a:rPr>
              <a:t>.</a:t>
            </a:r>
            <a:br>
              <a:rPr lang="en-US" sz="2000" dirty="0" smtClean="0">
                <a:latin typeface="+mj-lt"/>
              </a:rPr>
            </a:br>
            <a:r>
              <a:rPr lang="en-US" sz="2000" dirty="0" smtClean="0">
                <a:latin typeface="+mj-lt"/>
              </a:rPr>
              <a:t>Write your answer.</a:t>
            </a:r>
            <a:endParaRPr lang="en-US" sz="2000" dirty="0">
              <a:latin typeface="+mj-lt"/>
            </a:endParaRPr>
          </a:p>
        </p:txBody>
      </p:sp>
    </p:spTree>
    <p:extLst>
      <p:ext uri="{BB962C8B-B14F-4D97-AF65-F5344CB8AC3E}">
        <p14:creationId xmlns:p14="http://schemas.microsoft.com/office/powerpoint/2010/main" val="33716485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393</TotalTime>
  <Words>1811</Words>
  <Application>Microsoft Office PowerPoint</Application>
  <PresentationFormat>Widescreen</PresentationFormat>
  <Paragraphs>92</Paragraphs>
  <Slides>19</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English Language  Component One Reading  </vt:lpstr>
      <vt:lpstr>Read the extract from ‘HOLES’</vt:lpstr>
      <vt:lpstr>Examiner’s TOP TIPS !</vt:lpstr>
      <vt:lpstr>Read lines 1- 9 A1. Highlight 5 things we learn about Stanley. (5) </vt:lpstr>
      <vt:lpstr>Read lines 1- 9 A1. List 5 things we learn about Stanley. (5)  </vt:lpstr>
      <vt:lpstr>Read lines 1- 9 A1. List 5 things we learn about Stanley. (5) </vt:lpstr>
      <vt:lpstr>PowerPoint Presentation</vt:lpstr>
      <vt:lpstr>Read lines 10-16  A2. How does the writer show that Stanley is an innocent character? (5) You must refer to the language used in the text to support your answer </vt:lpstr>
      <vt:lpstr>Read lines 10-16  A2. How does the writer show that Stanley is an innocent character? (5) You must refer to the language used in the text to support your answer. Write your answer.</vt:lpstr>
      <vt:lpstr>Read lines 10-16  A2. How does the writer show that Stanley is an innocent character? (5) You must refer to the language used in the text to support your answer</vt:lpstr>
      <vt:lpstr>Read lines 10-16  A2. How does the writer show that Stanley is an innocent character? (5) You must refer to the language used in the text to support your answer.</vt:lpstr>
      <vt:lpstr>2) Read lines 17-22.  How does the writer show the relationship between Lucy and her father, Brian, in these lines? [5] You must refer to the language used in the text to support your answer, using relevant subject terminology where appropriate.</vt:lpstr>
      <vt:lpstr>Read lines 17- 26 A3. What impressions do you get of Stanley when he was in school? (10) You must refer to the text to support your answer </vt:lpstr>
      <vt:lpstr>Read lines 17- 26 A3. What impressions do you get of Stanley when he was in school? (10) You must refer to the text to support your answer </vt:lpstr>
      <vt:lpstr>Read lines 17- 26 A3. What impressions do you get of Stanley when he was in school? (10) You must refer to the text to support your answer write your answer.  </vt:lpstr>
      <vt:lpstr>PowerPoint Presentation</vt:lpstr>
      <vt:lpstr>Read lines 17- 26 A3. What impressions do you get of Stanley when he was in school? (10) You must refer to the text to support your answer </vt:lpstr>
      <vt:lpstr>Read lines 17- 26 A3. What impressions do you get of Stanley when he was in school? (10) You must refer to the text to support your answer </vt:lpstr>
      <vt:lpstr>3) Read lines 23-40.  How does the writer show the differences between Lucy and Maureen in these lines?  [10]  You must refer to the language used in the text to support your answer, using relevant subject terminology where appropriate.</vt:lpstr>
    </vt:vector>
  </TitlesOfParts>
  <Company>Ribblesdale High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Read lines 1-16.  List five things you learn about Brian Faulkner in these lines.</dc:title>
  <dc:creator>Abi Hewson</dc:creator>
  <cp:lastModifiedBy>gav</cp:lastModifiedBy>
  <cp:revision>105</cp:revision>
  <dcterms:created xsi:type="dcterms:W3CDTF">2018-03-08T11:16:23Z</dcterms:created>
  <dcterms:modified xsi:type="dcterms:W3CDTF">2020-11-08T15:58:59Z</dcterms:modified>
</cp:coreProperties>
</file>