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8" r:id="rId9"/>
    <p:sldId id="269" r:id="rId10"/>
    <p:sldId id="266" r:id="rId11"/>
    <p:sldId id="267" r:id="rId12"/>
    <p:sldId id="270" r:id="rId13"/>
    <p:sldId id="271" r:id="rId14"/>
    <p:sldId id="292" r:id="rId15"/>
    <p:sldId id="29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F40DB1D-F2B8-43FC-A4EF-92A1B2F2762B}" type="datetimeFigureOut">
              <a:rPr lang="en-GB" smtClean="0"/>
              <a:t>20/09/2020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360730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40DB1D-F2B8-43FC-A4EF-92A1B2F2762B}" type="datetimeFigureOut">
              <a:rPr lang="en-GB" smtClean="0"/>
              <a:t>20/09/2020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847108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40DB1D-F2B8-43FC-A4EF-92A1B2F2762B}" type="datetimeFigureOut">
              <a:rPr lang="en-GB" smtClean="0"/>
              <a:t>20/09/2020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21077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40DB1D-F2B8-43FC-A4EF-92A1B2F2762B}" type="datetimeFigureOut">
              <a:rPr lang="en-GB" smtClean="0"/>
              <a:t>20/09/2020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1376497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40DB1D-F2B8-43FC-A4EF-92A1B2F2762B}" type="datetimeFigureOut">
              <a:rPr lang="en-GB" smtClean="0"/>
              <a:t>20/09/2020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901427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F40DB1D-F2B8-43FC-A4EF-92A1B2F2762B}" type="datetimeFigureOut">
              <a:rPr lang="en-GB" smtClean="0"/>
              <a:t>20/09/2020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4288564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F40DB1D-F2B8-43FC-A4EF-92A1B2F2762B}" type="datetimeFigureOut">
              <a:rPr lang="en-GB" smtClean="0"/>
              <a:t>20/09/2020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3830960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F40DB1D-F2B8-43FC-A4EF-92A1B2F2762B}" type="datetimeFigureOut">
              <a:rPr lang="en-GB" smtClean="0"/>
              <a:t>20/09/2020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627098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0DB1D-F2B8-43FC-A4EF-92A1B2F2762B}" type="datetimeFigureOut">
              <a:rPr lang="en-GB" smtClean="0"/>
              <a:t>20/09/2020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1304000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40DB1D-F2B8-43FC-A4EF-92A1B2F2762B}" type="datetimeFigureOut">
              <a:rPr lang="en-GB" smtClean="0"/>
              <a:t>20/09/2020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3151665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40DB1D-F2B8-43FC-A4EF-92A1B2F2762B}" type="datetimeFigureOut">
              <a:rPr lang="en-GB" smtClean="0"/>
              <a:t>20/09/2020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341516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40DB1D-F2B8-43FC-A4EF-92A1B2F2762B}" type="datetimeFigureOut">
              <a:rPr lang="en-GB" smtClean="0"/>
              <a:t>20/09/2020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400B9-B608-478E-8545-5F37363B4957}" type="slidenum">
              <a:rPr lang="en-GB" smtClean="0"/>
              <a:t>‹#›</a:t>
            </a:fld>
            <a:endParaRPr lang="en-GB"/>
          </a:p>
        </p:txBody>
      </p:sp>
    </p:spTree>
    <p:extLst>
      <p:ext uri="{BB962C8B-B14F-4D97-AF65-F5344CB8AC3E}">
        <p14:creationId xmlns:p14="http://schemas.microsoft.com/office/powerpoint/2010/main" val="2337838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youtube.com/watch?v=TtDiOsQsnRw"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1436745" y="3634051"/>
            <a:ext cx="6400800" cy="1752600"/>
          </a:xfrm>
          <a:solidFill>
            <a:schemeClr val="accent1">
              <a:lumMod val="20000"/>
              <a:lumOff val="80000"/>
            </a:schemeClr>
          </a:solidFill>
        </p:spPr>
        <p:txBody>
          <a:bodyPr/>
          <a:lstStyle/>
          <a:p>
            <a:r>
              <a:rPr lang="en-GB" dirty="0">
                <a:solidFill>
                  <a:schemeClr val="tx1"/>
                </a:solidFill>
              </a:rPr>
              <a:t>LO: To develop poetry analysis skills. ST: I can understand writers’ methods and use subject terminology.</a:t>
            </a: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00750" y="116632"/>
            <a:ext cx="2857500"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3" name="Title 1"/>
          <p:cNvSpPr txBox="1">
            <a:spLocks/>
          </p:cNvSpPr>
          <p:nvPr/>
        </p:nvSpPr>
        <p:spPr>
          <a:xfrm>
            <a:off x="2318572" y="1728639"/>
            <a:ext cx="4413668" cy="1240482"/>
          </a:xfrm>
          <a:prstGeom prst="rect">
            <a:avLst/>
          </a:prstGeom>
          <a:solidFill>
            <a:schemeClr val="bg1">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b="1" u="sng" dirty="0">
                <a:latin typeface="AR BERKLEY" panose="02000000000000000000" pitchFamily="2" charset="0"/>
              </a:rPr>
              <a:t>‘War Poems’ </a:t>
            </a:r>
          </a:p>
          <a:p>
            <a:pPr algn="ctr"/>
            <a:r>
              <a:rPr lang="en-GB" sz="6000" b="1" u="sng" dirty="0">
                <a:latin typeface="AR BERKLEY" panose="02000000000000000000" pitchFamily="2" charset="0"/>
              </a:rPr>
              <a:t>The Manhunt</a:t>
            </a:r>
          </a:p>
        </p:txBody>
      </p:sp>
    </p:spTree>
    <p:extLst>
      <p:ext uri="{BB962C8B-B14F-4D97-AF65-F5344CB8AC3E}">
        <p14:creationId xmlns:p14="http://schemas.microsoft.com/office/powerpoint/2010/main" val="2099578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332656"/>
            <a:ext cx="4608512" cy="5940088"/>
          </a:xfrm>
          <a:prstGeom prst="rect">
            <a:avLst/>
          </a:prstGeom>
        </p:spPr>
        <p:txBody>
          <a:bodyPr wrap="square">
            <a:spAutoFit/>
          </a:bodyPr>
          <a:lstStyle/>
          <a:p>
            <a:r>
              <a:rPr lang="en-GB" sz="2000" b="1" u="sng" dirty="0"/>
              <a:t>Manhunt</a:t>
            </a:r>
          </a:p>
          <a:p>
            <a:r>
              <a:rPr lang="en-GB" sz="2000" dirty="0"/>
              <a:t>After the first phase,</a:t>
            </a:r>
          </a:p>
          <a:p>
            <a:r>
              <a:rPr lang="en-GB" sz="2000" dirty="0"/>
              <a:t>after passionate nights and intimate days,</a:t>
            </a:r>
          </a:p>
          <a:p>
            <a:endParaRPr lang="en-GB" sz="2000" dirty="0"/>
          </a:p>
          <a:p>
            <a:r>
              <a:rPr lang="en-GB" sz="2000" dirty="0"/>
              <a:t>only then would he let me trace</a:t>
            </a:r>
          </a:p>
          <a:p>
            <a:r>
              <a:rPr lang="en-GB" sz="2000" dirty="0"/>
              <a:t>the frozen river which ran through his face,</a:t>
            </a:r>
          </a:p>
          <a:p>
            <a:endParaRPr lang="en-GB" sz="2000" dirty="0"/>
          </a:p>
          <a:p>
            <a:r>
              <a:rPr lang="en-GB" sz="2000" dirty="0"/>
              <a:t>only then would he let me explore</a:t>
            </a:r>
          </a:p>
          <a:p>
            <a:r>
              <a:rPr lang="en-GB" sz="2000" dirty="0"/>
              <a:t>the blown hinge of his lower jaw</a:t>
            </a:r>
          </a:p>
          <a:p>
            <a:endParaRPr lang="en-GB" sz="2000" dirty="0"/>
          </a:p>
          <a:p>
            <a:r>
              <a:rPr lang="en-GB" sz="2000" dirty="0"/>
              <a:t>and handle and hold</a:t>
            </a:r>
          </a:p>
          <a:p>
            <a:r>
              <a:rPr lang="en-GB" sz="2000" dirty="0"/>
              <a:t>the damaged, porcelain collar bone,</a:t>
            </a:r>
          </a:p>
          <a:p>
            <a:endParaRPr lang="en-GB" sz="2000" dirty="0"/>
          </a:p>
          <a:p>
            <a:r>
              <a:rPr lang="en-GB" sz="2000" dirty="0"/>
              <a:t>and mind and attend</a:t>
            </a:r>
          </a:p>
          <a:p>
            <a:r>
              <a:rPr lang="en-GB" sz="2000" dirty="0"/>
              <a:t>the fractured rudder of shoulder-blade,</a:t>
            </a:r>
          </a:p>
          <a:p>
            <a:endParaRPr lang="en-GB" sz="2000" dirty="0"/>
          </a:p>
          <a:p>
            <a:r>
              <a:rPr lang="en-GB" sz="2000" dirty="0"/>
              <a:t>and finger and thumb</a:t>
            </a:r>
          </a:p>
          <a:p>
            <a:r>
              <a:rPr lang="en-GB" sz="2000" dirty="0"/>
              <a:t>the parachute silk of his punctured lung.</a:t>
            </a:r>
          </a:p>
        </p:txBody>
      </p:sp>
      <p:sp>
        <p:nvSpPr>
          <p:cNvPr id="3" name="TextBox 2"/>
          <p:cNvSpPr txBox="1"/>
          <p:nvPr/>
        </p:nvSpPr>
        <p:spPr>
          <a:xfrm>
            <a:off x="0" y="-28511"/>
            <a:ext cx="4968552" cy="369332"/>
          </a:xfrm>
          <a:prstGeom prst="rect">
            <a:avLst/>
          </a:prstGeom>
          <a:noFill/>
        </p:spPr>
        <p:txBody>
          <a:bodyPr wrap="square" rtlCol="0">
            <a:spAutoFit/>
          </a:bodyPr>
          <a:lstStyle/>
          <a:p>
            <a:r>
              <a:rPr lang="en-GB" dirty="0">
                <a:solidFill>
                  <a:srgbClr val="FF0000"/>
                </a:solidFill>
              </a:rPr>
              <a:t>Annotate with SMILE and CONTEXT</a:t>
            </a:r>
          </a:p>
        </p:txBody>
      </p:sp>
    </p:spTree>
    <p:extLst>
      <p:ext uri="{BB962C8B-B14F-4D97-AF65-F5344CB8AC3E}">
        <p14:creationId xmlns:p14="http://schemas.microsoft.com/office/powerpoint/2010/main" val="2774176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4345"/>
            <a:ext cx="4572000" cy="5909310"/>
          </a:xfrm>
          <a:prstGeom prst="rect">
            <a:avLst/>
          </a:prstGeom>
        </p:spPr>
        <p:txBody>
          <a:bodyPr>
            <a:spAutoFit/>
          </a:bodyPr>
          <a:lstStyle/>
          <a:p>
            <a:r>
              <a:rPr lang="en-GB" dirty="0"/>
              <a:t>Only then could I bind the struts</a:t>
            </a:r>
          </a:p>
          <a:p>
            <a:r>
              <a:rPr lang="en-GB" dirty="0"/>
              <a:t>and climb the rungs of his broken ribs,</a:t>
            </a:r>
          </a:p>
          <a:p>
            <a:endParaRPr lang="en-GB" dirty="0"/>
          </a:p>
          <a:p>
            <a:r>
              <a:rPr lang="en-GB" dirty="0"/>
              <a:t>and feel the hurt</a:t>
            </a:r>
          </a:p>
          <a:p>
            <a:r>
              <a:rPr lang="en-GB" dirty="0"/>
              <a:t>of his grazed heart.</a:t>
            </a:r>
          </a:p>
          <a:p>
            <a:endParaRPr lang="en-GB" dirty="0"/>
          </a:p>
          <a:p>
            <a:r>
              <a:rPr lang="en-GB" dirty="0"/>
              <a:t>Skirting along,</a:t>
            </a:r>
          </a:p>
          <a:p>
            <a:r>
              <a:rPr lang="en-GB" dirty="0"/>
              <a:t>only then could I picture the scan,</a:t>
            </a:r>
          </a:p>
          <a:p>
            <a:endParaRPr lang="en-GB" dirty="0"/>
          </a:p>
          <a:p>
            <a:r>
              <a:rPr lang="en-GB" dirty="0"/>
              <a:t>the foetus of metal beneath his chest</a:t>
            </a:r>
          </a:p>
          <a:p>
            <a:r>
              <a:rPr lang="en-GB" dirty="0"/>
              <a:t>where the bullet had come to rest.</a:t>
            </a:r>
          </a:p>
          <a:p>
            <a:endParaRPr lang="en-GB" dirty="0"/>
          </a:p>
          <a:p>
            <a:r>
              <a:rPr lang="en-GB" dirty="0"/>
              <a:t>Then I widened the search,</a:t>
            </a:r>
          </a:p>
          <a:p>
            <a:r>
              <a:rPr lang="en-GB" dirty="0"/>
              <a:t>traced the scarring back to its source</a:t>
            </a:r>
          </a:p>
          <a:p>
            <a:endParaRPr lang="en-GB" dirty="0"/>
          </a:p>
          <a:p>
            <a:r>
              <a:rPr lang="en-GB" dirty="0"/>
              <a:t>to a sweating, unexploded mine</a:t>
            </a:r>
          </a:p>
          <a:p>
            <a:r>
              <a:rPr lang="en-GB" dirty="0"/>
              <a:t>buried deep in his mind, around which</a:t>
            </a:r>
          </a:p>
          <a:p>
            <a:endParaRPr lang="en-GB" dirty="0"/>
          </a:p>
          <a:p>
            <a:r>
              <a:rPr lang="en-GB" dirty="0"/>
              <a:t>every nerve in his body had tightened and closed.</a:t>
            </a:r>
          </a:p>
          <a:p>
            <a:r>
              <a:rPr lang="en-GB" dirty="0"/>
              <a:t>Then, and only then, did I come close.</a:t>
            </a:r>
          </a:p>
        </p:txBody>
      </p:sp>
      <p:sp>
        <p:nvSpPr>
          <p:cNvPr id="3" name="Rectangle 2"/>
          <p:cNvSpPr/>
          <p:nvPr/>
        </p:nvSpPr>
        <p:spPr>
          <a:xfrm>
            <a:off x="0" y="0"/>
            <a:ext cx="3488584" cy="369332"/>
          </a:xfrm>
          <a:prstGeom prst="rect">
            <a:avLst/>
          </a:prstGeom>
        </p:spPr>
        <p:txBody>
          <a:bodyPr wrap="none">
            <a:spAutoFit/>
          </a:bodyPr>
          <a:lstStyle/>
          <a:p>
            <a:r>
              <a:rPr lang="en-GB" dirty="0">
                <a:solidFill>
                  <a:srgbClr val="FF0000"/>
                </a:solidFill>
              </a:rPr>
              <a:t>Annotate with SMILE and CONTEXT</a:t>
            </a:r>
          </a:p>
        </p:txBody>
      </p:sp>
    </p:spTree>
    <p:extLst>
      <p:ext uri="{BB962C8B-B14F-4D97-AF65-F5344CB8AC3E}">
        <p14:creationId xmlns:p14="http://schemas.microsoft.com/office/powerpoint/2010/main" val="2923260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332656"/>
            <a:ext cx="4608512" cy="5940088"/>
          </a:xfrm>
          <a:prstGeom prst="rect">
            <a:avLst/>
          </a:prstGeom>
        </p:spPr>
        <p:txBody>
          <a:bodyPr wrap="square">
            <a:spAutoFit/>
          </a:bodyPr>
          <a:lstStyle/>
          <a:p>
            <a:r>
              <a:rPr lang="en-GB" sz="2000" u="sng" dirty="0"/>
              <a:t>Manhunt</a:t>
            </a:r>
          </a:p>
          <a:p>
            <a:r>
              <a:rPr lang="en-GB" sz="2000" dirty="0"/>
              <a:t>After the first phase,</a:t>
            </a:r>
          </a:p>
          <a:p>
            <a:r>
              <a:rPr lang="en-GB" sz="2000" dirty="0"/>
              <a:t>after passionate nights and </a:t>
            </a:r>
            <a:r>
              <a:rPr lang="en-GB" sz="2000" dirty="0">
                <a:solidFill>
                  <a:schemeClr val="accent6">
                    <a:lumMod val="75000"/>
                  </a:schemeClr>
                </a:solidFill>
              </a:rPr>
              <a:t>intimate days,</a:t>
            </a:r>
          </a:p>
          <a:p>
            <a:endParaRPr lang="en-GB" sz="2000" dirty="0"/>
          </a:p>
          <a:p>
            <a:r>
              <a:rPr lang="en-GB" sz="2000" dirty="0"/>
              <a:t>only then would he let me </a:t>
            </a:r>
            <a:r>
              <a:rPr lang="en-GB" sz="2000" dirty="0">
                <a:solidFill>
                  <a:srgbClr val="00B0F0"/>
                </a:solidFill>
              </a:rPr>
              <a:t>trace</a:t>
            </a:r>
          </a:p>
          <a:p>
            <a:r>
              <a:rPr lang="en-GB" sz="2000" dirty="0"/>
              <a:t>the frozen river which ran through his face,</a:t>
            </a:r>
          </a:p>
          <a:p>
            <a:endParaRPr lang="en-GB" sz="2000" dirty="0"/>
          </a:p>
          <a:p>
            <a:r>
              <a:rPr lang="en-GB" sz="2000" dirty="0"/>
              <a:t>only then would he let me </a:t>
            </a:r>
            <a:r>
              <a:rPr lang="en-GB" sz="2000" dirty="0">
                <a:solidFill>
                  <a:schemeClr val="accent5"/>
                </a:solidFill>
              </a:rPr>
              <a:t>explore</a:t>
            </a:r>
          </a:p>
          <a:p>
            <a:r>
              <a:rPr lang="en-GB" sz="2000" dirty="0"/>
              <a:t>the </a:t>
            </a:r>
            <a:r>
              <a:rPr lang="en-GB" sz="2000" dirty="0">
                <a:solidFill>
                  <a:schemeClr val="accent4">
                    <a:lumMod val="75000"/>
                  </a:schemeClr>
                </a:solidFill>
              </a:rPr>
              <a:t>blown hinge of his lower jaw</a:t>
            </a:r>
          </a:p>
          <a:p>
            <a:endParaRPr lang="en-GB" sz="2000" dirty="0"/>
          </a:p>
          <a:p>
            <a:r>
              <a:rPr lang="en-GB" sz="2000" dirty="0"/>
              <a:t>and </a:t>
            </a:r>
            <a:r>
              <a:rPr lang="en-GB" sz="2000" dirty="0">
                <a:solidFill>
                  <a:schemeClr val="accent5"/>
                </a:solidFill>
              </a:rPr>
              <a:t>handle and hold</a:t>
            </a:r>
          </a:p>
          <a:p>
            <a:r>
              <a:rPr lang="en-GB" sz="2000" dirty="0"/>
              <a:t>the </a:t>
            </a:r>
            <a:r>
              <a:rPr lang="en-GB" sz="2000" dirty="0">
                <a:solidFill>
                  <a:schemeClr val="accent3">
                    <a:lumMod val="75000"/>
                  </a:schemeClr>
                </a:solidFill>
              </a:rPr>
              <a:t>damaged, porcelain collar bone,</a:t>
            </a:r>
          </a:p>
          <a:p>
            <a:endParaRPr lang="en-GB" sz="2000" dirty="0"/>
          </a:p>
          <a:p>
            <a:r>
              <a:rPr lang="en-GB" sz="2000" dirty="0"/>
              <a:t>and </a:t>
            </a:r>
            <a:r>
              <a:rPr lang="en-GB" sz="2000" dirty="0">
                <a:solidFill>
                  <a:schemeClr val="accent2"/>
                </a:solidFill>
              </a:rPr>
              <a:t>mind and attend</a:t>
            </a:r>
          </a:p>
          <a:p>
            <a:r>
              <a:rPr lang="en-GB" sz="2000" dirty="0"/>
              <a:t>the </a:t>
            </a:r>
            <a:r>
              <a:rPr lang="en-GB" sz="2000" dirty="0">
                <a:solidFill>
                  <a:schemeClr val="bg2">
                    <a:lumMod val="25000"/>
                  </a:schemeClr>
                </a:solidFill>
              </a:rPr>
              <a:t>fractured rudder of shoulder-blade,</a:t>
            </a:r>
          </a:p>
          <a:p>
            <a:endParaRPr lang="en-GB" sz="2000" dirty="0"/>
          </a:p>
          <a:p>
            <a:r>
              <a:rPr lang="en-GB" sz="2000" dirty="0"/>
              <a:t>and finger and thumb</a:t>
            </a:r>
          </a:p>
          <a:p>
            <a:r>
              <a:rPr lang="en-GB" sz="2000" dirty="0"/>
              <a:t>the </a:t>
            </a:r>
            <a:r>
              <a:rPr lang="en-GB" sz="2000" dirty="0">
                <a:solidFill>
                  <a:schemeClr val="bg1">
                    <a:lumMod val="50000"/>
                  </a:schemeClr>
                </a:solidFill>
              </a:rPr>
              <a:t>parachute silk of his punctured lung</a:t>
            </a:r>
            <a:r>
              <a:rPr lang="en-GB" sz="2000" dirty="0"/>
              <a:t>.</a:t>
            </a:r>
          </a:p>
        </p:txBody>
      </p:sp>
      <p:sp>
        <p:nvSpPr>
          <p:cNvPr id="3" name="Rectangle 2"/>
          <p:cNvSpPr/>
          <p:nvPr/>
        </p:nvSpPr>
        <p:spPr>
          <a:xfrm>
            <a:off x="4283968" y="116632"/>
            <a:ext cx="4572000" cy="830997"/>
          </a:xfrm>
          <a:prstGeom prst="rect">
            <a:avLst/>
          </a:prstGeom>
          <a:solidFill>
            <a:schemeClr val="accent1">
              <a:lumMod val="20000"/>
              <a:lumOff val="80000"/>
            </a:schemeClr>
          </a:solidFill>
        </p:spPr>
        <p:txBody>
          <a:bodyPr>
            <a:spAutoFit/>
          </a:bodyPr>
          <a:lstStyle/>
          <a:p>
            <a:r>
              <a:rPr lang="en-GB" sz="1200" dirty="0"/>
              <a:t>The title ? idea of the 'manhunt', meaning literally a hunt to capture a man, often a criminal. Here the wife's search is for</a:t>
            </a:r>
          </a:p>
          <a:p>
            <a:r>
              <a:rPr lang="en-GB" sz="1200" dirty="0"/>
              <a:t>the husband she knew so well but who seems lost to her, metaphorically, after his experiences at war.</a:t>
            </a:r>
          </a:p>
        </p:txBody>
      </p:sp>
      <p:sp>
        <p:nvSpPr>
          <p:cNvPr id="4" name="Rectangle 3"/>
          <p:cNvSpPr/>
          <p:nvPr/>
        </p:nvSpPr>
        <p:spPr>
          <a:xfrm>
            <a:off x="5724128" y="1340768"/>
            <a:ext cx="3312368" cy="461665"/>
          </a:xfrm>
          <a:prstGeom prst="rect">
            <a:avLst/>
          </a:prstGeom>
          <a:solidFill>
            <a:schemeClr val="accent6"/>
          </a:solidFill>
        </p:spPr>
        <p:txBody>
          <a:bodyPr wrap="square">
            <a:spAutoFit/>
          </a:bodyPr>
          <a:lstStyle/>
          <a:p>
            <a:r>
              <a:rPr lang="en-GB" sz="1200" dirty="0"/>
              <a:t>From the perspective of the wife – what type of language is this? What does it suggest?</a:t>
            </a:r>
          </a:p>
        </p:txBody>
      </p:sp>
      <p:sp>
        <p:nvSpPr>
          <p:cNvPr id="5" name="Rectangle 4"/>
          <p:cNvSpPr/>
          <p:nvPr/>
        </p:nvSpPr>
        <p:spPr>
          <a:xfrm>
            <a:off x="6300192" y="2276872"/>
            <a:ext cx="2593592" cy="461665"/>
          </a:xfrm>
          <a:prstGeom prst="rect">
            <a:avLst/>
          </a:prstGeom>
          <a:solidFill>
            <a:schemeClr val="accent5"/>
          </a:solidFill>
        </p:spPr>
        <p:txBody>
          <a:bodyPr wrap="square">
            <a:spAutoFit/>
          </a:bodyPr>
          <a:lstStyle/>
          <a:p>
            <a:r>
              <a:rPr lang="en-GB" sz="1200" dirty="0"/>
              <a:t>What do these verbs reflect? Is her husband still familiar to her?</a:t>
            </a:r>
          </a:p>
        </p:txBody>
      </p:sp>
      <p:sp>
        <p:nvSpPr>
          <p:cNvPr id="6" name="Rectangle 5"/>
          <p:cNvSpPr/>
          <p:nvPr/>
        </p:nvSpPr>
        <p:spPr>
          <a:xfrm>
            <a:off x="94135" y="2008918"/>
            <a:ext cx="1944216" cy="830997"/>
          </a:xfrm>
          <a:prstGeom prst="rect">
            <a:avLst/>
          </a:prstGeom>
          <a:solidFill>
            <a:schemeClr val="accent4"/>
          </a:solidFill>
        </p:spPr>
        <p:txBody>
          <a:bodyPr wrap="square">
            <a:spAutoFit/>
          </a:bodyPr>
          <a:lstStyle/>
          <a:p>
            <a:r>
              <a:rPr lang="en-GB" sz="1200" dirty="0"/>
              <a:t>Use of metaphor – physically and metaphorically – can he talk about his feelings?</a:t>
            </a:r>
          </a:p>
        </p:txBody>
      </p:sp>
      <p:sp>
        <p:nvSpPr>
          <p:cNvPr id="7" name="Rectangle 6"/>
          <p:cNvSpPr/>
          <p:nvPr/>
        </p:nvSpPr>
        <p:spPr>
          <a:xfrm>
            <a:off x="94135" y="3501008"/>
            <a:ext cx="1944216" cy="646331"/>
          </a:xfrm>
          <a:prstGeom prst="rect">
            <a:avLst/>
          </a:prstGeom>
          <a:solidFill>
            <a:schemeClr val="accent3"/>
          </a:solidFill>
        </p:spPr>
        <p:txBody>
          <a:bodyPr wrap="square">
            <a:spAutoFit/>
          </a:bodyPr>
          <a:lstStyle/>
          <a:p>
            <a:r>
              <a:rPr lang="en-GB" sz="1200" dirty="0"/>
              <a:t>What does this suggest or imply? What can you do to porcelain?</a:t>
            </a:r>
          </a:p>
        </p:txBody>
      </p:sp>
      <p:sp>
        <p:nvSpPr>
          <p:cNvPr id="8" name="Rectangle 7"/>
          <p:cNvSpPr/>
          <p:nvPr/>
        </p:nvSpPr>
        <p:spPr>
          <a:xfrm>
            <a:off x="6408204" y="3545407"/>
            <a:ext cx="1944216" cy="461665"/>
          </a:xfrm>
          <a:prstGeom prst="rect">
            <a:avLst/>
          </a:prstGeom>
          <a:solidFill>
            <a:schemeClr val="accent2">
              <a:lumMod val="60000"/>
              <a:lumOff val="40000"/>
            </a:schemeClr>
          </a:solidFill>
        </p:spPr>
        <p:txBody>
          <a:bodyPr wrap="square">
            <a:spAutoFit/>
          </a:bodyPr>
          <a:lstStyle/>
          <a:p>
            <a:r>
              <a:rPr lang="en-GB" sz="1200" dirty="0"/>
              <a:t>Medical words? What is the wife trying to do? Heal?</a:t>
            </a:r>
          </a:p>
        </p:txBody>
      </p:sp>
      <p:sp>
        <p:nvSpPr>
          <p:cNvPr id="9" name="Rectangle 8"/>
          <p:cNvSpPr/>
          <p:nvPr/>
        </p:nvSpPr>
        <p:spPr>
          <a:xfrm>
            <a:off x="6624880" y="4869160"/>
            <a:ext cx="1944216" cy="461665"/>
          </a:xfrm>
          <a:prstGeom prst="rect">
            <a:avLst/>
          </a:prstGeom>
          <a:solidFill>
            <a:schemeClr val="bg2">
              <a:lumMod val="75000"/>
            </a:schemeClr>
          </a:solidFill>
        </p:spPr>
        <p:txBody>
          <a:bodyPr wrap="square">
            <a:spAutoFit/>
          </a:bodyPr>
          <a:lstStyle/>
          <a:p>
            <a:r>
              <a:rPr lang="en-GB" sz="1200" dirty="0"/>
              <a:t>Can he steer himself? Does his wife now guide him?</a:t>
            </a:r>
          </a:p>
        </p:txBody>
      </p:sp>
      <p:sp>
        <p:nvSpPr>
          <p:cNvPr id="10" name="Rectangle 9"/>
          <p:cNvSpPr/>
          <p:nvPr/>
        </p:nvSpPr>
        <p:spPr>
          <a:xfrm>
            <a:off x="109481" y="5104964"/>
            <a:ext cx="1944216" cy="1015663"/>
          </a:xfrm>
          <a:prstGeom prst="rect">
            <a:avLst/>
          </a:prstGeom>
          <a:solidFill>
            <a:schemeClr val="bg1">
              <a:lumMod val="75000"/>
            </a:schemeClr>
          </a:solidFill>
        </p:spPr>
        <p:txBody>
          <a:bodyPr wrap="square">
            <a:spAutoFit/>
          </a:bodyPr>
          <a:lstStyle/>
          <a:p>
            <a:r>
              <a:rPr lang="en-GB" sz="1200" dirty="0"/>
              <a:t>Military term – shows fragility – why is a broken parachute useless? Is this a reflection of how he feels now?</a:t>
            </a:r>
          </a:p>
        </p:txBody>
      </p:sp>
      <p:sp>
        <p:nvSpPr>
          <p:cNvPr id="11" name="Rectangle 10"/>
          <p:cNvSpPr/>
          <p:nvPr/>
        </p:nvSpPr>
        <p:spPr>
          <a:xfrm>
            <a:off x="109481" y="188640"/>
            <a:ext cx="1582199"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What is the structure of this poem?</a:t>
            </a:r>
          </a:p>
        </p:txBody>
      </p:sp>
    </p:spTree>
    <p:extLst>
      <p:ext uri="{BB962C8B-B14F-4D97-AF65-F5344CB8AC3E}">
        <p14:creationId xmlns:p14="http://schemas.microsoft.com/office/powerpoint/2010/main" val="4005386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4345"/>
            <a:ext cx="4572000" cy="5909310"/>
          </a:xfrm>
          <a:prstGeom prst="rect">
            <a:avLst/>
          </a:prstGeom>
        </p:spPr>
        <p:txBody>
          <a:bodyPr>
            <a:spAutoFit/>
          </a:bodyPr>
          <a:lstStyle/>
          <a:p>
            <a:r>
              <a:rPr lang="en-GB" b="1" dirty="0"/>
              <a:t>Only then could I bind the struts</a:t>
            </a:r>
          </a:p>
          <a:p>
            <a:r>
              <a:rPr lang="en-GB" b="1" dirty="0"/>
              <a:t>and </a:t>
            </a:r>
            <a:r>
              <a:rPr lang="en-GB" b="1" dirty="0">
                <a:solidFill>
                  <a:schemeClr val="accent6">
                    <a:lumMod val="75000"/>
                  </a:schemeClr>
                </a:solidFill>
              </a:rPr>
              <a:t>climb the rungs of his broken ribs,</a:t>
            </a:r>
          </a:p>
          <a:p>
            <a:endParaRPr lang="en-GB" b="1" dirty="0"/>
          </a:p>
          <a:p>
            <a:r>
              <a:rPr lang="en-GB" b="1" dirty="0"/>
              <a:t>and feel the hurt</a:t>
            </a:r>
          </a:p>
          <a:p>
            <a:r>
              <a:rPr lang="en-GB" b="1" dirty="0"/>
              <a:t>of his </a:t>
            </a:r>
            <a:r>
              <a:rPr lang="en-GB" b="1" dirty="0">
                <a:solidFill>
                  <a:schemeClr val="bg1">
                    <a:lumMod val="50000"/>
                  </a:schemeClr>
                </a:solidFill>
              </a:rPr>
              <a:t>grazed heart.</a:t>
            </a:r>
          </a:p>
          <a:p>
            <a:endParaRPr lang="en-GB" b="1" dirty="0"/>
          </a:p>
          <a:p>
            <a:r>
              <a:rPr lang="en-GB" b="1" dirty="0"/>
              <a:t>Skirting along,</a:t>
            </a:r>
          </a:p>
          <a:p>
            <a:r>
              <a:rPr lang="en-GB" b="1" dirty="0"/>
              <a:t>only then could I picture the scan,</a:t>
            </a:r>
          </a:p>
          <a:p>
            <a:endParaRPr lang="en-GB" b="1" dirty="0"/>
          </a:p>
          <a:p>
            <a:r>
              <a:rPr lang="en-GB" b="1" dirty="0"/>
              <a:t>the </a:t>
            </a:r>
            <a:r>
              <a:rPr lang="en-GB" b="1" dirty="0">
                <a:solidFill>
                  <a:schemeClr val="accent2">
                    <a:lumMod val="75000"/>
                  </a:schemeClr>
                </a:solidFill>
              </a:rPr>
              <a:t>foetus of metal beneath his chest</a:t>
            </a:r>
          </a:p>
          <a:p>
            <a:r>
              <a:rPr lang="en-GB" b="1" dirty="0"/>
              <a:t>where the bullet had come to rest.</a:t>
            </a:r>
          </a:p>
          <a:p>
            <a:endParaRPr lang="en-GB" b="1" dirty="0"/>
          </a:p>
          <a:p>
            <a:r>
              <a:rPr lang="en-GB" b="1" dirty="0"/>
              <a:t>Then I widened the search,</a:t>
            </a:r>
          </a:p>
          <a:p>
            <a:r>
              <a:rPr lang="en-GB" b="1" dirty="0"/>
              <a:t>traced the scarring back to its source</a:t>
            </a:r>
          </a:p>
          <a:p>
            <a:endParaRPr lang="en-GB" b="1" dirty="0"/>
          </a:p>
          <a:p>
            <a:r>
              <a:rPr lang="en-GB" b="1" dirty="0"/>
              <a:t>to a sweating, </a:t>
            </a:r>
            <a:r>
              <a:rPr lang="en-GB" b="1" dirty="0">
                <a:solidFill>
                  <a:schemeClr val="accent3">
                    <a:lumMod val="75000"/>
                  </a:schemeClr>
                </a:solidFill>
              </a:rPr>
              <a:t>unexploded mine</a:t>
            </a:r>
          </a:p>
          <a:p>
            <a:r>
              <a:rPr lang="en-GB" b="1" dirty="0"/>
              <a:t>buried deep in his mind, around which</a:t>
            </a:r>
          </a:p>
          <a:p>
            <a:endParaRPr lang="en-GB" b="1" dirty="0"/>
          </a:p>
          <a:p>
            <a:r>
              <a:rPr lang="en-GB" b="1" dirty="0"/>
              <a:t>every nerve in his body had tightened and closed.</a:t>
            </a:r>
          </a:p>
          <a:p>
            <a:r>
              <a:rPr lang="en-GB" b="1" dirty="0"/>
              <a:t>Then, and </a:t>
            </a:r>
            <a:r>
              <a:rPr lang="en-GB" b="1" dirty="0">
                <a:solidFill>
                  <a:schemeClr val="accent5"/>
                </a:solidFill>
              </a:rPr>
              <a:t>only then, did I come close.</a:t>
            </a:r>
          </a:p>
        </p:txBody>
      </p:sp>
      <p:sp>
        <p:nvSpPr>
          <p:cNvPr id="3" name="Rectangle 2"/>
          <p:cNvSpPr/>
          <p:nvPr/>
        </p:nvSpPr>
        <p:spPr>
          <a:xfrm>
            <a:off x="5635418" y="116632"/>
            <a:ext cx="3312368" cy="646331"/>
          </a:xfrm>
          <a:prstGeom prst="rect">
            <a:avLst/>
          </a:prstGeom>
          <a:solidFill>
            <a:schemeClr val="accent6"/>
          </a:solidFill>
        </p:spPr>
        <p:txBody>
          <a:bodyPr wrap="square">
            <a:spAutoFit/>
          </a:bodyPr>
          <a:lstStyle/>
          <a:p>
            <a:r>
              <a:rPr lang="en-GB" sz="1200" dirty="0"/>
              <a:t>Imagery of a gradual ascent – is it the wife’s search for answers? Or coming to terms with what has happened?</a:t>
            </a:r>
          </a:p>
        </p:txBody>
      </p:sp>
      <p:sp>
        <p:nvSpPr>
          <p:cNvPr id="4" name="Rectangle 3"/>
          <p:cNvSpPr/>
          <p:nvPr/>
        </p:nvSpPr>
        <p:spPr>
          <a:xfrm>
            <a:off x="5724128" y="1340768"/>
            <a:ext cx="3312368" cy="276999"/>
          </a:xfrm>
          <a:prstGeom prst="rect">
            <a:avLst/>
          </a:prstGeom>
          <a:solidFill>
            <a:schemeClr val="bg1">
              <a:lumMod val="75000"/>
            </a:schemeClr>
          </a:solidFill>
        </p:spPr>
        <p:txBody>
          <a:bodyPr wrap="square">
            <a:spAutoFit/>
          </a:bodyPr>
          <a:lstStyle/>
          <a:p>
            <a:r>
              <a:rPr lang="en-GB" sz="1200" dirty="0"/>
              <a:t>Loving relationship is affected? Literal injury?</a:t>
            </a:r>
          </a:p>
        </p:txBody>
      </p:sp>
      <p:sp>
        <p:nvSpPr>
          <p:cNvPr id="5" name="Rectangle 4"/>
          <p:cNvSpPr/>
          <p:nvPr/>
        </p:nvSpPr>
        <p:spPr>
          <a:xfrm>
            <a:off x="6300192" y="2492896"/>
            <a:ext cx="2736304" cy="646331"/>
          </a:xfrm>
          <a:prstGeom prst="rect">
            <a:avLst/>
          </a:prstGeom>
          <a:solidFill>
            <a:schemeClr val="accent2"/>
          </a:solidFill>
        </p:spPr>
        <p:txBody>
          <a:bodyPr wrap="square">
            <a:spAutoFit/>
          </a:bodyPr>
          <a:lstStyle/>
          <a:p>
            <a:r>
              <a:rPr lang="en-GB" sz="1200" dirty="0"/>
              <a:t>Image of bullet still inside him – Does this ‘foetus’ feed off of him and take his energy? -  Injuries are life changing?</a:t>
            </a:r>
          </a:p>
        </p:txBody>
      </p:sp>
      <p:sp>
        <p:nvSpPr>
          <p:cNvPr id="6" name="Rectangle 5"/>
          <p:cNvSpPr/>
          <p:nvPr/>
        </p:nvSpPr>
        <p:spPr>
          <a:xfrm>
            <a:off x="179512" y="4005064"/>
            <a:ext cx="1890464" cy="830997"/>
          </a:xfrm>
          <a:prstGeom prst="rect">
            <a:avLst/>
          </a:prstGeom>
          <a:solidFill>
            <a:schemeClr val="accent3"/>
          </a:solidFill>
        </p:spPr>
        <p:txBody>
          <a:bodyPr wrap="square">
            <a:spAutoFit/>
          </a:bodyPr>
          <a:lstStyle/>
          <a:p>
            <a:r>
              <a:rPr lang="en-GB" sz="1200" dirty="0"/>
              <a:t>Is the problem not only physical but mental? Is the wife trying to diffuse him? Could this trigger be PTSD?</a:t>
            </a:r>
          </a:p>
        </p:txBody>
      </p:sp>
      <p:sp>
        <p:nvSpPr>
          <p:cNvPr id="7" name="Rectangle 6"/>
          <p:cNvSpPr/>
          <p:nvPr/>
        </p:nvSpPr>
        <p:spPr>
          <a:xfrm>
            <a:off x="6660232" y="5202736"/>
            <a:ext cx="2016224" cy="830997"/>
          </a:xfrm>
          <a:prstGeom prst="rect">
            <a:avLst/>
          </a:prstGeom>
          <a:solidFill>
            <a:schemeClr val="accent5"/>
          </a:solidFill>
        </p:spPr>
        <p:txBody>
          <a:bodyPr wrap="square">
            <a:spAutoFit/>
          </a:bodyPr>
          <a:lstStyle/>
          <a:p>
            <a:r>
              <a:rPr lang="en-GB" sz="1200" dirty="0"/>
              <a:t>Emphasis of the impact of war on relationships, proof of physical scars? And also mental?</a:t>
            </a:r>
          </a:p>
        </p:txBody>
      </p:sp>
    </p:spTree>
    <p:extLst>
      <p:ext uri="{BB962C8B-B14F-4D97-AF65-F5344CB8AC3E}">
        <p14:creationId xmlns:p14="http://schemas.microsoft.com/office/powerpoint/2010/main" val="1921799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35038" t="14983" r="35825" b="12182"/>
          <a:stretch/>
        </p:blipFill>
        <p:spPr>
          <a:xfrm>
            <a:off x="323528" y="0"/>
            <a:ext cx="8280920" cy="6766668"/>
          </a:xfrm>
          <a:prstGeom prst="rect">
            <a:avLst/>
          </a:prstGeom>
        </p:spPr>
      </p:pic>
    </p:spTree>
    <p:extLst>
      <p:ext uri="{BB962C8B-B14F-4D97-AF65-F5344CB8AC3E}">
        <p14:creationId xmlns:p14="http://schemas.microsoft.com/office/powerpoint/2010/main" val="2747311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418058"/>
          </a:xfrm>
        </p:spPr>
        <p:txBody>
          <a:bodyPr>
            <a:normAutofit fontScale="90000"/>
          </a:bodyPr>
          <a:lstStyle/>
          <a:p>
            <a:br>
              <a:rPr lang="en-GB" sz="2200" b="1" u="sng" dirty="0">
                <a:effectLst>
                  <a:outerShdw blurRad="38100" dist="38100" dir="2700000" algn="tl">
                    <a:srgbClr val="000000">
                      <a:alpha val="43137"/>
                    </a:srgbClr>
                  </a:outerShdw>
                </a:effectLst>
              </a:rPr>
            </a:br>
            <a:r>
              <a:rPr lang="en-GB" sz="2200" b="1" u="sng" dirty="0">
                <a:effectLst>
                  <a:outerShdw blurRad="38100" dist="38100" dir="2700000" algn="tl">
                    <a:srgbClr val="000000">
                      <a:alpha val="43137"/>
                    </a:srgbClr>
                  </a:outerShdw>
                </a:effectLst>
              </a:rPr>
              <a:t>How does Armitage present the reality of war in the poem </a:t>
            </a:r>
            <a:r>
              <a:rPr lang="en-GB" sz="2200" b="1" i="1" u="sng" dirty="0">
                <a:effectLst>
                  <a:outerShdw blurRad="38100" dist="38100" dir="2700000" algn="tl">
                    <a:srgbClr val="000000">
                      <a:alpha val="43137"/>
                    </a:srgbClr>
                  </a:outerShdw>
                </a:effectLst>
              </a:rPr>
              <a:t>The Manhunt?</a:t>
            </a:r>
            <a:br>
              <a:rPr lang="en-GB" b="1" i="1" dirty="0">
                <a:effectLst>
                  <a:outerShdw blurRad="38100" dist="38100" dir="2700000" algn="tl">
                    <a:srgbClr val="000000">
                      <a:alpha val="43137"/>
                    </a:srgbClr>
                  </a:outerShdw>
                </a:effectLst>
              </a:rPr>
            </a:br>
            <a:endParaRPr lang="en-GB" dirty="0"/>
          </a:p>
        </p:txBody>
      </p:sp>
      <p:sp>
        <p:nvSpPr>
          <p:cNvPr id="3" name="Content Placeholder 2"/>
          <p:cNvSpPr>
            <a:spLocks noGrp="1"/>
          </p:cNvSpPr>
          <p:nvPr>
            <p:ph idx="1"/>
          </p:nvPr>
        </p:nvSpPr>
        <p:spPr>
          <a:xfrm>
            <a:off x="1907704" y="606698"/>
            <a:ext cx="6120680" cy="6251302"/>
          </a:xfrm>
        </p:spPr>
        <p:txBody>
          <a:bodyPr>
            <a:normAutofit fontScale="92500"/>
          </a:bodyPr>
          <a:lstStyle/>
          <a:p>
            <a:r>
              <a:rPr lang="en-GB" sz="2000" dirty="0">
                <a:solidFill>
                  <a:srgbClr val="FF0000"/>
                </a:solidFill>
              </a:rPr>
              <a:t>Armitage presents the reality of war in the title</a:t>
            </a:r>
            <a:r>
              <a:rPr lang="en-GB" sz="2000" dirty="0"/>
              <a:t>. </a:t>
            </a:r>
            <a:r>
              <a:rPr lang="en-GB" sz="2000" dirty="0">
                <a:solidFill>
                  <a:srgbClr val="00B050"/>
                </a:solidFill>
              </a:rPr>
              <a:t>This can be seen in ‘ The Manhunt’.</a:t>
            </a:r>
            <a:r>
              <a:rPr lang="en-GB" sz="2000" dirty="0"/>
              <a:t> </a:t>
            </a:r>
            <a:r>
              <a:rPr lang="en-GB" sz="2000" dirty="0">
                <a:solidFill>
                  <a:srgbClr val="7030A0"/>
                </a:solidFill>
              </a:rPr>
              <a:t>The word ‘manhunt’ puns on the idea of a man being hunted by an enemy. </a:t>
            </a:r>
            <a:r>
              <a:rPr lang="en-GB" sz="2000" dirty="0">
                <a:solidFill>
                  <a:srgbClr val="FBA305"/>
                </a:solidFill>
              </a:rPr>
              <a:t>Perhaps, it suggests a hunt to capture a criminal or an escapee. However, it also hints that a wife is searching for the man she used to know well but has now lost, metaphorically, due to his experiences at war.  This makes me feel like war is tense and terrifying; men were being hunted down and searched for like prey. </a:t>
            </a:r>
            <a:r>
              <a:rPr lang="en-GB" sz="2000" dirty="0">
                <a:solidFill>
                  <a:srgbClr val="0070C0"/>
                </a:solidFill>
              </a:rPr>
              <a:t>Personally, I think it shows how vulnerable the soldiers were and how hostile the environment was. On the other hand, it presents the sad and brutal reality of was as it shows how it affected family members emotionally as well as the soldiers. On closer inspection, the wife is longing and searching for the man she once knew; the man she has is emotionally disturbed by his horrific experiences. In my opinion, the poet is exposing the staggering effects of war on soldiers and the PTSD that developed  post-war. Clearly, he is also displaying how the effects of war impacted upon families and relationships because many soldiers returned and behaved differently due to what they had witnessed.</a:t>
            </a:r>
          </a:p>
        </p:txBody>
      </p:sp>
      <p:pic>
        <p:nvPicPr>
          <p:cNvPr id="5" name="Picture 4"/>
          <p:cNvPicPr>
            <a:picLocks noChangeAspect="1"/>
          </p:cNvPicPr>
          <p:nvPr/>
        </p:nvPicPr>
        <p:blipFill rotWithShape="1">
          <a:blip r:embed="rId2"/>
          <a:srcRect l="35038" t="24788" r="43700" b="20585"/>
          <a:stretch/>
        </p:blipFill>
        <p:spPr>
          <a:xfrm>
            <a:off x="240977" y="2060848"/>
            <a:ext cx="1872208" cy="2808312"/>
          </a:xfrm>
          <a:prstGeom prst="rect">
            <a:avLst/>
          </a:prstGeom>
        </p:spPr>
      </p:pic>
      <p:sp>
        <p:nvSpPr>
          <p:cNvPr id="6" name="Subtitle 2"/>
          <p:cNvSpPr txBox="1">
            <a:spLocks/>
          </p:cNvSpPr>
          <p:nvPr/>
        </p:nvSpPr>
        <p:spPr>
          <a:xfrm rot="5400000">
            <a:off x="6693954" y="2927226"/>
            <a:ext cx="3744416" cy="1075556"/>
          </a:xfrm>
          <a:prstGeom prst="rect">
            <a:avLst/>
          </a:prstGeom>
          <a:solidFill>
            <a:schemeClr val="accent1">
              <a:lumMod val="20000"/>
              <a:lumOff val="80000"/>
            </a:schemeClr>
          </a:solidFill>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7200" dirty="0"/>
              <a:t>S.M.I.L.E</a:t>
            </a:r>
          </a:p>
        </p:txBody>
      </p:sp>
    </p:spTree>
    <p:extLst>
      <p:ext uri="{BB962C8B-B14F-4D97-AF65-F5344CB8AC3E}">
        <p14:creationId xmlns:p14="http://schemas.microsoft.com/office/powerpoint/2010/main" val="359467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1371600" y="2713062"/>
            <a:ext cx="6400800" cy="1364010"/>
          </a:xfrm>
          <a:solidFill>
            <a:schemeClr val="accent1">
              <a:lumMod val="20000"/>
              <a:lumOff val="80000"/>
            </a:schemeClr>
          </a:solidFill>
        </p:spPr>
        <p:txBody>
          <a:bodyPr/>
          <a:lstStyle/>
          <a:p>
            <a:r>
              <a:rPr lang="en-GB" dirty="0">
                <a:solidFill>
                  <a:schemeClr val="tx1"/>
                </a:solidFill>
              </a:rPr>
              <a:t>Where would you start?</a:t>
            </a:r>
          </a:p>
          <a:p>
            <a:r>
              <a:rPr lang="en-GB" dirty="0">
                <a:solidFill>
                  <a:schemeClr val="tx1"/>
                </a:solidFill>
              </a:rPr>
              <a:t>What would you look for?</a:t>
            </a:r>
          </a:p>
          <a:p>
            <a:endParaRPr lang="en-GB" dirty="0">
              <a:solidFill>
                <a:schemeClr val="tx1"/>
              </a:solidFill>
            </a:endParaRPr>
          </a:p>
        </p:txBody>
      </p:sp>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3" name="Title 1"/>
          <p:cNvSpPr txBox="1">
            <a:spLocks/>
          </p:cNvSpPr>
          <p:nvPr/>
        </p:nvSpPr>
        <p:spPr>
          <a:xfrm>
            <a:off x="1979712" y="59788"/>
            <a:ext cx="7164287" cy="1744200"/>
          </a:xfrm>
          <a:prstGeom prst="rect">
            <a:avLst/>
          </a:prstGeom>
          <a:solidFill>
            <a:schemeClr val="bg1">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b="1" dirty="0">
                <a:latin typeface="AR BERKLEY" panose="02000000000000000000" pitchFamily="2" charset="0"/>
              </a:rPr>
              <a:t>How do you approach an unseen poem?</a:t>
            </a:r>
          </a:p>
        </p:txBody>
      </p:sp>
      <p:sp>
        <p:nvSpPr>
          <p:cNvPr id="10" name="Rounded Rectangular Callout 9"/>
          <p:cNvSpPr/>
          <p:nvPr/>
        </p:nvSpPr>
        <p:spPr>
          <a:xfrm>
            <a:off x="0" y="0"/>
            <a:ext cx="1979712" cy="1287887"/>
          </a:xfrm>
          <a:prstGeom prst="wedgeRoundRectCallout">
            <a:avLst>
              <a:gd name="adj1" fmla="val 38844"/>
              <a:gd name="adj2" fmla="val 74662"/>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Structure</a:t>
            </a:r>
          </a:p>
          <a:p>
            <a:pPr algn="ctr"/>
            <a:r>
              <a:rPr lang="en-GB" sz="1400" b="1" dirty="0">
                <a:latin typeface="Comic Sans MS" panose="030F0702030302020204" pitchFamily="66" charset="0"/>
              </a:rPr>
              <a:t>Meaning</a:t>
            </a:r>
          </a:p>
          <a:p>
            <a:pPr algn="ctr"/>
            <a:r>
              <a:rPr lang="en-GB" sz="1400" b="1" dirty="0">
                <a:latin typeface="Comic Sans MS" panose="030F0702030302020204" pitchFamily="66" charset="0"/>
              </a:rPr>
              <a:t>Imagery</a:t>
            </a:r>
          </a:p>
          <a:p>
            <a:pPr algn="ctr"/>
            <a:r>
              <a:rPr lang="en-GB" sz="1400" b="1" dirty="0">
                <a:latin typeface="Comic Sans MS" panose="030F0702030302020204" pitchFamily="66" charset="0"/>
              </a:rPr>
              <a:t>Language</a:t>
            </a:r>
          </a:p>
          <a:p>
            <a:pPr algn="ctr"/>
            <a:r>
              <a:rPr lang="en-GB" sz="1400" b="1" dirty="0">
                <a:latin typeface="Comic Sans MS" panose="030F0702030302020204" pitchFamily="66" charset="0"/>
              </a:rPr>
              <a:t>effect</a:t>
            </a:r>
          </a:p>
        </p:txBody>
      </p:sp>
    </p:spTree>
    <p:extLst>
      <p:ext uri="{BB962C8B-B14F-4D97-AF65-F5344CB8AC3E}">
        <p14:creationId xmlns:p14="http://schemas.microsoft.com/office/powerpoint/2010/main" val="946764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1371600" y="2713062"/>
            <a:ext cx="6400800" cy="1364010"/>
          </a:xfrm>
          <a:solidFill>
            <a:schemeClr val="accent1">
              <a:lumMod val="20000"/>
              <a:lumOff val="80000"/>
            </a:schemeClr>
          </a:solidFill>
        </p:spPr>
        <p:txBody>
          <a:bodyPr>
            <a:normAutofit/>
          </a:bodyPr>
          <a:lstStyle/>
          <a:p>
            <a:pPr algn="l"/>
            <a:r>
              <a:rPr lang="en-GB" sz="7200" dirty="0">
                <a:solidFill>
                  <a:schemeClr val="tx1"/>
                </a:solidFill>
              </a:rPr>
              <a:t>S.M.I.L.E</a:t>
            </a:r>
          </a:p>
        </p:txBody>
      </p:sp>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3" name="Title 1"/>
          <p:cNvSpPr txBox="1">
            <a:spLocks/>
          </p:cNvSpPr>
          <p:nvPr/>
        </p:nvSpPr>
        <p:spPr>
          <a:xfrm>
            <a:off x="1979712" y="59788"/>
            <a:ext cx="7164287" cy="1744200"/>
          </a:xfrm>
          <a:prstGeom prst="rect">
            <a:avLst/>
          </a:prstGeom>
          <a:solidFill>
            <a:schemeClr val="bg1">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800" b="1" dirty="0">
                <a:latin typeface="AR BERKLEY" panose="02000000000000000000" pitchFamily="2" charset="0"/>
              </a:rPr>
              <a:t>An acronym to help you structure your writing:</a:t>
            </a:r>
          </a:p>
        </p:txBody>
      </p:sp>
      <p:sp>
        <p:nvSpPr>
          <p:cNvPr id="10" name="Rounded Rectangular Callout 9"/>
          <p:cNvSpPr/>
          <p:nvPr/>
        </p:nvSpPr>
        <p:spPr>
          <a:xfrm>
            <a:off x="0" y="0"/>
            <a:ext cx="1979712" cy="1287887"/>
          </a:xfrm>
          <a:prstGeom prst="wedgeRoundRectCallout">
            <a:avLst>
              <a:gd name="adj1" fmla="val 38844"/>
              <a:gd name="adj2" fmla="val 74662"/>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Structure</a:t>
            </a:r>
          </a:p>
          <a:p>
            <a:pPr algn="ctr"/>
            <a:r>
              <a:rPr lang="en-GB" sz="1400" b="1" dirty="0">
                <a:latin typeface="Comic Sans MS" panose="030F0702030302020204" pitchFamily="66" charset="0"/>
              </a:rPr>
              <a:t>Meaning</a:t>
            </a:r>
          </a:p>
          <a:p>
            <a:pPr algn="ctr"/>
            <a:r>
              <a:rPr lang="en-GB" sz="1400" b="1" dirty="0">
                <a:latin typeface="Comic Sans MS" panose="030F0702030302020204" pitchFamily="66" charset="0"/>
              </a:rPr>
              <a:t>Imagery</a:t>
            </a:r>
          </a:p>
          <a:p>
            <a:pPr algn="ctr"/>
            <a:r>
              <a:rPr lang="en-GB" sz="1400" b="1" dirty="0">
                <a:latin typeface="Comic Sans MS" panose="030F0702030302020204" pitchFamily="66" charset="0"/>
              </a:rPr>
              <a:t>Language</a:t>
            </a:r>
          </a:p>
          <a:p>
            <a:pPr algn="ctr"/>
            <a:r>
              <a:rPr lang="en-GB" sz="1400" b="1" dirty="0">
                <a:latin typeface="Comic Sans MS" panose="030F0702030302020204" pitchFamily="66" charset="0"/>
              </a:rPr>
              <a:t>effect</a:t>
            </a:r>
          </a:p>
        </p:txBody>
      </p:sp>
      <p:pic>
        <p:nvPicPr>
          <p:cNvPr id="307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20072" y="2751518"/>
            <a:ext cx="252028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6696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3" name="Title 1"/>
          <p:cNvSpPr txBox="1">
            <a:spLocks/>
          </p:cNvSpPr>
          <p:nvPr/>
        </p:nvSpPr>
        <p:spPr>
          <a:xfrm>
            <a:off x="2123728" y="1702198"/>
            <a:ext cx="7164287" cy="3529574"/>
          </a:xfrm>
          <a:prstGeom prst="rect">
            <a:avLst/>
          </a:prstGeom>
          <a:solidFill>
            <a:schemeClr val="bg1">
              <a:lumMod val="5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800" b="1" dirty="0">
                <a:solidFill>
                  <a:srgbClr val="FFFF00"/>
                </a:solidFill>
                <a:latin typeface="AR BERKLEY" panose="02000000000000000000" pitchFamily="2" charset="0"/>
              </a:rPr>
              <a:t>S = Structure</a:t>
            </a:r>
          </a:p>
          <a:p>
            <a:r>
              <a:rPr lang="en-GB" sz="4800" b="1" dirty="0">
                <a:solidFill>
                  <a:srgbClr val="FFFF00"/>
                </a:solidFill>
                <a:latin typeface="AR BERKLEY" panose="02000000000000000000" pitchFamily="2" charset="0"/>
              </a:rPr>
              <a:t>M = Meaning</a:t>
            </a:r>
          </a:p>
          <a:p>
            <a:r>
              <a:rPr lang="en-GB" sz="4800" b="1" dirty="0">
                <a:solidFill>
                  <a:srgbClr val="FFFF00"/>
                </a:solidFill>
                <a:latin typeface="AR BERKLEY" panose="02000000000000000000" pitchFamily="2" charset="0"/>
              </a:rPr>
              <a:t>I = Imagery</a:t>
            </a:r>
          </a:p>
          <a:p>
            <a:r>
              <a:rPr lang="en-GB" sz="4800" b="1" dirty="0">
                <a:solidFill>
                  <a:srgbClr val="FFFF00"/>
                </a:solidFill>
                <a:latin typeface="AR BERKLEY" panose="02000000000000000000" pitchFamily="2" charset="0"/>
              </a:rPr>
              <a:t>L = Language</a:t>
            </a:r>
          </a:p>
          <a:p>
            <a:r>
              <a:rPr lang="en-GB" sz="4800" b="1" dirty="0">
                <a:solidFill>
                  <a:srgbClr val="FFFF00"/>
                </a:solidFill>
                <a:latin typeface="AR BERKLEY" panose="02000000000000000000" pitchFamily="2" charset="0"/>
              </a:rPr>
              <a:t>E = Effect</a:t>
            </a:r>
          </a:p>
        </p:txBody>
      </p:sp>
      <p:sp>
        <p:nvSpPr>
          <p:cNvPr id="10" name="Rounded Rectangular Callout 9"/>
          <p:cNvSpPr/>
          <p:nvPr/>
        </p:nvSpPr>
        <p:spPr>
          <a:xfrm>
            <a:off x="0" y="0"/>
            <a:ext cx="1979712" cy="1287887"/>
          </a:xfrm>
          <a:prstGeom prst="wedgeRoundRectCallout">
            <a:avLst>
              <a:gd name="adj1" fmla="val 38844"/>
              <a:gd name="adj2" fmla="val 74662"/>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Structure</a:t>
            </a:r>
          </a:p>
          <a:p>
            <a:pPr algn="ctr"/>
            <a:r>
              <a:rPr lang="en-GB" sz="1400" b="1" dirty="0">
                <a:latin typeface="Comic Sans MS" panose="030F0702030302020204" pitchFamily="66" charset="0"/>
              </a:rPr>
              <a:t>Meaning</a:t>
            </a:r>
          </a:p>
          <a:p>
            <a:pPr algn="ctr"/>
            <a:r>
              <a:rPr lang="en-GB" sz="1400" b="1" dirty="0">
                <a:latin typeface="Comic Sans MS" panose="030F0702030302020204" pitchFamily="66" charset="0"/>
              </a:rPr>
              <a:t>Imagery</a:t>
            </a:r>
          </a:p>
          <a:p>
            <a:pPr algn="ctr"/>
            <a:r>
              <a:rPr lang="en-GB" sz="1400" b="1" dirty="0">
                <a:latin typeface="Comic Sans MS" panose="030F0702030302020204" pitchFamily="66" charset="0"/>
              </a:rPr>
              <a:t>Language</a:t>
            </a:r>
          </a:p>
          <a:p>
            <a:pPr algn="ctr"/>
            <a:r>
              <a:rPr lang="en-GB" sz="1400" b="1" dirty="0">
                <a:latin typeface="Comic Sans MS" panose="030F0702030302020204" pitchFamily="66" charset="0"/>
              </a:rPr>
              <a:t>effect</a:t>
            </a:r>
          </a:p>
        </p:txBody>
      </p:sp>
    </p:spTree>
    <p:extLst>
      <p:ext uri="{BB962C8B-B14F-4D97-AF65-F5344CB8AC3E}">
        <p14:creationId xmlns:p14="http://schemas.microsoft.com/office/powerpoint/2010/main" val="3102218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4119" y="3609020"/>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3" name="Title 1"/>
          <p:cNvSpPr txBox="1">
            <a:spLocks/>
          </p:cNvSpPr>
          <p:nvPr/>
        </p:nvSpPr>
        <p:spPr>
          <a:xfrm>
            <a:off x="17659" y="1474342"/>
            <a:ext cx="2898157" cy="1478389"/>
          </a:xfrm>
          <a:prstGeom prst="rect">
            <a:avLst/>
          </a:prstGeom>
          <a:solidFill>
            <a:schemeClr val="bg1">
              <a:lumMod val="5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800" b="1" dirty="0">
                <a:solidFill>
                  <a:srgbClr val="FFFF00"/>
                </a:solidFill>
                <a:latin typeface="AR BERKLEY" panose="02000000000000000000" pitchFamily="2" charset="0"/>
              </a:rPr>
              <a:t>Let’s read our first poem </a:t>
            </a:r>
            <a:r>
              <a:rPr lang="en-GB" sz="4800" b="1" i="1" dirty="0">
                <a:solidFill>
                  <a:srgbClr val="FFFF00"/>
                </a:solidFill>
                <a:latin typeface="AR BERKLEY" panose="02000000000000000000" pitchFamily="2" charset="0"/>
              </a:rPr>
              <a:t>Manhunt</a:t>
            </a:r>
            <a:r>
              <a:rPr lang="en-GB" sz="4800" b="1" dirty="0">
                <a:solidFill>
                  <a:srgbClr val="FFFF00"/>
                </a:solidFill>
                <a:latin typeface="AR BERKLEY" panose="02000000000000000000" pitchFamily="2" charset="0"/>
              </a:rPr>
              <a:t> by Simon Armitage</a:t>
            </a:r>
          </a:p>
        </p:txBody>
      </p:sp>
      <p:sp>
        <p:nvSpPr>
          <p:cNvPr id="10" name="Rounded Rectangular Callout 9"/>
          <p:cNvSpPr/>
          <p:nvPr/>
        </p:nvSpPr>
        <p:spPr>
          <a:xfrm>
            <a:off x="0" y="0"/>
            <a:ext cx="1979712" cy="1287887"/>
          </a:xfrm>
          <a:prstGeom prst="wedgeRoundRectCallout">
            <a:avLst>
              <a:gd name="adj1" fmla="val 38844"/>
              <a:gd name="adj2" fmla="val 74662"/>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Structure</a:t>
            </a:r>
          </a:p>
          <a:p>
            <a:pPr algn="ctr"/>
            <a:r>
              <a:rPr lang="en-GB" sz="1400" b="1" dirty="0">
                <a:latin typeface="Comic Sans MS" panose="030F0702030302020204" pitchFamily="66" charset="0"/>
              </a:rPr>
              <a:t>Meaning</a:t>
            </a:r>
          </a:p>
          <a:p>
            <a:pPr algn="ctr"/>
            <a:r>
              <a:rPr lang="en-GB" sz="1400" b="1" dirty="0">
                <a:latin typeface="Comic Sans MS" panose="030F0702030302020204" pitchFamily="66" charset="0"/>
              </a:rPr>
              <a:t>Imagery</a:t>
            </a:r>
          </a:p>
          <a:p>
            <a:pPr algn="ctr"/>
            <a:r>
              <a:rPr lang="en-GB" sz="1400" b="1" dirty="0">
                <a:latin typeface="Comic Sans MS" panose="030F0702030302020204" pitchFamily="66" charset="0"/>
              </a:rPr>
              <a:t>Language</a:t>
            </a:r>
          </a:p>
          <a:p>
            <a:pPr algn="ctr"/>
            <a:r>
              <a:rPr lang="en-GB" sz="1400" b="1" dirty="0">
                <a:latin typeface="Comic Sans MS" panose="030F0702030302020204" pitchFamily="66" charset="0"/>
              </a:rPr>
              <a:t>effect</a:t>
            </a:r>
          </a:p>
        </p:txBody>
      </p:sp>
      <p:sp>
        <p:nvSpPr>
          <p:cNvPr id="9" name="Subtitle 2"/>
          <p:cNvSpPr>
            <a:spLocks noGrp="1"/>
          </p:cNvSpPr>
          <p:nvPr>
            <p:ph type="subTitle" idx="1"/>
          </p:nvPr>
        </p:nvSpPr>
        <p:spPr>
          <a:xfrm>
            <a:off x="3275856" y="2154"/>
            <a:ext cx="3240360" cy="6858000"/>
          </a:xfrm>
          <a:solidFill>
            <a:schemeClr val="accent1">
              <a:lumMod val="20000"/>
              <a:lumOff val="80000"/>
            </a:schemeClr>
          </a:solidFill>
        </p:spPr>
        <p:txBody>
          <a:bodyPr>
            <a:normAutofit fontScale="77500" lnSpcReduction="20000"/>
          </a:bodyPr>
          <a:lstStyle/>
          <a:p>
            <a:pPr algn="l"/>
            <a:r>
              <a:rPr lang="en-GB" sz="1400" dirty="0">
                <a:solidFill>
                  <a:schemeClr val="tx1"/>
                </a:solidFill>
              </a:rPr>
              <a:t>After the first phase,</a:t>
            </a:r>
          </a:p>
          <a:p>
            <a:pPr algn="l"/>
            <a:r>
              <a:rPr lang="en-GB" sz="1400" dirty="0">
                <a:solidFill>
                  <a:schemeClr val="tx1"/>
                </a:solidFill>
              </a:rPr>
              <a:t>after passionate nights and intimate days,</a:t>
            </a:r>
          </a:p>
          <a:p>
            <a:pPr algn="l"/>
            <a:endParaRPr lang="en-GB" sz="1400" dirty="0">
              <a:solidFill>
                <a:schemeClr val="tx1"/>
              </a:solidFill>
            </a:endParaRPr>
          </a:p>
          <a:p>
            <a:pPr algn="l"/>
            <a:r>
              <a:rPr lang="en-GB" sz="1400" dirty="0">
                <a:solidFill>
                  <a:schemeClr val="tx1"/>
                </a:solidFill>
              </a:rPr>
              <a:t>only then would he let me trace</a:t>
            </a:r>
          </a:p>
          <a:p>
            <a:pPr algn="l"/>
            <a:r>
              <a:rPr lang="en-GB" sz="1400" dirty="0">
                <a:solidFill>
                  <a:schemeClr val="tx1"/>
                </a:solidFill>
              </a:rPr>
              <a:t>the frozen river which ran through his face,</a:t>
            </a:r>
          </a:p>
          <a:p>
            <a:pPr algn="l"/>
            <a:endParaRPr lang="en-GB" sz="1400" dirty="0">
              <a:solidFill>
                <a:schemeClr val="tx1"/>
              </a:solidFill>
            </a:endParaRPr>
          </a:p>
          <a:p>
            <a:pPr algn="l"/>
            <a:r>
              <a:rPr lang="en-GB" sz="1400" dirty="0">
                <a:solidFill>
                  <a:schemeClr val="tx1"/>
                </a:solidFill>
              </a:rPr>
              <a:t>only then would he let me explore</a:t>
            </a:r>
          </a:p>
          <a:p>
            <a:pPr algn="l"/>
            <a:r>
              <a:rPr lang="en-GB" sz="1400" dirty="0">
                <a:solidFill>
                  <a:schemeClr val="tx1"/>
                </a:solidFill>
              </a:rPr>
              <a:t>the blown hinge of his lower jaw</a:t>
            </a:r>
          </a:p>
          <a:p>
            <a:pPr algn="l"/>
            <a:endParaRPr lang="en-GB" sz="1400" dirty="0">
              <a:solidFill>
                <a:schemeClr val="tx1"/>
              </a:solidFill>
            </a:endParaRPr>
          </a:p>
          <a:p>
            <a:pPr algn="l"/>
            <a:r>
              <a:rPr lang="en-GB" sz="1400" dirty="0">
                <a:solidFill>
                  <a:schemeClr val="tx1"/>
                </a:solidFill>
              </a:rPr>
              <a:t>and handle and hold</a:t>
            </a:r>
          </a:p>
          <a:p>
            <a:pPr algn="l"/>
            <a:r>
              <a:rPr lang="en-GB" sz="1400" dirty="0">
                <a:solidFill>
                  <a:schemeClr val="tx1"/>
                </a:solidFill>
              </a:rPr>
              <a:t>the damaged, porcelain collar bone,</a:t>
            </a:r>
          </a:p>
          <a:p>
            <a:pPr algn="l"/>
            <a:endParaRPr lang="en-GB" sz="1400" dirty="0">
              <a:solidFill>
                <a:schemeClr val="tx1"/>
              </a:solidFill>
            </a:endParaRPr>
          </a:p>
          <a:p>
            <a:pPr algn="l"/>
            <a:r>
              <a:rPr lang="en-GB" sz="1400" dirty="0">
                <a:solidFill>
                  <a:schemeClr val="tx1"/>
                </a:solidFill>
              </a:rPr>
              <a:t>and mind and attend</a:t>
            </a:r>
          </a:p>
          <a:p>
            <a:pPr algn="l"/>
            <a:r>
              <a:rPr lang="en-GB" sz="1400" dirty="0">
                <a:solidFill>
                  <a:schemeClr val="tx1"/>
                </a:solidFill>
              </a:rPr>
              <a:t>the fractured rudder of shoulder-blade,</a:t>
            </a:r>
          </a:p>
          <a:p>
            <a:pPr algn="l"/>
            <a:endParaRPr lang="en-GB" sz="1400" dirty="0">
              <a:solidFill>
                <a:schemeClr val="tx1"/>
              </a:solidFill>
            </a:endParaRPr>
          </a:p>
          <a:p>
            <a:pPr algn="l"/>
            <a:r>
              <a:rPr lang="en-GB" sz="1400" dirty="0">
                <a:solidFill>
                  <a:schemeClr val="tx1"/>
                </a:solidFill>
              </a:rPr>
              <a:t>and finger and thumb</a:t>
            </a:r>
          </a:p>
          <a:p>
            <a:pPr algn="l"/>
            <a:r>
              <a:rPr lang="en-GB" sz="1400" dirty="0">
                <a:solidFill>
                  <a:schemeClr val="tx1"/>
                </a:solidFill>
              </a:rPr>
              <a:t>the parachute silk of his punctured lung.</a:t>
            </a:r>
          </a:p>
          <a:p>
            <a:pPr algn="l"/>
            <a:endParaRPr lang="en-GB" sz="1400" dirty="0">
              <a:solidFill>
                <a:schemeClr val="tx1"/>
              </a:solidFill>
            </a:endParaRPr>
          </a:p>
          <a:p>
            <a:pPr algn="l"/>
            <a:r>
              <a:rPr lang="en-GB" sz="1400" dirty="0">
                <a:solidFill>
                  <a:schemeClr val="tx1"/>
                </a:solidFill>
              </a:rPr>
              <a:t>Only then could I bind the struts</a:t>
            </a:r>
          </a:p>
          <a:p>
            <a:pPr algn="l"/>
            <a:r>
              <a:rPr lang="en-GB" sz="1400" dirty="0">
                <a:solidFill>
                  <a:schemeClr val="tx1"/>
                </a:solidFill>
              </a:rPr>
              <a:t>and climb the rungs of his broken ribs,</a:t>
            </a:r>
          </a:p>
          <a:p>
            <a:pPr algn="l"/>
            <a:endParaRPr lang="en-GB" sz="1400" dirty="0">
              <a:solidFill>
                <a:schemeClr val="tx1"/>
              </a:solidFill>
            </a:endParaRPr>
          </a:p>
          <a:p>
            <a:pPr algn="l"/>
            <a:r>
              <a:rPr lang="en-GB" sz="1400" dirty="0">
                <a:solidFill>
                  <a:schemeClr val="tx1"/>
                </a:solidFill>
              </a:rPr>
              <a:t>and feel the hurt</a:t>
            </a:r>
          </a:p>
          <a:p>
            <a:pPr algn="l"/>
            <a:r>
              <a:rPr lang="en-GB" sz="1400" dirty="0">
                <a:solidFill>
                  <a:schemeClr val="tx1"/>
                </a:solidFill>
              </a:rPr>
              <a:t>of his grazed heart.</a:t>
            </a:r>
          </a:p>
          <a:p>
            <a:pPr algn="l"/>
            <a:endParaRPr lang="en-GB" sz="1400" dirty="0">
              <a:solidFill>
                <a:schemeClr val="tx1"/>
              </a:solidFill>
            </a:endParaRPr>
          </a:p>
          <a:p>
            <a:pPr algn="l"/>
            <a:r>
              <a:rPr lang="en-GB" sz="1400" dirty="0">
                <a:solidFill>
                  <a:schemeClr val="tx1"/>
                </a:solidFill>
              </a:rPr>
              <a:t>Skirting along,</a:t>
            </a:r>
          </a:p>
          <a:p>
            <a:pPr algn="l"/>
            <a:r>
              <a:rPr lang="en-GB" sz="1400" dirty="0">
                <a:solidFill>
                  <a:schemeClr val="tx1"/>
                </a:solidFill>
              </a:rPr>
              <a:t>only then could I picture the scan,</a:t>
            </a:r>
          </a:p>
          <a:p>
            <a:pPr algn="l"/>
            <a:endParaRPr lang="en-GB" sz="1400" dirty="0">
              <a:solidFill>
                <a:schemeClr val="tx1"/>
              </a:solidFill>
            </a:endParaRPr>
          </a:p>
          <a:p>
            <a:pPr algn="l"/>
            <a:r>
              <a:rPr lang="en-GB" sz="1400" dirty="0">
                <a:solidFill>
                  <a:schemeClr val="tx1"/>
                </a:solidFill>
              </a:rPr>
              <a:t>the foetus of metal beneath his chest</a:t>
            </a:r>
          </a:p>
          <a:p>
            <a:pPr algn="l"/>
            <a:r>
              <a:rPr lang="en-GB" sz="1400" dirty="0">
                <a:solidFill>
                  <a:schemeClr val="tx1"/>
                </a:solidFill>
              </a:rPr>
              <a:t>where the bullet had come to rest.</a:t>
            </a:r>
          </a:p>
          <a:p>
            <a:pPr algn="l"/>
            <a:endParaRPr lang="en-GB" sz="1400" dirty="0">
              <a:solidFill>
                <a:schemeClr val="tx1"/>
              </a:solidFill>
            </a:endParaRPr>
          </a:p>
          <a:p>
            <a:pPr algn="l"/>
            <a:r>
              <a:rPr lang="en-GB" sz="1400" dirty="0">
                <a:solidFill>
                  <a:schemeClr val="tx1"/>
                </a:solidFill>
              </a:rPr>
              <a:t>Then I widened the search,</a:t>
            </a:r>
          </a:p>
          <a:p>
            <a:pPr algn="l"/>
            <a:r>
              <a:rPr lang="en-GB" sz="1400" dirty="0">
                <a:solidFill>
                  <a:schemeClr val="tx1"/>
                </a:solidFill>
              </a:rPr>
              <a:t>traced the scarring back to its source</a:t>
            </a:r>
          </a:p>
          <a:p>
            <a:pPr algn="l"/>
            <a:endParaRPr lang="en-GB" sz="1400" dirty="0">
              <a:solidFill>
                <a:schemeClr val="tx1"/>
              </a:solidFill>
            </a:endParaRPr>
          </a:p>
          <a:p>
            <a:pPr algn="l"/>
            <a:r>
              <a:rPr lang="en-GB" sz="1400" dirty="0">
                <a:solidFill>
                  <a:schemeClr val="tx1"/>
                </a:solidFill>
              </a:rPr>
              <a:t>to a sweating, unexploded mine</a:t>
            </a:r>
          </a:p>
          <a:p>
            <a:pPr algn="l"/>
            <a:r>
              <a:rPr lang="en-GB" sz="1400" dirty="0">
                <a:solidFill>
                  <a:schemeClr val="tx1"/>
                </a:solidFill>
              </a:rPr>
              <a:t>buried deep in his mind, around which</a:t>
            </a:r>
          </a:p>
          <a:p>
            <a:pPr algn="l"/>
            <a:endParaRPr lang="en-GB" sz="1400" dirty="0">
              <a:solidFill>
                <a:schemeClr val="tx1"/>
              </a:solidFill>
            </a:endParaRPr>
          </a:p>
          <a:p>
            <a:pPr algn="l"/>
            <a:r>
              <a:rPr lang="en-GB" sz="1400" dirty="0">
                <a:solidFill>
                  <a:schemeClr val="tx1"/>
                </a:solidFill>
              </a:rPr>
              <a:t>every nerve in his body had tightened and closed.</a:t>
            </a:r>
          </a:p>
          <a:p>
            <a:pPr algn="l"/>
            <a:r>
              <a:rPr lang="en-GB" sz="1400" dirty="0">
                <a:solidFill>
                  <a:schemeClr val="tx1"/>
                </a:solidFill>
              </a:rPr>
              <a:t>Then, and only then, did I come close.</a:t>
            </a:r>
          </a:p>
        </p:txBody>
      </p:sp>
      <p:sp>
        <p:nvSpPr>
          <p:cNvPr id="2" name="Rounded Rectangle 1"/>
          <p:cNvSpPr/>
          <p:nvPr/>
        </p:nvSpPr>
        <p:spPr>
          <a:xfrm>
            <a:off x="6559089" y="2213536"/>
            <a:ext cx="2512787" cy="2232248"/>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What are your initial thoughts?</a:t>
            </a:r>
          </a:p>
        </p:txBody>
      </p:sp>
      <p:sp>
        <p:nvSpPr>
          <p:cNvPr id="3" name="Oval 2"/>
          <p:cNvSpPr/>
          <p:nvPr/>
        </p:nvSpPr>
        <p:spPr>
          <a:xfrm>
            <a:off x="6837565" y="476672"/>
            <a:ext cx="2054915" cy="132731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Start with the title, </a:t>
            </a:r>
            <a:r>
              <a:rPr lang="en-GB" b="1" i="1" dirty="0">
                <a:solidFill>
                  <a:schemeClr val="tx1"/>
                </a:solidFill>
              </a:rPr>
              <a:t>Manhunt</a:t>
            </a:r>
            <a:r>
              <a:rPr lang="en-GB" b="1" dirty="0">
                <a:solidFill>
                  <a:schemeClr val="tx1"/>
                </a:solidFill>
              </a:rPr>
              <a:t>.</a:t>
            </a:r>
          </a:p>
        </p:txBody>
      </p:sp>
    </p:spTree>
    <p:extLst>
      <p:ext uri="{BB962C8B-B14F-4D97-AF65-F5344CB8AC3E}">
        <p14:creationId xmlns:p14="http://schemas.microsoft.com/office/powerpoint/2010/main" val="2087730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13660059"/>
              </p:ext>
            </p:extLst>
          </p:nvPr>
        </p:nvGraphicFramePr>
        <p:xfrm>
          <a:off x="88175" y="116632"/>
          <a:ext cx="8983980" cy="1224136"/>
        </p:xfrm>
        <a:graphic>
          <a:graphicData uri="http://schemas.openxmlformats.org/drawingml/2006/table">
            <a:tbl>
              <a:tblPr firstRow="1" bandRow="1">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effectLst>
                  <a:outerShdw blurRad="40000" dist="23000" dir="5400000" rotWithShape="0">
                    <a:srgbClr val="000000">
                      <a:alpha val="35000"/>
                    </a:srgbClr>
                  </a:outerShdw>
                </a:effectLst>
              </a:tblPr>
              <a:tblGrid>
                <a:gridCol w="523338">
                  <a:extLst>
                    <a:ext uri="{9D8B030D-6E8A-4147-A177-3AD203B41FA5}">
                      <a16:colId xmlns:a16="http://schemas.microsoft.com/office/drawing/2014/main" val="20000"/>
                    </a:ext>
                  </a:extLst>
                </a:gridCol>
                <a:gridCol w="2703916">
                  <a:extLst>
                    <a:ext uri="{9D8B030D-6E8A-4147-A177-3AD203B41FA5}">
                      <a16:colId xmlns:a16="http://schemas.microsoft.com/office/drawing/2014/main" val="20001"/>
                    </a:ext>
                  </a:extLst>
                </a:gridCol>
                <a:gridCol w="2993295">
                  <a:extLst>
                    <a:ext uri="{9D8B030D-6E8A-4147-A177-3AD203B41FA5}">
                      <a16:colId xmlns:a16="http://schemas.microsoft.com/office/drawing/2014/main" val="20002"/>
                    </a:ext>
                  </a:extLst>
                </a:gridCol>
                <a:gridCol w="2763431">
                  <a:extLst>
                    <a:ext uri="{9D8B030D-6E8A-4147-A177-3AD203B41FA5}">
                      <a16:colId xmlns:a16="http://schemas.microsoft.com/office/drawing/2014/main" val="20003"/>
                    </a:ext>
                  </a:extLst>
                </a:gridCol>
              </a:tblGrid>
              <a:tr h="612068">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a:solidFill>
                            <a:schemeClr val="tx1"/>
                          </a:solidFill>
                          <a:latin typeface="Century Gothic"/>
                          <a:cs typeface="Century Gothic"/>
                        </a:rPr>
                        <a:t>Structure</a:t>
                      </a:r>
                      <a:endParaRPr lang="en-GB" sz="1200" b="1" dirty="0">
                        <a:solidFill>
                          <a:schemeClr val="tx1"/>
                        </a:solidFill>
                        <a:latin typeface="Century Gothic"/>
                        <a:cs typeface="Century Gothic"/>
                      </a:endParaRPr>
                    </a:p>
                  </a:txBody>
                  <a:tcPr marL="68580" marR="6858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dirty="0">
                          <a:solidFill>
                            <a:schemeClr val="tx1"/>
                          </a:solidFill>
                          <a:latin typeface="Century Gothic"/>
                          <a:cs typeface="Century Gothic"/>
                        </a:rPr>
                        <a:t>How is the</a:t>
                      </a:r>
                      <a:r>
                        <a:rPr lang="en-GB" sz="1050" baseline="0" dirty="0">
                          <a:solidFill>
                            <a:schemeClr val="tx1"/>
                          </a:solidFill>
                          <a:latin typeface="Century Gothic"/>
                          <a:cs typeface="Century Gothic"/>
                        </a:rPr>
                        <a:t> piece organised on the page?</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baseline="0" dirty="0">
                          <a:solidFill>
                            <a:schemeClr val="tx1"/>
                          </a:solidFill>
                          <a:latin typeface="Century Gothic"/>
                          <a:cs typeface="Century Gothic"/>
                        </a:rPr>
                        <a:t>Can you identify the topic of each stanza?</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b="1" dirty="0">
                          <a:solidFill>
                            <a:schemeClr val="tx1"/>
                          </a:solidFill>
                          <a:latin typeface="Century Gothic"/>
                          <a:cs typeface="Century Gothic"/>
                        </a:rPr>
                        <a:t>Are</a:t>
                      </a:r>
                      <a:r>
                        <a:rPr lang="en-GB" sz="1050" b="1" baseline="0" dirty="0">
                          <a:solidFill>
                            <a:schemeClr val="tx1"/>
                          </a:solidFill>
                          <a:latin typeface="Century Gothic"/>
                          <a:cs typeface="Century Gothic"/>
                        </a:rPr>
                        <a:t> the stanzas equal or unequal?</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12068">
                <a:tc vMerge="1">
                  <a:txBody>
                    <a:bodyPr/>
                    <a:lstStyle/>
                    <a:p>
                      <a:endParaRPr lang="en-GB" dirty="0"/>
                    </a:p>
                  </a:txBody>
                  <a:tcPr/>
                </a:tc>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How</a:t>
                      </a:r>
                      <a:r>
                        <a:rPr lang="en-GB" sz="1050" baseline="0" dirty="0">
                          <a:solidFill>
                            <a:schemeClr val="tx1"/>
                          </a:solidFill>
                          <a:latin typeface="Century Gothic"/>
                          <a:cs typeface="Century Gothic"/>
                        </a:rPr>
                        <a:t> many stanzas/verses?</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Is there rhythm/repetition/enjambment?</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 is the line length/rhyme scheme? </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34242956"/>
              </p:ext>
            </p:extLst>
          </p:nvPr>
        </p:nvGraphicFramePr>
        <p:xfrm>
          <a:off x="7992034" y="1451965"/>
          <a:ext cx="1080120" cy="4248472"/>
        </p:xfrm>
        <a:graphic>
          <a:graphicData uri="http://schemas.openxmlformats.org/drawingml/2006/table">
            <a:tbl>
              <a:tblPr firstRow="1" bandRow="1">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effectLst>
                  <a:outerShdw blurRad="40000" dist="23000" dir="5400000" rotWithShape="0">
                    <a:srgbClr val="000000">
                      <a:alpha val="35000"/>
                    </a:srgbClr>
                  </a:outerShdw>
                </a:effectLst>
              </a:tblPr>
              <a:tblGrid>
                <a:gridCol w="1080120">
                  <a:extLst>
                    <a:ext uri="{9D8B030D-6E8A-4147-A177-3AD203B41FA5}">
                      <a16:colId xmlns:a16="http://schemas.microsoft.com/office/drawing/2014/main" val="20000"/>
                    </a:ext>
                  </a:extLst>
                </a:gridCol>
              </a:tblGrid>
              <a:tr h="37347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a:solidFill>
                            <a:schemeClr val="tx1"/>
                          </a:solidFill>
                          <a:latin typeface="Century Gothic"/>
                          <a:cs typeface="Century Gothic"/>
                        </a:rPr>
                        <a:t>Meaning</a:t>
                      </a:r>
                      <a:endParaRPr lang="en-GB" sz="120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857281">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 is the</a:t>
                      </a:r>
                      <a:r>
                        <a:rPr lang="en-GB" sz="1050" baseline="0" dirty="0">
                          <a:solidFill>
                            <a:schemeClr val="tx1"/>
                          </a:solidFill>
                          <a:latin typeface="Century Gothic"/>
                          <a:cs typeface="Century Gothic"/>
                        </a:rPr>
                        <a:t> poem about?</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extLst>
                  <a:ext uri="{0D108BD9-81ED-4DB2-BD59-A6C34878D82A}">
                    <a16:rowId xmlns:a16="http://schemas.microsoft.com/office/drawing/2014/main" val="10001"/>
                  </a:ext>
                </a:extLst>
              </a:tr>
              <a:tr h="1005906">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Can</a:t>
                      </a:r>
                      <a:r>
                        <a:rPr lang="en-GB" sz="1050" baseline="0" dirty="0">
                          <a:solidFill>
                            <a:schemeClr val="tx1"/>
                          </a:solidFill>
                          <a:latin typeface="Century Gothic"/>
                          <a:cs typeface="Century Gothic"/>
                        </a:rPr>
                        <a:t> you discover more than one meaning of the poem?</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005906">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a:t>
                      </a:r>
                      <a:r>
                        <a:rPr lang="en-GB" sz="1050" baseline="0" dirty="0">
                          <a:solidFill>
                            <a:schemeClr val="tx1"/>
                          </a:solidFill>
                          <a:latin typeface="Century Gothic"/>
                          <a:cs typeface="Century Gothic"/>
                        </a:rPr>
                        <a:t> ideas and themes is the poet portraying?</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extLst>
                  <a:ext uri="{0D108BD9-81ED-4DB2-BD59-A6C34878D82A}">
                    <a16:rowId xmlns:a16="http://schemas.microsoft.com/office/drawing/2014/main" val="10003"/>
                  </a:ext>
                </a:extLst>
              </a:tr>
              <a:tr h="1005906">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a:t>
                      </a:r>
                      <a:r>
                        <a:rPr lang="en-GB" sz="1050" baseline="0" dirty="0">
                          <a:solidFill>
                            <a:schemeClr val="tx1"/>
                          </a:solidFill>
                          <a:latin typeface="Century Gothic"/>
                          <a:cs typeface="Century Gothic"/>
                        </a:rPr>
                        <a:t> is the poet’s point of view?</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834702311"/>
              </p:ext>
            </p:extLst>
          </p:nvPr>
        </p:nvGraphicFramePr>
        <p:xfrm>
          <a:off x="5940153" y="5705468"/>
          <a:ext cx="3132002" cy="1158240"/>
        </p:xfrm>
        <a:graphic>
          <a:graphicData uri="http://schemas.openxmlformats.org/drawingml/2006/table">
            <a:tbl>
              <a:tblPr firstRow="1" bandRow="1">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effectLst>
                  <a:outerShdw blurRad="40000" dist="23000" dir="5400000" rotWithShape="0">
                    <a:srgbClr val="000000">
                      <a:alpha val="35000"/>
                    </a:srgbClr>
                  </a:outerShdw>
                </a:effectLst>
              </a:tblPr>
              <a:tblGrid>
                <a:gridCol w="270176">
                  <a:extLst>
                    <a:ext uri="{9D8B030D-6E8A-4147-A177-3AD203B41FA5}">
                      <a16:colId xmlns:a16="http://schemas.microsoft.com/office/drawing/2014/main" val="20000"/>
                    </a:ext>
                  </a:extLst>
                </a:gridCol>
                <a:gridCol w="809943">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899755">
                  <a:extLst>
                    <a:ext uri="{9D8B030D-6E8A-4147-A177-3AD203B41FA5}">
                      <a16:colId xmlns:a16="http://schemas.microsoft.com/office/drawing/2014/main" val="20003"/>
                    </a:ext>
                  </a:extLst>
                </a:gridCol>
              </a:tblGrid>
              <a:tr h="1052736">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a:solidFill>
                            <a:schemeClr val="tx1"/>
                          </a:solidFill>
                          <a:latin typeface="Century Gothic"/>
                          <a:cs typeface="Century Gothic"/>
                        </a:rPr>
                        <a:t>Imagery</a:t>
                      </a:r>
                      <a:endParaRPr lang="en-GB" sz="1200" b="1" dirty="0">
                        <a:solidFill>
                          <a:schemeClr val="tx1"/>
                        </a:solidFill>
                        <a:latin typeface="Century Gothic"/>
                        <a:cs typeface="Century Gothic"/>
                      </a:endParaRPr>
                    </a:p>
                  </a:txBody>
                  <a:tcPr marL="68580" marR="68580" vert="vert27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Which</a:t>
                      </a:r>
                      <a:r>
                        <a:rPr lang="en-GB" sz="1000" b="0" baseline="0" dirty="0">
                          <a:solidFill>
                            <a:schemeClr val="tx1"/>
                          </a:solidFill>
                          <a:latin typeface="Century Gothic"/>
                          <a:cs typeface="Century Gothic"/>
                        </a:rPr>
                        <a:t> images are conveyed to the reader?</a:t>
                      </a:r>
                      <a:endParaRPr lang="en-GB" sz="1000" b="0" dirty="0">
                        <a:solidFill>
                          <a:schemeClr val="tx1"/>
                        </a:solidFill>
                        <a:latin typeface="Century Gothic"/>
                        <a:cs typeface="Century Gothic"/>
                      </a:endParaRPr>
                    </a:p>
                  </a:txBody>
                  <a:tcPr marL="68580" marR="6858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Does the poem</a:t>
                      </a:r>
                      <a:r>
                        <a:rPr lang="en-GB" sz="1000" b="0" baseline="0" dirty="0">
                          <a:solidFill>
                            <a:schemeClr val="tx1"/>
                          </a:solidFill>
                          <a:latin typeface="Century Gothic"/>
                          <a:cs typeface="Century Gothic"/>
                        </a:rPr>
                        <a:t> contain metaphors, similes or personification?</a:t>
                      </a:r>
                      <a:endParaRPr lang="en-GB" sz="1000" b="0" dirty="0">
                        <a:solidFill>
                          <a:schemeClr val="tx1"/>
                        </a:solidFill>
                        <a:latin typeface="Century Gothic"/>
                        <a:cs typeface="Century Gothic"/>
                      </a:endParaRPr>
                    </a:p>
                  </a:txBody>
                  <a:tcPr marL="68580" marR="6858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Why do you think the poet has</a:t>
                      </a:r>
                      <a:r>
                        <a:rPr lang="en-GB" sz="1000" b="0" baseline="0" dirty="0">
                          <a:solidFill>
                            <a:schemeClr val="tx1"/>
                          </a:solidFill>
                          <a:latin typeface="Century Gothic"/>
                          <a:cs typeface="Century Gothic"/>
                        </a:rPr>
                        <a:t> included the images in the poem?</a:t>
                      </a:r>
                      <a:endParaRPr lang="en-GB" sz="1000" b="0" dirty="0">
                        <a:solidFill>
                          <a:schemeClr val="tx1"/>
                        </a:solidFill>
                        <a:latin typeface="Century Gothic"/>
                        <a:cs typeface="Century Gothic"/>
                      </a:endParaRPr>
                    </a:p>
                  </a:txBody>
                  <a:tcPr marL="68580" marR="6858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99303376"/>
              </p:ext>
            </p:extLst>
          </p:nvPr>
        </p:nvGraphicFramePr>
        <p:xfrm>
          <a:off x="80628" y="5733256"/>
          <a:ext cx="5915226" cy="1066800"/>
        </p:xfrm>
        <a:graphic>
          <a:graphicData uri="http://schemas.openxmlformats.org/drawingml/2006/table">
            <a:tbl>
              <a:tblPr firstRow="1" bandRow="1">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effectLst>
                  <a:outerShdw blurRad="40000" dist="23000" dir="5400000" rotWithShape="0">
                    <a:srgbClr val="000000">
                      <a:alpha val="35000"/>
                    </a:srgbClr>
                  </a:outerShdw>
                </a:effectLst>
              </a:tblPr>
              <a:tblGrid>
                <a:gridCol w="391135">
                  <a:extLst>
                    <a:ext uri="{9D8B030D-6E8A-4147-A177-3AD203B41FA5}">
                      <a16:colId xmlns:a16="http://schemas.microsoft.com/office/drawing/2014/main" val="20000"/>
                    </a:ext>
                  </a:extLst>
                </a:gridCol>
                <a:gridCol w="1174661">
                  <a:extLst>
                    <a:ext uri="{9D8B030D-6E8A-4147-A177-3AD203B41FA5}">
                      <a16:colId xmlns:a16="http://schemas.microsoft.com/office/drawing/2014/main" val="20001"/>
                    </a:ext>
                  </a:extLst>
                </a:gridCol>
                <a:gridCol w="1739772">
                  <a:extLst>
                    <a:ext uri="{9D8B030D-6E8A-4147-A177-3AD203B41FA5}">
                      <a16:colId xmlns:a16="http://schemas.microsoft.com/office/drawing/2014/main" val="20002"/>
                    </a:ext>
                  </a:extLst>
                </a:gridCol>
                <a:gridCol w="1391818">
                  <a:extLst>
                    <a:ext uri="{9D8B030D-6E8A-4147-A177-3AD203B41FA5}">
                      <a16:colId xmlns:a16="http://schemas.microsoft.com/office/drawing/2014/main" val="20003"/>
                    </a:ext>
                  </a:extLst>
                </a:gridCol>
                <a:gridCol w="1217840">
                  <a:extLst>
                    <a:ext uri="{9D8B030D-6E8A-4147-A177-3AD203B41FA5}">
                      <a16:colId xmlns:a16="http://schemas.microsoft.com/office/drawing/2014/main" val="20004"/>
                    </a:ext>
                  </a:extLst>
                </a:gridCol>
              </a:tblGrid>
              <a:tr h="1052736">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a:solidFill>
                            <a:schemeClr val="tx1"/>
                          </a:solidFill>
                          <a:latin typeface="Century Gothic"/>
                          <a:cs typeface="Century Gothic"/>
                        </a:rPr>
                        <a:t>Language</a:t>
                      </a:r>
                      <a:endParaRPr lang="en-GB" sz="1000" b="0" dirty="0">
                        <a:solidFill>
                          <a:schemeClr val="tx1"/>
                        </a:solidFill>
                        <a:latin typeface="Century Gothic"/>
                        <a:cs typeface="Century Gothic"/>
                      </a:endParaRPr>
                    </a:p>
                  </a:txBody>
                  <a:tcPr marL="68580" marR="6858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Which</a:t>
                      </a:r>
                      <a:r>
                        <a:rPr lang="en-GB" sz="1000" b="0" baseline="0" dirty="0">
                          <a:solidFill>
                            <a:schemeClr val="tx1"/>
                          </a:solidFill>
                          <a:latin typeface="Century Gothic"/>
                          <a:cs typeface="Century Gothic"/>
                        </a:rPr>
                        <a:t> words has the poet used to convey meaning?</a:t>
                      </a:r>
                      <a:endParaRPr lang="en-GB" sz="100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What are</a:t>
                      </a:r>
                      <a:r>
                        <a:rPr lang="en-GB" sz="1000" b="0" baseline="0" dirty="0">
                          <a:solidFill>
                            <a:schemeClr val="tx1"/>
                          </a:solidFill>
                          <a:latin typeface="Century Gothic"/>
                          <a:cs typeface="Century Gothic"/>
                        </a:rPr>
                        <a:t> the connotations of the language used?</a:t>
                      </a:r>
                    </a:p>
                    <a:p>
                      <a:pPr algn="ctr"/>
                      <a:endParaRPr lang="en-GB" sz="400" b="0" baseline="0" dirty="0">
                        <a:solidFill>
                          <a:schemeClr val="tx1"/>
                        </a:solidFill>
                        <a:latin typeface="Century Gothic"/>
                        <a:cs typeface="Century Gothic"/>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latin typeface="Century Gothic"/>
                          <a:cs typeface="Century Gothic"/>
                        </a:rPr>
                        <a:t>Is there more than one meaning of the word/phrase?</a:t>
                      </a:r>
                      <a:endParaRPr lang="en-GB" sz="100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i="0" dirty="0">
                          <a:solidFill>
                            <a:schemeClr val="tx1"/>
                          </a:solidFill>
                          <a:latin typeface="Century Gothic"/>
                          <a:cs typeface="Century Gothic"/>
                        </a:rPr>
                        <a:t>Has the poet</a:t>
                      </a:r>
                      <a:r>
                        <a:rPr lang="en-GB" sz="1000" b="0" i="0" baseline="0" dirty="0">
                          <a:solidFill>
                            <a:schemeClr val="tx1"/>
                          </a:solidFill>
                          <a:latin typeface="Century Gothic"/>
                          <a:cs typeface="Century Gothic"/>
                        </a:rPr>
                        <a:t> used figurative language? </a:t>
                      </a:r>
                      <a:r>
                        <a:rPr lang="en-GB" sz="700" b="0" i="0" baseline="0" dirty="0">
                          <a:solidFill>
                            <a:schemeClr val="tx1"/>
                          </a:solidFill>
                          <a:latin typeface="Century Gothic"/>
                          <a:cs typeface="Century Gothic"/>
                        </a:rPr>
                        <a:t>(onomatopoeia, alliteration, assonance…)</a:t>
                      </a:r>
                      <a:endParaRPr lang="en-GB" sz="700" b="0" i="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How</a:t>
                      </a:r>
                      <a:r>
                        <a:rPr lang="en-GB" sz="1000" b="0" baseline="0" dirty="0">
                          <a:solidFill>
                            <a:schemeClr val="tx1"/>
                          </a:solidFill>
                          <a:latin typeface="Century Gothic"/>
                          <a:cs typeface="Century Gothic"/>
                        </a:rPr>
                        <a:t> has the poet used language to </a:t>
                      </a:r>
                      <a:r>
                        <a:rPr lang="en-GB" sz="1000" b="1" u="sng" baseline="0" dirty="0">
                          <a:solidFill>
                            <a:schemeClr val="tx1"/>
                          </a:solidFill>
                          <a:latin typeface="Century Gothic"/>
                          <a:cs typeface="Century Gothic"/>
                        </a:rPr>
                        <a:t>infer </a:t>
                      </a:r>
                      <a:r>
                        <a:rPr lang="en-GB" sz="1000" b="0" baseline="0" dirty="0">
                          <a:solidFill>
                            <a:schemeClr val="tx1"/>
                          </a:solidFill>
                          <a:latin typeface="Century Gothic"/>
                          <a:cs typeface="Century Gothic"/>
                        </a:rPr>
                        <a:t>meaning?</a:t>
                      </a:r>
                    </a:p>
                    <a:p>
                      <a:pPr algn="ctr"/>
                      <a:endParaRPr lang="en-GB" sz="400" b="0" baseline="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548451804"/>
              </p:ext>
            </p:extLst>
          </p:nvPr>
        </p:nvGraphicFramePr>
        <p:xfrm>
          <a:off x="80628" y="1412776"/>
          <a:ext cx="1026114" cy="4342159"/>
        </p:xfrm>
        <a:graphic>
          <a:graphicData uri="http://schemas.openxmlformats.org/drawingml/2006/table">
            <a:tbl>
              <a:tblPr firstRow="1" bandRow="1">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effectLst>
                  <a:outerShdw blurRad="40000" dist="23000" dir="5400000" rotWithShape="0">
                    <a:srgbClr val="000000">
                      <a:alpha val="35000"/>
                    </a:srgbClr>
                  </a:outerShdw>
                </a:effectLst>
              </a:tblPr>
              <a:tblGrid>
                <a:gridCol w="1026114">
                  <a:extLst>
                    <a:ext uri="{9D8B030D-6E8A-4147-A177-3AD203B41FA5}">
                      <a16:colId xmlns:a16="http://schemas.microsoft.com/office/drawing/2014/main" val="20000"/>
                    </a:ext>
                  </a:extLst>
                </a:gridCol>
              </a:tblGrid>
              <a:tr h="391875">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a:solidFill>
                            <a:schemeClr val="tx1"/>
                          </a:solidFill>
                          <a:latin typeface="Century Gothic"/>
                          <a:cs typeface="Century Gothic"/>
                        </a:rPr>
                        <a:t>Effect</a:t>
                      </a: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85532">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 effect on the reader is the poet aiming to achieve?</a:t>
                      </a:r>
                    </a:p>
                    <a:p>
                      <a:pPr algn="ctr"/>
                      <a:r>
                        <a:rPr lang="en-GB" sz="800" b="0" i="1" dirty="0">
                          <a:solidFill>
                            <a:schemeClr val="tx1"/>
                          </a:solidFill>
                          <a:latin typeface="Century Gothic"/>
                          <a:cs typeface="Century Gothic"/>
                        </a:rPr>
                        <a:t>(How</a:t>
                      </a:r>
                      <a:r>
                        <a:rPr lang="en-GB" sz="800" b="0" i="1" baseline="0" dirty="0">
                          <a:solidFill>
                            <a:schemeClr val="tx1"/>
                          </a:solidFill>
                          <a:latin typeface="Century Gothic"/>
                          <a:cs typeface="Century Gothic"/>
                        </a:rPr>
                        <a:t> is it intended to make you think/feel?)</a:t>
                      </a:r>
                      <a:endParaRPr lang="en-GB" sz="800" b="0" i="1"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extLst>
                  <a:ext uri="{0D108BD9-81ED-4DB2-BD59-A6C34878D82A}">
                    <a16:rowId xmlns:a16="http://schemas.microsoft.com/office/drawing/2014/main" val="10001"/>
                  </a:ext>
                </a:extLst>
              </a:tr>
              <a:tr h="1285532">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 opinion</a:t>
                      </a:r>
                      <a:r>
                        <a:rPr lang="en-GB" sz="1050" baseline="0" dirty="0">
                          <a:solidFill>
                            <a:schemeClr val="tx1"/>
                          </a:solidFill>
                          <a:latin typeface="Century Gothic"/>
                          <a:cs typeface="Century Gothic"/>
                        </a:rPr>
                        <a:t> is conveyed by the poet?</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285532">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a:t>
                      </a:r>
                      <a:r>
                        <a:rPr lang="en-GB" sz="1050" baseline="0" dirty="0">
                          <a:solidFill>
                            <a:schemeClr val="tx1"/>
                          </a:solidFill>
                          <a:latin typeface="Century Gothic"/>
                          <a:cs typeface="Century Gothic"/>
                        </a:rPr>
                        <a:t>t is the purpose of the poet’s choice of language/opinion/theme?</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extLst>
                  <a:ext uri="{0D108BD9-81ED-4DB2-BD59-A6C34878D82A}">
                    <a16:rowId xmlns:a16="http://schemas.microsoft.com/office/drawing/2014/main" val="10003"/>
                  </a:ext>
                </a:extLst>
              </a:tr>
            </a:tbl>
          </a:graphicData>
        </a:graphic>
      </p:graphicFrame>
      <p:sp>
        <p:nvSpPr>
          <p:cNvPr id="7" name="Subtitle 2"/>
          <p:cNvSpPr txBox="1">
            <a:spLocks/>
          </p:cNvSpPr>
          <p:nvPr/>
        </p:nvSpPr>
        <p:spPr>
          <a:xfrm>
            <a:off x="3263832" y="1556792"/>
            <a:ext cx="3490098" cy="4176464"/>
          </a:xfrm>
          <a:prstGeom prst="rect">
            <a:avLst/>
          </a:prstGeom>
          <a:noFill/>
          <a:ln>
            <a:noFill/>
          </a:ln>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900" b="1" u="sng" dirty="0"/>
              <a:t>Manhunt</a:t>
            </a:r>
          </a:p>
          <a:p>
            <a:pPr marL="0" indent="0">
              <a:buNone/>
            </a:pPr>
            <a:r>
              <a:rPr lang="en-GB" sz="900" dirty="0"/>
              <a:t>After the first phase,</a:t>
            </a:r>
          </a:p>
          <a:p>
            <a:pPr marL="0" indent="0">
              <a:buNone/>
            </a:pPr>
            <a:r>
              <a:rPr lang="en-GB" sz="900" dirty="0"/>
              <a:t>after passionate nights and intimate days,</a:t>
            </a:r>
          </a:p>
          <a:p>
            <a:pPr marL="0" indent="0">
              <a:buNone/>
            </a:pPr>
            <a:endParaRPr lang="en-GB" sz="900" dirty="0"/>
          </a:p>
          <a:p>
            <a:pPr marL="0" indent="0">
              <a:buNone/>
            </a:pPr>
            <a:r>
              <a:rPr lang="en-GB" sz="900" dirty="0"/>
              <a:t>only then would he let me trace</a:t>
            </a:r>
          </a:p>
          <a:p>
            <a:pPr marL="0" indent="0">
              <a:buNone/>
            </a:pPr>
            <a:r>
              <a:rPr lang="en-GB" sz="900" dirty="0"/>
              <a:t>the frozen river which ran through his face,</a:t>
            </a:r>
          </a:p>
          <a:p>
            <a:pPr marL="0" indent="0">
              <a:buNone/>
            </a:pPr>
            <a:endParaRPr lang="en-GB" sz="900" dirty="0"/>
          </a:p>
          <a:p>
            <a:pPr marL="0" indent="0">
              <a:buNone/>
            </a:pPr>
            <a:r>
              <a:rPr lang="en-GB" sz="900" dirty="0"/>
              <a:t>only then would he let me explore</a:t>
            </a:r>
          </a:p>
          <a:p>
            <a:pPr marL="0" indent="0">
              <a:buNone/>
            </a:pPr>
            <a:r>
              <a:rPr lang="en-GB" sz="900" dirty="0"/>
              <a:t>the blown hinge of his lower jaw</a:t>
            </a:r>
          </a:p>
          <a:p>
            <a:pPr marL="0" indent="0">
              <a:buNone/>
            </a:pPr>
            <a:endParaRPr lang="en-GB" sz="900" dirty="0"/>
          </a:p>
          <a:p>
            <a:pPr marL="0" indent="0">
              <a:buNone/>
            </a:pPr>
            <a:r>
              <a:rPr lang="en-GB" sz="900" dirty="0"/>
              <a:t>and handle and hold</a:t>
            </a:r>
          </a:p>
          <a:p>
            <a:pPr marL="0" indent="0">
              <a:buNone/>
            </a:pPr>
            <a:r>
              <a:rPr lang="en-GB" sz="900" dirty="0"/>
              <a:t>the damaged, porcelain collar bone,</a:t>
            </a:r>
          </a:p>
          <a:p>
            <a:pPr marL="0" indent="0">
              <a:buNone/>
            </a:pPr>
            <a:endParaRPr lang="en-GB" sz="900" dirty="0"/>
          </a:p>
          <a:p>
            <a:pPr marL="0" indent="0">
              <a:buNone/>
            </a:pPr>
            <a:r>
              <a:rPr lang="en-GB" sz="900" dirty="0"/>
              <a:t>and mind and attend</a:t>
            </a:r>
          </a:p>
          <a:p>
            <a:pPr marL="0" indent="0">
              <a:buNone/>
            </a:pPr>
            <a:r>
              <a:rPr lang="en-GB" sz="900" dirty="0"/>
              <a:t>the fractured rudder of shoulder-blade,</a:t>
            </a:r>
          </a:p>
          <a:p>
            <a:pPr marL="0" indent="0">
              <a:buNone/>
            </a:pPr>
            <a:endParaRPr lang="en-GB" sz="900" dirty="0"/>
          </a:p>
          <a:p>
            <a:pPr marL="0" indent="0">
              <a:buNone/>
            </a:pPr>
            <a:r>
              <a:rPr lang="en-GB" sz="900" dirty="0"/>
              <a:t>and finger and thumb</a:t>
            </a:r>
          </a:p>
          <a:p>
            <a:pPr marL="0" indent="0">
              <a:buNone/>
            </a:pPr>
            <a:r>
              <a:rPr lang="en-GB" sz="900" dirty="0"/>
              <a:t>the parachute silk of his punctured lung.</a:t>
            </a:r>
          </a:p>
          <a:p>
            <a:pPr marL="0" indent="0">
              <a:buNone/>
            </a:pPr>
            <a:endParaRPr lang="en-GB" sz="900" dirty="0"/>
          </a:p>
          <a:p>
            <a:pPr marL="0" indent="0">
              <a:buNone/>
            </a:pPr>
            <a:r>
              <a:rPr lang="en-GB" sz="900" dirty="0"/>
              <a:t>Only then could I bind the struts</a:t>
            </a:r>
          </a:p>
          <a:p>
            <a:pPr marL="0" indent="0">
              <a:buNone/>
            </a:pPr>
            <a:r>
              <a:rPr lang="en-GB" sz="900" dirty="0"/>
              <a:t>and climb the rungs of his broken ribs,</a:t>
            </a:r>
          </a:p>
          <a:p>
            <a:pPr marL="0" indent="0">
              <a:buNone/>
            </a:pPr>
            <a:endParaRPr lang="en-GB" sz="900" dirty="0"/>
          </a:p>
          <a:p>
            <a:pPr marL="0" indent="0">
              <a:buNone/>
            </a:pPr>
            <a:r>
              <a:rPr lang="en-GB" sz="900" dirty="0"/>
              <a:t>and feel the hurt</a:t>
            </a:r>
          </a:p>
          <a:p>
            <a:pPr marL="0" indent="0">
              <a:buNone/>
            </a:pPr>
            <a:r>
              <a:rPr lang="en-GB" sz="900" dirty="0"/>
              <a:t>of his grazed heart.</a:t>
            </a:r>
          </a:p>
          <a:p>
            <a:pPr marL="0" indent="0">
              <a:buNone/>
            </a:pPr>
            <a:endParaRPr lang="en-GB" sz="900" dirty="0"/>
          </a:p>
          <a:p>
            <a:pPr marL="0" indent="0">
              <a:buNone/>
            </a:pPr>
            <a:r>
              <a:rPr lang="en-GB" sz="900" dirty="0"/>
              <a:t>Skirting along,</a:t>
            </a:r>
          </a:p>
          <a:p>
            <a:pPr marL="0" indent="0">
              <a:buNone/>
            </a:pPr>
            <a:r>
              <a:rPr lang="en-GB" sz="900" dirty="0"/>
              <a:t>only then could I picture the scan,</a:t>
            </a:r>
          </a:p>
          <a:p>
            <a:pPr marL="0" indent="0">
              <a:buNone/>
            </a:pPr>
            <a:endParaRPr lang="en-GB" sz="900" dirty="0"/>
          </a:p>
          <a:p>
            <a:pPr marL="0" indent="0">
              <a:buNone/>
            </a:pPr>
            <a:r>
              <a:rPr lang="en-GB" sz="900" dirty="0"/>
              <a:t>the foetus of metal beneath his chest</a:t>
            </a:r>
          </a:p>
          <a:p>
            <a:pPr marL="0" indent="0">
              <a:buNone/>
            </a:pPr>
            <a:r>
              <a:rPr lang="en-GB" sz="900" dirty="0"/>
              <a:t>where the bullet had come to rest.</a:t>
            </a:r>
          </a:p>
          <a:p>
            <a:pPr marL="0" indent="0">
              <a:buNone/>
            </a:pPr>
            <a:endParaRPr lang="en-GB" sz="900" dirty="0"/>
          </a:p>
          <a:p>
            <a:pPr marL="0" indent="0">
              <a:buNone/>
            </a:pPr>
            <a:r>
              <a:rPr lang="en-GB" sz="900" dirty="0"/>
              <a:t>Then I widened the search,</a:t>
            </a:r>
          </a:p>
          <a:p>
            <a:pPr marL="0" indent="0">
              <a:buNone/>
            </a:pPr>
            <a:r>
              <a:rPr lang="en-GB" sz="900" dirty="0"/>
              <a:t>traced the scarring back to its source</a:t>
            </a:r>
          </a:p>
          <a:p>
            <a:pPr marL="0" indent="0">
              <a:buNone/>
            </a:pPr>
            <a:endParaRPr lang="en-GB" sz="900" dirty="0"/>
          </a:p>
          <a:p>
            <a:pPr marL="0" indent="0">
              <a:buNone/>
            </a:pPr>
            <a:r>
              <a:rPr lang="en-GB" sz="900" dirty="0"/>
              <a:t>to a sweating, unexploded mine</a:t>
            </a:r>
          </a:p>
          <a:p>
            <a:pPr marL="0" indent="0">
              <a:buNone/>
            </a:pPr>
            <a:r>
              <a:rPr lang="en-GB" sz="900" dirty="0"/>
              <a:t>buried deep in his mind, around which</a:t>
            </a:r>
          </a:p>
          <a:p>
            <a:pPr marL="0" indent="0">
              <a:buNone/>
            </a:pPr>
            <a:endParaRPr lang="en-GB" sz="900" dirty="0"/>
          </a:p>
          <a:p>
            <a:pPr marL="0" indent="0">
              <a:buNone/>
            </a:pPr>
            <a:r>
              <a:rPr lang="en-GB" sz="900" dirty="0"/>
              <a:t>every nerve in his body had tightened and closed.</a:t>
            </a:r>
          </a:p>
          <a:p>
            <a:pPr marL="0" indent="0">
              <a:buNone/>
            </a:pPr>
            <a:r>
              <a:rPr lang="en-GB" sz="900" dirty="0"/>
              <a:t>Then, and only then, did I come close.</a:t>
            </a:r>
          </a:p>
        </p:txBody>
      </p:sp>
    </p:spTree>
    <p:extLst>
      <p:ext uri="{BB962C8B-B14F-4D97-AF65-F5344CB8AC3E}">
        <p14:creationId xmlns:p14="http://schemas.microsoft.com/office/powerpoint/2010/main" val="3213213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1371600" y="2713062"/>
            <a:ext cx="6400800" cy="1364010"/>
          </a:xfrm>
          <a:solidFill>
            <a:srgbClr val="FFFF00"/>
          </a:solidFill>
        </p:spPr>
        <p:txBody>
          <a:bodyPr>
            <a:normAutofit fontScale="70000" lnSpcReduction="20000"/>
          </a:bodyPr>
          <a:lstStyle/>
          <a:p>
            <a:r>
              <a:rPr lang="en-GB" sz="7200" b="1" dirty="0">
                <a:solidFill>
                  <a:schemeClr val="tx1"/>
                </a:solidFill>
                <a:effectLst>
                  <a:outerShdw blurRad="38100" dist="38100" dir="2700000" algn="tl">
                    <a:srgbClr val="000000">
                      <a:alpha val="43137"/>
                    </a:srgbClr>
                  </a:outerShdw>
                </a:effectLst>
              </a:rPr>
              <a:t>Let’s have some feedback!</a:t>
            </a:r>
          </a:p>
        </p:txBody>
      </p:sp>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0" name="Rounded Rectangular Callout 9"/>
          <p:cNvSpPr/>
          <p:nvPr/>
        </p:nvSpPr>
        <p:spPr>
          <a:xfrm>
            <a:off x="0" y="0"/>
            <a:ext cx="1979712" cy="1287887"/>
          </a:xfrm>
          <a:prstGeom prst="wedgeRoundRectCallout">
            <a:avLst>
              <a:gd name="adj1" fmla="val 38844"/>
              <a:gd name="adj2" fmla="val 74662"/>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Structure</a:t>
            </a:r>
          </a:p>
          <a:p>
            <a:pPr algn="ctr"/>
            <a:r>
              <a:rPr lang="en-GB" sz="1400" b="1" dirty="0">
                <a:latin typeface="Comic Sans MS" panose="030F0702030302020204" pitchFamily="66" charset="0"/>
              </a:rPr>
              <a:t>Meaning</a:t>
            </a:r>
          </a:p>
          <a:p>
            <a:pPr algn="ctr"/>
            <a:r>
              <a:rPr lang="en-GB" sz="1400" b="1" dirty="0">
                <a:latin typeface="Comic Sans MS" panose="030F0702030302020204" pitchFamily="66" charset="0"/>
              </a:rPr>
              <a:t>Imagery</a:t>
            </a:r>
          </a:p>
          <a:p>
            <a:pPr algn="ctr"/>
            <a:r>
              <a:rPr lang="en-GB" sz="1400" b="1" dirty="0">
                <a:latin typeface="Comic Sans MS" panose="030F0702030302020204" pitchFamily="66" charset="0"/>
              </a:rPr>
              <a:t>Language</a:t>
            </a:r>
          </a:p>
          <a:p>
            <a:pPr algn="ctr"/>
            <a:r>
              <a:rPr lang="en-GB" sz="1400" b="1" dirty="0">
                <a:latin typeface="Comic Sans MS" panose="030F0702030302020204" pitchFamily="66" charset="0"/>
              </a:rPr>
              <a:t>effect</a:t>
            </a:r>
          </a:p>
        </p:txBody>
      </p:sp>
    </p:spTree>
    <p:extLst>
      <p:ext uri="{BB962C8B-B14F-4D97-AF65-F5344CB8AC3E}">
        <p14:creationId xmlns:p14="http://schemas.microsoft.com/office/powerpoint/2010/main" val="3979331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2308552" y="0"/>
            <a:ext cx="6400800" cy="1364010"/>
          </a:xfrm>
          <a:solidFill>
            <a:srgbClr val="FFFF00"/>
          </a:solidFill>
        </p:spPr>
        <p:txBody>
          <a:bodyPr>
            <a:normAutofit fontScale="77500" lnSpcReduction="20000"/>
          </a:bodyPr>
          <a:lstStyle/>
          <a:p>
            <a:r>
              <a:rPr lang="en-GB" sz="7200" b="1" dirty="0">
                <a:solidFill>
                  <a:schemeClr val="tx1"/>
                </a:solidFill>
                <a:effectLst>
                  <a:outerShdw blurRad="38100" dist="38100" dir="2700000" algn="tl">
                    <a:srgbClr val="000000">
                      <a:alpha val="43137"/>
                    </a:srgbClr>
                  </a:outerShdw>
                </a:effectLst>
              </a:rPr>
              <a:t>Context</a:t>
            </a:r>
          </a:p>
          <a:p>
            <a:r>
              <a:rPr lang="en-GB" sz="3000" dirty="0">
                <a:hlinkClick r:id="rId6"/>
              </a:rPr>
              <a:t>https://www.youtube.com/watch?v=TtDiOsQsnRw</a:t>
            </a:r>
            <a:endParaRPr lang="en-GB" sz="3000" b="1" dirty="0">
              <a:solidFill>
                <a:schemeClr val="tx1"/>
              </a:solidFill>
              <a:effectLst>
                <a:outerShdw blurRad="38100" dist="38100" dir="2700000" algn="tl">
                  <a:srgbClr val="000000">
                    <a:alpha val="43137"/>
                  </a:srgbClr>
                </a:outerShdw>
              </a:effectLst>
            </a:endParaRPr>
          </a:p>
        </p:txBody>
      </p:sp>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0" name="Rounded Rectangular Callout 9"/>
          <p:cNvSpPr/>
          <p:nvPr/>
        </p:nvSpPr>
        <p:spPr>
          <a:xfrm>
            <a:off x="0" y="0"/>
            <a:ext cx="1979712" cy="1287887"/>
          </a:xfrm>
          <a:prstGeom prst="wedgeRoundRectCallout">
            <a:avLst>
              <a:gd name="adj1" fmla="val 38844"/>
              <a:gd name="adj2" fmla="val 74662"/>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Structure</a:t>
            </a:r>
          </a:p>
          <a:p>
            <a:pPr algn="ctr"/>
            <a:r>
              <a:rPr lang="en-GB" sz="1400" b="1" dirty="0">
                <a:latin typeface="Comic Sans MS" panose="030F0702030302020204" pitchFamily="66" charset="0"/>
              </a:rPr>
              <a:t>Meaning</a:t>
            </a:r>
          </a:p>
          <a:p>
            <a:pPr algn="ctr"/>
            <a:r>
              <a:rPr lang="en-GB" sz="1400" b="1" dirty="0">
                <a:latin typeface="Comic Sans MS" panose="030F0702030302020204" pitchFamily="66" charset="0"/>
              </a:rPr>
              <a:t>Imagery</a:t>
            </a:r>
          </a:p>
          <a:p>
            <a:pPr algn="ctr"/>
            <a:r>
              <a:rPr lang="en-GB" sz="1400" b="1" dirty="0">
                <a:latin typeface="Comic Sans MS" panose="030F0702030302020204" pitchFamily="66" charset="0"/>
              </a:rPr>
              <a:t>Language</a:t>
            </a:r>
          </a:p>
          <a:p>
            <a:pPr algn="ctr"/>
            <a:r>
              <a:rPr lang="en-GB" sz="1400" b="1" dirty="0">
                <a:latin typeface="Comic Sans MS" panose="030F0702030302020204" pitchFamily="66" charset="0"/>
              </a:rPr>
              <a:t>effect</a:t>
            </a:r>
          </a:p>
        </p:txBody>
      </p:sp>
      <p:sp>
        <p:nvSpPr>
          <p:cNvPr id="2" name="Rectangle 1"/>
          <p:cNvSpPr/>
          <p:nvPr/>
        </p:nvSpPr>
        <p:spPr>
          <a:xfrm>
            <a:off x="539552" y="1794681"/>
            <a:ext cx="8136904" cy="379455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‘The Manhunt’ was originally aired as part of a Channel 4 documentary, Forgotten Heroes: The Not Dead, in which ‘the painful truth of lives damaged beyond help is made meaningful for the rest of us’ (Joan Bakewell). In the film ‘The Manhunt’ is read by Laura, wife of Eddie Beddoes, who served as a peace-keeper in Bosnia before being discharged due to injury and depression. The poem describes the human cost of the conflict as it describes her experience on her husband’s return and the effect on their relationship of the physical and mental scars that he bore. </a:t>
            </a:r>
          </a:p>
        </p:txBody>
      </p:sp>
      <p:sp>
        <p:nvSpPr>
          <p:cNvPr id="4" name="Oval 3"/>
          <p:cNvSpPr/>
          <p:nvPr/>
        </p:nvSpPr>
        <p:spPr>
          <a:xfrm>
            <a:off x="5508104" y="5232988"/>
            <a:ext cx="3456384" cy="93231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Be proactive take your own notes!</a:t>
            </a:r>
          </a:p>
        </p:txBody>
      </p:sp>
    </p:spTree>
    <p:extLst>
      <p:ext uri="{BB962C8B-B14F-4D97-AF65-F5344CB8AC3E}">
        <p14:creationId xmlns:p14="http://schemas.microsoft.com/office/powerpoint/2010/main" val="1429318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1979712" y="33959"/>
            <a:ext cx="7164288" cy="5749622"/>
          </a:xfrm>
          <a:solidFill>
            <a:schemeClr val="accent1">
              <a:lumMod val="20000"/>
              <a:lumOff val="80000"/>
            </a:schemeClr>
          </a:solidFill>
        </p:spPr>
        <p:txBody>
          <a:bodyPr>
            <a:normAutofit fontScale="25000" lnSpcReduction="20000"/>
          </a:bodyPr>
          <a:lstStyle/>
          <a:p>
            <a:r>
              <a:rPr lang="en-GB" sz="7200" b="1" dirty="0">
                <a:solidFill>
                  <a:schemeClr val="tx1"/>
                </a:solidFill>
                <a:effectLst>
                  <a:outerShdw blurRad="38100" dist="38100" dir="2700000" algn="tl">
                    <a:srgbClr val="000000">
                      <a:alpha val="43137"/>
                    </a:srgbClr>
                  </a:outerShdw>
                </a:effectLst>
              </a:rPr>
              <a:t>Context: Simon Armitage</a:t>
            </a:r>
          </a:p>
          <a:p>
            <a:pPr algn="l"/>
            <a:r>
              <a:rPr lang="en-GB" sz="6400" b="1" dirty="0">
                <a:solidFill>
                  <a:schemeClr val="tx1"/>
                </a:solidFill>
              </a:rPr>
              <a:t>Simon Armitage (1963–)</a:t>
            </a:r>
          </a:p>
          <a:p>
            <a:pPr algn="l"/>
            <a:r>
              <a:rPr lang="en-GB" sz="6400" b="1" dirty="0">
                <a:solidFill>
                  <a:schemeClr val="tx1"/>
                </a:solidFill>
              </a:rPr>
              <a:t>Simon Armitage was born in 1963 in the village of Marsden, West Yorkshire, and has lived for most of his life in the surrounding area. His grandparents also lived in Marsden and his sister and her family lived nearby. He studied Geography at Portsmouth University, returning to his parents’ home after graduating.</a:t>
            </a:r>
          </a:p>
          <a:p>
            <a:pPr algn="l"/>
            <a:r>
              <a:rPr lang="en-GB" sz="6400" b="1" dirty="0">
                <a:solidFill>
                  <a:schemeClr val="tx1"/>
                </a:solidFill>
              </a:rPr>
              <a:t>His experiences as a young man in Yorkshire have been a major influence on his writing. He’s lived for most of his life close to </a:t>
            </a:r>
            <a:r>
              <a:rPr lang="en-GB" sz="6400" b="1" dirty="0" err="1">
                <a:solidFill>
                  <a:schemeClr val="tx1"/>
                </a:solidFill>
              </a:rPr>
              <a:t>Saddleworth</a:t>
            </a:r>
            <a:r>
              <a:rPr lang="en-GB" sz="6400" b="1" dirty="0">
                <a:solidFill>
                  <a:schemeClr val="tx1"/>
                </a:solidFill>
              </a:rPr>
              <a:t> Moor and has said: ‘I did spend an awful lot of time when I was 13 or 14 just roaming around these moors. It's just great thinking time.’</a:t>
            </a:r>
          </a:p>
          <a:p>
            <a:pPr algn="l"/>
            <a:r>
              <a:rPr lang="en-GB" sz="6400" b="1" dirty="0">
                <a:solidFill>
                  <a:schemeClr val="tx1"/>
                </a:solidFill>
              </a:rPr>
              <a:t>The industrial background of Yorkshire has been a key influence on Armitage’s poetry. He sees</a:t>
            </a:r>
          </a:p>
          <a:p>
            <a:pPr algn="l"/>
            <a:r>
              <a:rPr lang="en-GB" sz="6400" b="1" dirty="0">
                <a:solidFill>
                  <a:schemeClr val="tx1"/>
                </a:solidFill>
              </a:rPr>
              <a:t>himself as a craftsman and links his writing back to the history of Yorkshire: ‘I was never going to be a Bohemian because I'm from a part of the world where we make things. And I wanted to make things as well but I didn't want to make tractors and engines which a lot of kids from school wanted to do. You need a role model to show you what things to make.’</a:t>
            </a:r>
          </a:p>
          <a:p>
            <a:pPr algn="l"/>
            <a:r>
              <a:rPr lang="en-GB" sz="6400" b="1" dirty="0">
                <a:solidFill>
                  <a:schemeClr val="tx1"/>
                </a:solidFill>
              </a:rPr>
              <a:t>Armitage’s family also features in his poetry: his father was a probation officer, as was Armitage himself until 1994, and he has written extensively about him in his collection of essays All Points North. Armitage writes about his father’s work in the tyre trade, as well as about watching a pantomime he directed and produced.</a:t>
            </a:r>
          </a:p>
          <a:p>
            <a:pPr algn="l"/>
            <a:r>
              <a:rPr lang="en-GB" sz="6400" b="1" dirty="0">
                <a:solidFill>
                  <a:schemeClr val="tx1"/>
                </a:solidFill>
              </a:rPr>
              <a:t>Adolescence and growing up are common themes in Armitage’s work and he visits schools and</a:t>
            </a:r>
          </a:p>
          <a:p>
            <a:pPr algn="l"/>
            <a:r>
              <a:rPr lang="en-GB" sz="6400" b="1" dirty="0">
                <a:solidFill>
                  <a:schemeClr val="tx1"/>
                </a:solidFill>
              </a:rPr>
              <a:t>colleges regularly to discuss poetry and his own work with young people. His poetry often deals with aspects of modern life; his use of contemporary language and Northern dialect add to the ‘down to earth’ feel of his work, while his musical understanding and wit give his writing a vivid, lively feel.</a:t>
            </a:r>
          </a:p>
        </p:txBody>
      </p:sp>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0" name="Rounded Rectangular Callout 9"/>
          <p:cNvSpPr/>
          <p:nvPr/>
        </p:nvSpPr>
        <p:spPr>
          <a:xfrm>
            <a:off x="0" y="0"/>
            <a:ext cx="1979712" cy="1287887"/>
          </a:xfrm>
          <a:prstGeom prst="wedgeRoundRectCallout">
            <a:avLst>
              <a:gd name="adj1" fmla="val 38844"/>
              <a:gd name="adj2" fmla="val 74662"/>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Structure</a:t>
            </a:r>
          </a:p>
          <a:p>
            <a:pPr algn="ctr"/>
            <a:r>
              <a:rPr lang="en-GB" sz="1400" b="1" dirty="0">
                <a:latin typeface="Comic Sans MS" panose="030F0702030302020204" pitchFamily="66" charset="0"/>
              </a:rPr>
              <a:t>Meaning</a:t>
            </a:r>
          </a:p>
          <a:p>
            <a:pPr algn="ctr"/>
            <a:r>
              <a:rPr lang="en-GB" sz="1400" b="1" dirty="0">
                <a:latin typeface="Comic Sans MS" panose="030F0702030302020204" pitchFamily="66" charset="0"/>
              </a:rPr>
              <a:t>Imagery</a:t>
            </a:r>
          </a:p>
          <a:p>
            <a:pPr algn="ctr"/>
            <a:r>
              <a:rPr lang="en-GB" sz="1400" b="1" dirty="0">
                <a:latin typeface="Comic Sans MS" panose="030F0702030302020204" pitchFamily="66" charset="0"/>
              </a:rPr>
              <a:t>Language</a:t>
            </a:r>
          </a:p>
          <a:p>
            <a:pPr algn="ctr"/>
            <a:r>
              <a:rPr lang="en-GB" sz="1400" b="1" dirty="0">
                <a:latin typeface="Comic Sans MS" panose="030F0702030302020204" pitchFamily="66" charset="0"/>
              </a:rPr>
              <a:t>effect</a:t>
            </a:r>
          </a:p>
        </p:txBody>
      </p:sp>
      <p:sp>
        <p:nvSpPr>
          <p:cNvPr id="9" name="Oval 8"/>
          <p:cNvSpPr/>
          <p:nvPr/>
        </p:nvSpPr>
        <p:spPr>
          <a:xfrm>
            <a:off x="-1" y="3589362"/>
            <a:ext cx="1728192" cy="178006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Be proactive take your own notes!</a:t>
            </a:r>
          </a:p>
        </p:txBody>
      </p:sp>
    </p:spTree>
    <p:extLst>
      <p:ext uri="{BB962C8B-B14F-4D97-AF65-F5344CB8AC3E}">
        <p14:creationId xmlns:p14="http://schemas.microsoft.com/office/powerpoint/2010/main" val="1429318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2344</Words>
  <Application>Microsoft Office PowerPoint</Application>
  <PresentationFormat>On-screen Show (4:3)</PresentationFormat>
  <Paragraphs>290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 BERKLEY</vt:lpstr>
      <vt:lpstr>Arial</vt:lpstr>
      <vt:lpstr>Calibri</vt:lpstr>
      <vt:lpstr>Century Gothic</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How does Armitage present the reality of war in the poem The Manhunt?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dc:creator>
  <cp:lastModifiedBy>Beverley Graham</cp:lastModifiedBy>
  <cp:revision>26</cp:revision>
  <dcterms:created xsi:type="dcterms:W3CDTF">2019-08-23T08:25:51Z</dcterms:created>
  <dcterms:modified xsi:type="dcterms:W3CDTF">2020-09-20T12:28:46Z</dcterms:modified>
</cp:coreProperties>
</file>