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
  </p:handoutMasterIdLst>
  <p:sldIdLst>
    <p:sldId id="256" r:id="rId2"/>
    <p:sldId id="262" r:id="rId3"/>
    <p:sldId id="258" r:id="rId4"/>
    <p:sldId id="260" r:id="rId5"/>
    <p:sldId id="263"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DB41691-99AD-4EA1-B6A1-1E05E8231D84}" type="datetimeFigureOut">
              <a:rPr lang="en-GB" smtClean="0"/>
              <a:t>11/10/2020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42074D6-702B-4CE3-A16F-5D1971E4092E}" type="slidenum">
              <a:rPr lang="en-GB" smtClean="0"/>
              <a:t>‹#›</a:t>
            </a:fld>
            <a:endParaRPr lang="en-GB"/>
          </a:p>
        </p:txBody>
      </p:sp>
    </p:spTree>
    <p:extLst>
      <p:ext uri="{BB962C8B-B14F-4D97-AF65-F5344CB8AC3E}">
        <p14:creationId xmlns:p14="http://schemas.microsoft.com/office/powerpoint/2010/main" val="31526425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9144A50-215B-4816-852B-D26D104FA166}"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0127E-EC17-48E8-9974-DC573577BBA3}" type="slidenum">
              <a:rPr lang="en-GB" smtClean="0"/>
              <a:t>‹#›</a:t>
            </a:fld>
            <a:endParaRPr lang="en-GB"/>
          </a:p>
        </p:txBody>
      </p:sp>
    </p:spTree>
    <p:extLst>
      <p:ext uri="{BB962C8B-B14F-4D97-AF65-F5344CB8AC3E}">
        <p14:creationId xmlns:p14="http://schemas.microsoft.com/office/powerpoint/2010/main" val="323975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144A50-215B-4816-852B-D26D104FA166}"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0127E-EC17-48E8-9974-DC573577BBA3}" type="slidenum">
              <a:rPr lang="en-GB" smtClean="0"/>
              <a:t>‹#›</a:t>
            </a:fld>
            <a:endParaRPr lang="en-GB"/>
          </a:p>
        </p:txBody>
      </p:sp>
    </p:spTree>
    <p:extLst>
      <p:ext uri="{BB962C8B-B14F-4D97-AF65-F5344CB8AC3E}">
        <p14:creationId xmlns:p14="http://schemas.microsoft.com/office/powerpoint/2010/main" val="361827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144A50-215B-4816-852B-D26D104FA166}"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0127E-EC17-48E8-9974-DC573577BBA3}" type="slidenum">
              <a:rPr lang="en-GB" smtClean="0"/>
              <a:t>‹#›</a:t>
            </a:fld>
            <a:endParaRPr lang="en-GB"/>
          </a:p>
        </p:txBody>
      </p:sp>
    </p:spTree>
    <p:extLst>
      <p:ext uri="{BB962C8B-B14F-4D97-AF65-F5344CB8AC3E}">
        <p14:creationId xmlns:p14="http://schemas.microsoft.com/office/powerpoint/2010/main" val="259790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144A50-215B-4816-852B-D26D104FA166}"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0127E-EC17-48E8-9974-DC573577BBA3}" type="slidenum">
              <a:rPr lang="en-GB" smtClean="0"/>
              <a:t>‹#›</a:t>
            </a:fld>
            <a:endParaRPr lang="en-GB"/>
          </a:p>
        </p:txBody>
      </p:sp>
    </p:spTree>
    <p:extLst>
      <p:ext uri="{BB962C8B-B14F-4D97-AF65-F5344CB8AC3E}">
        <p14:creationId xmlns:p14="http://schemas.microsoft.com/office/powerpoint/2010/main" val="237015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144A50-215B-4816-852B-D26D104FA166}"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10127E-EC17-48E8-9974-DC573577BBA3}" type="slidenum">
              <a:rPr lang="en-GB" smtClean="0"/>
              <a:t>‹#›</a:t>
            </a:fld>
            <a:endParaRPr lang="en-GB"/>
          </a:p>
        </p:txBody>
      </p:sp>
    </p:spTree>
    <p:extLst>
      <p:ext uri="{BB962C8B-B14F-4D97-AF65-F5344CB8AC3E}">
        <p14:creationId xmlns:p14="http://schemas.microsoft.com/office/powerpoint/2010/main" val="56479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9144A50-215B-4816-852B-D26D104FA166}" type="datetimeFigureOut">
              <a:rPr lang="en-GB" smtClean="0"/>
              <a:t>11/10/2020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0127E-EC17-48E8-9974-DC573577BBA3}" type="slidenum">
              <a:rPr lang="en-GB" smtClean="0"/>
              <a:t>‹#›</a:t>
            </a:fld>
            <a:endParaRPr lang="en-GB"/>
          </a:p>
        </p:txBody>
      </p:sp>
    </p:spTree>
    <p:extLst>
      <p:ext uri="{BB962C8B-B14F-4D97-AF65-F5344CB8AC3E}">
        <p14:creationId xmlns:p14="http://schemas.microsoft.com/office/powerpoint/2010/main" val="73915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9144A50-215B-4816-852B-D26D104FA166}" type="datetimeFigureOut">
              <a:rPr lang="en-GB" smtClean="0"/>
              <a:t>11/10/2020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10127E-EC17-48E8-9974-DC573577BBA3}" type="slidenum">
              <a:rPr lang="en-GB" smtClean="0"/>
              <a:t>‹#›</a:t>
            </a:fld>
            <a:endParaRPr lang="en-GB"/>
          </a:p>
        </p:txBody>
      </p:sp>
    </p:spTree>
    <p:extLst>
      <p:ext uri="{BB962C8B-B14F-4D97-AF65-F5344CB8AC3E}">
        <p14:creationId xmlns:p14="http://schemas.microsoft.com/office/powerpoint/2010/main" val="184719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9144A50-215B-4816-852B-D26D104FA166}" type="datetimeFigureOut">
              <a:rPr lang="en-GB" smtClean="0"/>
              <a:t>11/10/2020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10127E-EC17-48E8-9974-DC573577BBA3}" type="slidenum">
              <a:rPr lang="en-GB" smtClean="0"/>
              <a:t>‹#›</a:t>
            </a:fld>
            <a:endParaRPr lang="en-GB"/>
          </a:p>
        </p:txBody>
      </p:sp>
    </p:spTree>
    <p:extLst>
      <p:ext uri="{BB962C8B-B14F-4D97-AF65-F5344CB8AC3E}">
        <p14:creationId xmlns:p14="http://schemas.microsoft.com/office/powerpoint/2010/main" val="117497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44A50-215B-4816-852B-D26D104FA166}" type="datetimeFigureOut">
              <a:rPr lang="en-GB" smtClean="0"/>
              <a:t>11/10/2020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10127E-EC17-48E8-9974-DC573577BBA3}" type="slidenum">
              <a:rPr lang="en-GB" smtClean="0"/>
              <a:t>‹#›</a:t>
            </a:fld>
            <a:endParaRPr lang="en-GB"/>
          </a:p>
        </p:txBody>
      </p:sp>
    </p:spTree>
    <p:extLst>
      <p:ext uri="{BB962C8B-B14F-4D97-AF65-F5344CB8AC3E}">
        <p14:creationId xmlns:p14="http://schemas.microsoft.com/office/powerpoint/2010/main" val="313811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144A50-215B-4816-852B-D26D104FA166}" type="datetimeFigureOut">
              <a:rPr lang="en-GB" smtClean="0"/>
              <a:t>11/10/2020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0127E-EC17-48E8-9974-DC573577BBA3}" type="slidenum">
              <a:rPr lang="en-GB" smtClean="0"/>
              <a:t>‹#›</a:t>
            </a:fld>
            <a:endParaRPr lang="en-GB"/>
          </a:p>
        </p:txBody>
      </p:sp>
    </p:spTree>
    <p:extLst>
      <p:ext uri="{BB962C8B-B14F-4D97-AF65-F5344CB8AC3E}">
        <p14:creationId xmlns:p14="http://schemas.microsoft.com/office/powerpoint/2010/main" val="116738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144A50-215B-4816-852B-D26D104FA166}" type="datetimeFigureOut">
              <a:rPr lang="en-GB" smtClean="0"/>
              <a:t>11/10/2020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10127E-EC17-48E8-9974-DC573577BBA3}" type="slidenum">
              <a:rPr lang="en-GB" smtClean="0"/>
              <a:t>‹#›</a:t>
            </a:fld>
            <a:endParaRPr lang="en-GB"/>
          </a:p>
        </p:txBody>
      </p:sp>
    </p:spTree>
    <p:extLst>
      <p:ext uri="{BB962C8B-B14F-4D97-AF65-F5344CB8AC3E}">
        <p14:creationId xmlns:p14="http://schemas.microsoft.com/office/powerpoint/2010/main" val="328324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44A50-215B-4816-852B-D26D104FA166}" type="datetimeFigureOut">
              <a:rPr lang="en-GB" smtClean="0"/>
              <a:t>11/10/2020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0127E-EC17-48E8-9974-DC573577BBA3}" type="slidenum">
              <a:rPr lang="en-GB" smtClean="0"/>
              <a:t>‹#›</a:t>
            </a:fld>
            <a:endParaRPr lang="en-GB"/>
          </a:p>
        </p:txBody>
      </p:sp>
    </p:spTree>
    <p:extLst>
      <p:ext uri="{BB962C8B-B14F-4D97-AF65-F5344CB8AC3E}">
        <p14:creationId xmlns:p14="http://schemas.microsoft.com/office/powerpoint/2010/main" val="2312308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KqjoIKfxU-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8663" y="5941483"/>
            <a:ext cx="9962271" cy="585926"/>
          </a:xfrm>
          <a:solidFill>
            <a:schemeClr val="accent4">
              <a:lumMod val="60000"/>
              <a:lumOff val="40000"/>
            </a:schemeClr>
          </a:solidFill>
        </p:spPr>
        <p:txBody>
          <a:bodyPr/>
          <a:lstStyle/>
          <a:p>
            <a:r>
              <a:rPr lang="en-GB" b="1" dirty="0" err="1"/>
              <a:t>L.O.To</a:t>
            </a:r>
            <a:r>
              <a:rPr lang="en-GB" b="1" dirty="0"/>
              <a:t> continue to develop skills and approaches to analysing unseen poetry.</a:t>
            </a:r>
          </a:p>
        </p:txBody>
      </p:sp>
      <p:pic>
        <p:nvPicPr>
          <p:cNvPr id="4" name="Picture 3"/>
          <p:cNvPicPr>
            <a:picLocks noChangeAspect="1"/>
          </p:cNvPicPr>
          <p:nvPr/>
        </p:nvPicPr>
        <p:blipFill>
          <a:blip r:embed="rId2"/>
          <a:stretch>
            <a:fillRect/>
          </a:stretch>
        </p:blipFill>
        <p:spPr>
          <a:xfrm>
            <a:off x="1738310" y="1000407"/>
            <a:ext cx="8562975" cy="4465418"/>
          </a:xfrm>
          <a:prstGeom prst="rect">
            <a:avLst/>
          </a:prstGeom>
        </p:spPr>
      </p:pic>
      <p:sp>
        <p:nvSpPr>
          <p:cNvPr id="5" name="TextBox 4"/>
          <p:cNvSpPr txBox="1"/>
          <p:nvPr/>
        </p:nvSpPr>
        <p:spPr>
          <a:xfrm>
            <a:off x="7574448" y="155417"/>
            <a:ext cx="4454434" cy="369332"/>
          </a:xfrm>
          <a:prstGeom prst="rect">
            <a:avLst/>
          </a:prstGeom>
          <a:solidFill>
            <a:schemeClr val="accent4">
              <a:lumMod val="60000"/>
              <a:lumOff val="40000"/>
            </a:schemeClr>
          </a:solidFill>
        </p:spPr>
        <p:txBody>
          <a:bodyPr wrap="square" rtlCol="0">
            <a:spAutoFit/>
          </a:bodyPr>
          <a:lstStyle/>
          <a:p>
            <a:r>
              <a:rPr lang="en-GB" b="1" u="sng"/>
              <a:t>Wednesday March 4</a:t>
            </a:r>
            <a:r>
              <a:rPr lang="en-GB" b="1" u="sng" baseline="30000"/>
              <a:t>th</a:t>
            </a:r>
            <a:r>
              <a:rPr lang="en-GB" b="1" u="sng"/>
              <a:t> 2020</a:t>
            </a:r>
            <a:endParaRPr lang="en-GB" b="1" u="sng" dirty="0"/>
          </a:p>
        </p:txBody>
      </p:sp>
    </p:spTree>
    <p:extLst>
      <p:ext uri="{BB962C8B-B14F-4D97-AF65-F5344CB8AC3E}">
        <p14:creationId xmlns:p14="http://schemas.microsoft.com/office/powerpoint/2010/main" val="149161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19864" y="188563"/>
            <a:ext cx="6096000" cy="6517682"/>
          </a:xfrm>
          <a:prstGeom prst="rect">
            <a:avLst/>
          </a:prstGeom>
          <a:solidFill>
            <a:schemeClr val="accent4">
              <a:lumMod val="20000"/>
              <a:lumOff val="80000"/>
            </a:schemeClr>
          </a:solidFill>
        </p:spPr>
        <p:txBody>
          <a:bodyPr>
            <a:spAutoFit/>
          </a:bodyPr>
          <a:lstStyle/>
          <a:p>
            <a:pPr>
              <a:lnSpc>
                <a:spcPct val="107000"/>
              </a:lnSpc>
              <a:spcAft>
                <a:spcPts val="800"/>
              </a:spcAft>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What Were They Like? Denise </a:t>
            </a:r>
            <a:r>
              <a:rPr lang="en-GB" sz="2400" b="1" u="sng" dirty="0" err="1">
                <a:effectLst/>
                <a:latin typeface="Calibri" panose="020F0502020204030204" pitchFamily="34" charset="0"/>
                <a:ea typeface="Calibri" panose="020F0502020204030204" pitchFamily="34" charset="0"/>
                <a:cs typeface="Times New Roman" panose="02020603050405020304" pitchFamily="18" charset="0"/>
              </a:rPr>
              <a:t>Levertov</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after ago all along bamboo between bitter blossom bombs bones buds buffalo burned ceremonies charred children clouds delight distinguish dream echo epic fathers flight gardens gathered hearts hold illumined inclined ivory jade joy killed lanterns laughter life light like maybe mirrors moonlight more most moths mouth name no not now old once only opening ornament paddies peaceful peasants people perhaps pleasant poem quiet reflected remember remembered reported resembled reverence rice say scream silent silver singing smashed song sons speech stepped stone surely tales terraces time told turned use Vietnam water ways whether which who yet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ight Arrow Callout 7"/>
          <p:cNvSpPr/>
          <p:nvPr/>
        </p:nvSpPr>
        <p:spPr>
          <a:xfrm>
            <a:off x="337625" y="351691"/>
            <a:ext cx="2504049" cy="2883877"/>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p:cNvSpPr txBox="1"/>
          <p:nvPr/>
        </p:nvSpPr>
        <p:spPr>
          <a:xfrm>
            <a:off x="436098" y="576775"/>
            <a:ext cx="1448973" cy="2308324"/>
          </a:xfrm>
          <a:prstGeom prst="rect">
            <a:avLst/>
          </a:prstGeom>
          <a:noFill/>
        </p:spPr>
        <p:txBody>
          <a:bodyPr wrap="square" rtlCol="0">
            <a:spAutoFit/>
          </a:bodyPr>
          <a:lstStyle/>
          <a:p>
            <a:r>
              <a:rPr lang="en-GB" b="1" dirty="0"/>
              <a:t>Work together.</a:t>
            </a:r>
          </a:p>
          <a:p>
            <a:endParaRPr lang="en-GB" b="1" dirty="0"/>
          </a:p>
          <a:p>
            <a:r>
              <a:rPr lang="en-GB" b="1" dirty="0"/>
              <a:t>Discuss the words and </a:t>
            </a:r>
            <a:r>
              <a:rPr lang="en-GB" b="1" dirty="0">
                <a:solidFill>
                  <a:schemeClr val="accent1">
                    <a:lumMod val="75000"/>
                  </a:schemeClr>
                </a:solidFill>
              </a:rPr>
              <a:t>highlight 5 words that stand out.</a:t>
            </a:r>
          </a:p>
        </p:txBody>
      </p:sp>
      <p:sp>
        <p:nvSpPr>
          <p:cNvPr id="10" name="Right Arrow Callout 9"/>
          <p:cNvSpPr/>
          <p:nvPr/>
        </p:nvSpPr>
        <p:spPr>
          <a:xfrm>
            <a:off x="436098" y="3812345"/>
            <a:ext cx="2405576" cy="2630658"/>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p:cNvSpPr txBox="1"/>
          <p:nvPr/>
        </p:nvSpPr>
        <p:spPr>
          <a:xfrm>
            <a:off x="576775" y="3857680"/>
            <a:ext cx="1308296" cy="2585323"/>
          </a:xfrm>
          <a:prstGeom prst="rect">
            <a:avLst/>
          </a:prstGeom>
          <a:noFill/>
        </p:spPr>
        <p:txBody>
          <a:bodyPr wrap="square" rtlCol="0">
            <a:spAutoFit/>
          </a:bodyPr>
          <a:lstStyle/>
          <a:p>
            <a:r>
              <a:rPr lang="en-GB" b="1" dirty="0">
                <a:solidFill>
                  <a:srgbClr val="FF0000"/>
                </a:solidFill>
              </a:rPr>
              <a:t>Annotate </a:t>
            </a:r>
            <a:r>
              <a:rPr lang="en-GB" b="1" dirty="0"/>
              <a:t>the words you have chosen – </a:t>
            </a:r>
            <a:r>
              <a:rPr lang="en-GB" b="1" dirty="0">
                <a:solidFill>
                  <a:schemeClr val="accent6">
                    <a:lumMod val="50000"/>
                  </a:schemeClr>
                </a:solidFill>
              </a:rPr>
              <a:t>What do they make you think of and why?</a:t>
            </a:r>
          </a:p>
        </p:txBody>
      </p:sp>
    </p:spTree>
    <p:extLst>
      <p:ext uri="{BB962C8B-B14F-4D97-AF65-F5344CB8AC3E}">
        <p14:creationId xmlns:p14="http://schemas.microsoft.com/office/powerpoint/2010/main" val="2819926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440" y="2778369"/>
            <a:ext cx="4605997" cy="4079631"/>
          </a:xfrm>
          <a:solidFill>
            <a:schemeClr val="accent4">
              <a:lumMod val="20000"/>
              <a:lumOff val="80000"/>
            </a:schemeClr>
          </a:solidFill>
        </p:spPr>
        <p:txBody>
          <a:bodyPr>
            <a:normAutofit/>
          </a:bodyPr>
          <a:lstStyle/>
          <a:p>
            <a:pPr marL="0" indent="0">
              <a:buNone/>
            </a:pPr>
            <a:r>
              <a:rPr lang="en-GB" sz="1600" dirty="0"/>
              <a:t>1)	Did the people of Viet Nam</a:t>
            </a:r>
          </a:p>
          <a:p>
            <a:pPr marL="0" indent="0">
              <a:buNone/>
            </a:pPr>
            <a:r>
              <a:rPr lang="en-GB" sz="1600" dirty="0"/>
              <a:t>	use lanterns of stone?</a:t>
            </a:r>
          </a:p>
          <a:p>
            <a:pPr marL="0" indent="0">
              <a:buNone/>
            </a:pPr>
            <a:r>
              <a:rPr lang="en-GB" sz="1600" dirty="0"/>
              <a:t>2)	Did they hold ceremonies</a:t>
            </a:r>
          </a:p>
          <a:p>
            <a:pPr marL="0" indent="0">
              <a:buNone/>
            </a:pPr>
            <a:r>
              <a:rPr lang="en-GB" sz="1600" dirty="0"/>
              <a:t>	to reverence the opening of buds?</a:t>
            </a:r>
          </a:p>
          <a:p>
            <a:pPr marL="0" indent="0">
              <a:buNone/>
            </a:pPr>
            <a:r>
              <a:rPr lang="en-GB" sz="1600" dirty="0"/>
              <a:t>3)	Were they inclined to quiet laughter?</a:t>
            </a:r>
          </a:p>
          <a:p>
            <a:pPr marL="0" indent="0">
              <a:buNone/>
            </a:pPr>
            <a:r>
              <a:rPr lang="en-GB" sz="1600" dirty="0"/>
              <a:t>4)	Did they use bone and ivory,</a:t>
            </a:r>
          </a:p>
          <a:p>
            <a:pPr marL="0" indent="0">
              <a:buNone/>
            </a:pPr>
            <a:r>
              <a:rPr lang="en-GB" sz="1600" dirty="0"/>
              <a:t>	jade and silver, for ornament?</a:t>
            </a:r>
          </a:p>
          <a:p>
            <a:pPr marL="0" indent="0">
              <a:buNone/>
            </a:pPr>
            <a:r>
              <a:rPr lang="en-GB" sz="1600" dirty="0"/>
              <a:t>5)	Had they an epic poem?</a:t>
            </a:r>
          </a:p>
          <a:p>
            <a:pPr marL="0" indent="0">
              <a:buNone/>
            </a:pPr>
            <a:r>
              <a:rPr lang="en-GB" sz="1600" dirty="0"/>
              <a:t>6)	Did they distinguish between speech and 	singing?</a:t>
            </a:r>
          </a:p>
          <a:p>
            <a:pPr marL="0" indent="0">
              <a:buNone/>
            </a:pPr>
            <a:endParaRPr lang="en-GB" sz="1600" dirty="0"/>
          </a:p>
        </p:txBody>
      </p:sp>
      <p:pic>
        <p:nvPicPr>
          <p:cNvPr id="4" name="Picture 3"/>
          <p:cNvPicPr>
            <a:picLocks noChangeAspect="1"/>
          </p:cNvPicPr>
          <p:nvPr/>
        </p:nvPicPr>
        <p:blipFill>
          <a:blip r:embed="rId2"/>
          <a:stretch>
            <a:fillRect/>
          </a:stretch>
        </p:blipFill>
        <p:spPr>
          <a:xfrm>
            <a:off x="5783193" y="60371"/>
            <a:ext cx="6224555" cy="6797629"/>
          </a:xfrm>
          <a:prstGeom prst="rect">
            <a:avLst/>
          </a:prstGeom>
          <a:solidFill>
            <a:schemeClr val="accent4">
              <a:lumMod val="20000"/>
              <a:lumOff val="80000"/>
            </a:schemeClr>
          </a:solidFill>
        </p:spPr>
      </p:pic>
      <p:sp>
        <p:nvSpPr>
          <p:cNvPr id="5" name="TextBox 4"/>
          <p:cNvSpPr txBox="1"/>
          <p:nvPr/>
        </p:nvSpPr>
        <p:spPr>
          <a:xfrm>
            <a:off x="416167" y="1488704"/>
            <a:ext cx="4684542" cy="830997"/>
          </a:xfrm>
          <a:prstGeom prst="rect">
            <a:avLst/>
          </a:prstGeom>
          <a:noFill/>
        </p:spPr>
        <p:txBody>
          <a:bodyPr wrap="square" rtlCol="0">
            <a:spAutoFit/>
          </a:bodyPr>
          <a:lstStyle/>
          <a:p>
            <a:r>
              <a:rPr lang="en-GB" sz="2400" b="1" u="sng" dirty="0"/>
              <a:t>What Were They Like? by Denise </a:t>
            </a:r>
            <a:r>
              <a:rPr lang="en-GB" sz="2400" b="1" u="sng" dirty="0" err="1"/>
              <a:t>Levertov</a:t>
            </a:r>
            <a:endParaRPr lang="en-GB" sz="2400" b="1" u="sng" dirty="0"/>
          </a:p>
        </p:txBody>
      </p:sp>
      <p:pic>
        <p:nvPicPr>
          <p:cNvPr id="6" name="Picture 5"/>
          <p:cNvPicPr>
            <a:picLocks noChangeAspect="1"/>
          </p:cNvPicPr>
          <p:nvPr/>
        </p:nvPicPr>
        <p:blipFill>
          <a:blip r:embed="rId3"/>
          <a:stretch>
            <a:fillRect/>
          </a:stretch>
        </p:blipFill>
        <p:spPr>
          <a:xfrm>
            <a:off x="207792" y="195705"/>
            <a:ext cx="1621008" cy="907764"/>
          </a:xfrm>
          <a:prstGeom prst="rect">
            <a:avLst/>
          </a:prstGeom>
        </p:spPr>
      </p:pic>
      <p:pic>
        <p:nvPicPr>
          <p:cNvPr id="7" name="Picture 6"/>
          <p:cNvPicPr>
            <a:picLocks noChangeAspect="1"/>
          </p:cNvPicPr>
          <p:nvPr/>
        </p:nvPicPr>
        <p:blipFill>
          <a:blip r:embed="rId4"/>
          <a:stretch>
            <a:fillRect/>
          </a:stretch>
        </p:blipFill>
        <p:spPr>
          <a:xfrm>
            <a:off x="1952880" y="236055"/>
            <a:ext cx="2098728" cy="867414"/>
          </a:xfrm>
          <a:prstGeom prst="rect">
            <a:avLst/>
          </a:prstGeom>
        </p:spPr>
      </p:pic>
      <p:pic>
        <p:nvPicPr>
          <p:cNvPr id="8" name="Picture 7"/>
          <p:cNvPicPr>
            <a:picLocks noChangeAspect="1"/>
          </p:cNvPicPr>
          <p:nvPr/>
        </p:nvPicPr>
        <p:blipFill>
          <a:blip r:embed="rId5"/>
          <a:stretch>
            <a:fillRect/>
          </a:stretch>
        </p:blipFill>
        <p:spPr>
          <a:xfrm>
            <a:off x="4175688" y="236055"/>
            <a:ext cx="1096987" cy="870625"/>
          </a:xfrm>
          <a:prstGeom prst="rect">
            <a:avLst/>
          </a:prstGeom>
        </p:spPr>
      </p:pic>
      <p:pic>
        <p:nvPicPr>
          <p:cNvPr id="9" name="Picture 8"/>
          <p:cNvPicPr>
            <a:picLocks noChangeAspect="1"/>
          </p:cNvPicPr>
          <p:nvPr/>
        </p:nvPicPr>
        <p:blipFill>
          <a:blip r:embed="rId6"/>
          <a:stretch>
            <a:fillRect/>
          </a:stretch>
        </p:blipFill>
        <p:spPr>
          <a:xfrm>
            <a:off x="10452804" y="5835753"/>
            <a:ext cx="1527957" cy="798481"/>
          </a:xfrm>
          <a:prstGeom prst="rect">
            <a:avLst/>
          </a:prstGeom>
        </p:spPr>
      </p:pic>
      <p:pic>
        <p:nvPicPr>
          <p:cNvPr id="10" name="Picture 9"/>
          <p:cNvPicPr>
            <a:picLocks noChangeAspect="1"/>
          </p:cNvPicPr>
          <p:nvPr/>
        </p:nvPicPr>
        <p:blipFill>
          <a:blip r:embed="rId7"/>
          <a:stretch>
            <a:fillRect/>
          </a:stretch>
        </p:blipFill>
        <p:spPr>
          <a:xfrm>
            <a:off x="10452804" y="4768948"/>
            <a:ext cx="1496214" cy="843039"/>
          </a:xfrm>
          <a:prstGeom prst="rect">
            <a:avLst/>
          </a:prstGeom>
        </p:spPr>
      </p:pic>
    </p:spTree>
    <p:extLst>
      <p:ext uri="{BB962C8B-B14F-4D97-AF65-F5344CB8AC3E}">
        <p14:creationId xmlns:p14="http://schemas.microsoft.com/office/powerpoint/2010/main" val="1463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6571"/>
            <a:ext cx="10515600" cy="5850392"/>
          </a:xfrm>
        </p:spPr>
        <p:txBody>
          <a:bodyPr>
            <a:normAutofit lnSpcReduction="10000"/>
          </a:bodyPr>
          <a:lstStyle/>
          <a:p>
            <a:pPr marL="0" indent="0">
              <a:buNone/>
            </a:pPr>
            <a:r>
              <a:rPr lang="en-GB" dirty="0"/>
              <a:t>• Focus on the title… What does it suggest? Why?</a:t>
            </a:r>
          </a:p>
          <a:p>
            <a:pPr marL="0" indent="0">
              <a:buNone/>
            </a:pPr>
            <a:r>
              <a:rPr lang="en-GB" dirty="0"/>
              <a:t>• Focus closely on the words used in the poem….. What is their</a:t>
            </a:r>
          </a:p>
          <a:p>
            <a:pPr marL="0" indent="0">
              <a:buNone/>
            </a:pPr>
            <a:r>
              <a:rPr lang="en-GB" dirty="0"/>
              <a:t>effect? What do they suggest to you and why?</a:t>
            </a:r>
          </a:p>
          <a:p>
            <a:pPr marL="0" indent="0">
              <a:buNone/>
            </a:pPr>
            <a:r>
              <a:rPr lang="en-GB" dirty="0"/>
              <a:t>• What mood and atmosphere is conveyed? Does it change at all? Which words and </a:t>
            </a:r>
            <a:r>
              <a:rPr lang="en-GB"/>
              <a:t>phrases help </a:t>
            </a:r>
            <a:r>
              <a:rPr lang="en-GB" dirty="0"/>
              <a:t>create this mood and atmosphere? </a:t>
            </a:r>
          </a:p>
          <a:p>
            <a:pPr marL="0" indent="0">
              <a:buNone/>
            </a:pPr>
            <a:r>
              <a:rPr lang="en-GB" dirty="0">
                <a:solidFill>
                  <a:prstClr val="black"/>
                </a:solidFill>
              </a:rPr>
              <a:t>• </a:t>
            </a:r>
            <a:r>
              <a:rPr lang="en-GB" dirty="0"/>
              <a:t>Are any specific techniques used? What? Where? Effect?</a:t>
            </a:r>
          </a:p>
          <a:p>
            <a:pPr marL="0" indent="0">
              <a:buNone/>
            </a:pPr>
            <a:r>
              <a:rPr lang="en-GB" dirty="0"/>
              <a:t>• Why do you think the poet wrote the poem? What does he/she want us to think about? Why? Does it have a theme or message? </a:t>
            </a:r>
          </a:p>
          <a:p>
            <a:pPr marL="0" indent="0">
              <a:buNone/>
            </a:pPr>
            <a:r>
              <a:rPr lang="en-GB" dirty="0"/>
              <a:t>• Consider the structure of the poem – the length of the lines, significant pauses, the use of stanzas and any distinctive rhythm or rhyme. Comment on these and their effects…</a:t>
            </a:r>
          </a:p>
          <a:p>
            <a:pPr marL="0" indent="0">
              <a:buNone/>
            </a:pPr>
            <a:r>
              <a:rPr lang="en-GB" dirty="0"/>
              <a:t>• What is your personal response to the poem? What does it make you think and feel and why? </a:t>
            </a:r>
          </a:p>
        </p:txBody>
      </p:sp>
    </p:spTree>
    <p:extLst>
      <p:ext uri="{BB962C8B-B14F-4D97-AF65-F5344CB8AC3E}">
        <p14:creationId xmlns:p14="http://schemas.microsoft.com/office/powerpoint/2010/main" val="337510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Links</a:t>
            </a:r>
          </a:p>
        </p:txBody>
      </p:sp>
      <p:sp>
        <p:nvSpPr>
          <p:cNvPr id="3" name="Content Placeholder 2"/>
          <p:cNvSpPr>
            <a:spLocks noGrp="1"/>
          </p:cNvSpPr>
          <p:nvPr>
            <p:ph idx="1"/>
          </p:nvPr>
        </p:nvSpPr>
        <p:spPr/>
        <p:txBody>
          <a:bodyPr/>
          <a:lstStyle/>
          <a:p>
            <a:pPr marL="0" indent="0">
              <a:buNone/>
            </a:pPr>
            <a:r>
              <a:rPr lang="en-GB" dirty="0">
                <a:hlinkClick r:id="rId2"/>
              </a:rPr>
              <a:t>https://www.youtube.com/watch?v=KqjoIKfxU-M</a:t>
            </a: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651271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419</Words>
  <Application>Microsoft Office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Beverley Graham</dc:creator>
  <cp:lastModifiedBy>Beverley Graham</cp:lastModifiedBy>
  <cp:revision>31</cp:revision>
  <cp:lastPrinted>2018-04-23T06:57:10Z</cp:lastPrinted>
  <dcterms:created xsi:type="dcterms:W3CDTF">2018-04-21T13:36:10Z</dcterms:created>
  <dcterms:modified xsi:type="dcterms:W3CDTF">2020-10-11T18:02:13Z</dcterms:modified>
</cp:coreProperties>
</file>