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1" r:id="rId3"/>
    <p:sldId id="264" r:id="rId4"/>
    <p:sldId id="265" r:id="rId5"/>
    <p:sldId id="266"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85" d="100"/>
          <a:sy n="85" d="100"/>
        </p:scale>
        <p:origin x="2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0D846-A6FD-4852-998D-9A62F8A89987}"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2BC61-A34F-4C73-8FBF-43D4AF6FD8C6}" type="slidenum">
              <a:rPr lang="en-GB" smtClean="0"/>
              <a:t>‹#›</a:t>
            </a:fld>
            <a:endParaRPr lang="en-GB"/>
          </a:p>
        </p:txBody>
      </p:sp>
    </p:spTree>
    <p:extLst>
      <p:ext uri="{BB962C8B-B14F-4D97-AF65-F5344CB8AC3E}">
        <p14:creationId xmlns:p14="http://schemas.microsoft.com/office/powerpoint/2010/main" val="92406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extracts are quite long. You may want to read one or only part of them.</a:t>
            </a:r>
            <a:endParaRPr lang="en-GB" dirty="0"/>
          </a:p>
        </p:txBody>
      </p:sp>
      <p:sp>
        <p:nvSpPr>
          <p:cNvPr id="4" name="Slide Number Placeholder 3"/>
          <p:cNvSpPr>
            <a:spLocks noGrp="1"/>
          </p:cNvSpPr>
          <p:nvPr>
            <p:ph type="sldNum" sz="quarter" idx="5"/>
          </p:nvPr>
        </p:nvSpPr>
        <p:spPr/>
        <p:txBody>
          <a:bodyPr/>
          <a:lstStyle/>
          <a:p>
            <a:fld id="{8A12BC61-A34F-4C73-8FBF-43D4AF6FD8C6}" type="slidenum">
              <a:rPr lang="en-GB" smtClean="0"/>
              <a:t>1</a:t>
            </a:fld>
            <a:endParaRPr lang="en-GB"/>
          </a:p>
        </p:txBody>
      </p:sp>
    </p:spTree>
    <p:extLst>
      <p:ext uri="{BB962C8B-B14F-4D97-AF65-F5344CB8AC3E}">
        <p14:creationId xmlns:p14="http://schemas.microsoft.com/office/powerpoint/2010/main" val="239895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D20E9-15BD-41C2-8930-0C9294803E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0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D20E9-15BD-41C2-8930-0C9294803E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09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BC27-1C29-41DD-8ED0-C5B655A91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08672B-B970-4F3C-879C-1DD0429FC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79D88A-045A-44F3-8FD1-1DCB2137A658}"/>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B4893832-E141-4799-9F55-0D9A7F1A4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07B727-A7E7-4235-B229-50AADD565C1A}"/>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207517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8000-3AEB-4684-B938-317D4E7739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747293-9D60-4B7B-9D61-D28CBAF2E5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603B02-DA49-469F-BB54-DE849FE6302C}"/>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97FB6376-4D64-4B68-ADAA-510AA43E6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CD21C-D274-4BE8-84C2-A5DBEC5FEE70}"/>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2533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6039D-EF9B-4D05-B6CB-A56256CA5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AE2936-F5D4-4DA5-8541-53145C97F6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D5BA5-A438-439E-BB5D-BB2E7F310517}"/>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7D89F01D-2E97-4E26-BE99-B36429D748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616E1-53B3-403B-93E8-86ECA1D67927}"/>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3092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C777-384E-49D5-90D8-0AB9717EB3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7F5AD4-449A-41ED-AA35-029137679C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BD0F8-64E6-4A05-874C-41E240A2E71A}"/>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AE7CFC31-227F-4E8F-94C5-C381961F9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C7188-946B-4D5E-A930-D8476E549B9A}"/>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163780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CDD9-9258-49E3-BB40-A4CF7AD36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D8D957-9347-4F8A-BEA1-66670A429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3A035-43E8-427A-8996-66D42111F0F3}"/>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243F7373-5044-4AC4-8677-93BD7138A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613942-B17F-48A4-9E4A-E6B2DD066B53}"/>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298267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F967-6B11-48B6-9BA1-B4195A1CF6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7C70-BC32-4674-974C-3EB9312A10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CC680A-4C6E-4BDD-8C84-FF97D082D8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5BC212-E371-4726-8CAF-8D4F6D59B0EF}"/>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6" name="Footer Placeholder 5">
            <a:extLst>
              <a:ext uri="{FF2B5EF4-FFF2-40B4-BE49-F238E27FC236}">
                <a16:creationId xmlns:a16="http://schemas.microsoft.com/office/drawing/2014/main" id="{6A9FD940-4DCE-4ED6-AC0A-F4DC0DE8B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328C82-18C6-4232-A107-12174158354F}"/>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119665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E773-E2DF-40C8-87FD-B5F69B3281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D17F18-660D-4DF5-AF47-1C83002E2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2EEEA-6350-4A94-A2CA-1CD3AFA30F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A8A933-213A-456D-839E-0FD283A02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A2D7E7-0884-4049-808C-82A0B25FC4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3C9A8B-F8C8-406C-A141-73A644D74256}"/>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8" name="Footer Placeholder 7">
            <a:extLst>
              <a:ext uri="{FF2B5EF4-FFF2-40B4-BE49-F238E27FC236}">
                <a16:creationId xmlns:a16="http://schemas.microsoft.com/office/drawing/2014/main" id="{A1264B41-36C2-4EB0-8C64-1D7208EBD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D35033-87F7-41A4-A51F-7C7BCE969BEB}"/>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185035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F8B5-BD90-42BE-A447-815CD231D4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B7557C-4B37-4BE3-AE91-28C53BAFE4D0}"/>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4" name="Footer Placeholder 3">
            <a:extLst>
              <a:ext uri="{FF2B5EF4-FFF2-40B4-BE49-F238E27FC236}">
                <a16:creationId xmlns:a16="http://schemas.microsoft.com/office/drawing/2014/main" id="{1E4B1DC3-BB51-4128-B2A1-EE14AF5E31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1BD848-0CAE-41C3-959C-D677B1EF37FD}"/>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270018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EF79B-32CE-40EA-AA25-B7CC4BECB4A5}"/>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3" name="Footer Placeholder 2">
            <a:extLst>
              <a:ext uri="{FF2B5EF4-FFF2-40B4-BE49-F238E27FC236}">
                <a16:creationId xmlns:a16="http://schemas.microsoft.com/office/drawing/2014/main" id="{2305C79C-6111-4C03-8A9A-6789AC95F2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BA1342-DC38-4ACE-8601-14A013DD5C70}"/>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328070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3E95-EBDB-40A9-86F5-46F117A68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D64386-91CA-402B-B00A-61A4EB875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1CEE90-D93E-4691-9F16-BBA67FF79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9858B-11FA-4381-8C9D-52803A6EE6CF}"/>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6" name="Footer Placeholder 5">
            <a:extLst>
              <a:ext uri="{FF2B5EF4-FFF2-40B4-BE49-F238E27FC236}">
                <a16:creationId xmlns:a16="http://schemas.microsoft.com/office/drawing/2014/main" id="{16EB062A-17D1-46B6-89AC-5A93B295FF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CDB6B3-650B-4F05-8130-9F84E99D6B95}"/>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360050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0534-DA8C-46E6-B3D2-DAE0FBC13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5C7D18-7D75-441B-AA71-29C91EF3F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A0D20B-948F-456D-A072-590A4B719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1C609C-B30A-4312-AFE3-D5F7D9F92E05}"/>
              </a:ext>
            </a:extLst>
          </p:cNvPr>
          <p:cNvSpPr>
            <a:spLocks noGrp="1"/>
          </p:cNvSpPr>
          <p:nvPr>
            <p:ph type="dt" sz="half" idx="10"/>
          </p:nvPr>
        </p:nvSpPr>
        <p:spPr/>
        <p:txBody>
          <a:bodyPr/>
          <a:lstStyle/>
          <a:p>
            <a:fld id="{37516316-1608-4EB3-8C80-E85D4207E09F}" type="datetimeFigureOut">
              <a:rPr lang="en-GB" smtClean="0"/>
              <a:t>29/04/2021</a:t>
            </a:fld>
            <a:endParaRPr lang="en-GB"/>
          </a:p>
        </p:txBody>
      </p:sp>
      <p:sp>
        <p:nvSpPr>
          <p:cNvPr id="6" name="Footer Placeholder 5">
            <a:extLst>
              <a:ext uri="{FF2B5EF4-FFF2-40B4-BE49-F238E27FC236}">
                <a16:creationId xmlns:a16="http://schemas.microsoft.com/office/drawing/2014/main" id="{28715B54-DB7E-40E7-BAC1-8131C155C9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817F8B-3589-4329-86EC-10F122C2ACB5}"/>
              </a:ext>
            </a:extLst>
          </p:cNvPr>
          <p:cNvSpPr>
            <a:spLocks noGrp="1"/>
          </p:cNvSpPr>
          <p:nvPr>
            <p:ph type="sldNum" sz="quarter" idx="12"/>
          </p:nvPr>
        </p:nvSpPr>
        <p:spPr/>
        <p:txBody>
          <a:bodyPr/>
          <a:lstStyle/>
          <a:p>
            <a:fld id="{2B1BB826-EAE7-4658-B12F-3A932E0507E1}" type="slidenum">
              <a:rPr lang="en-GB" smtClean="0"/>
              <a:t>‹#›</a:t>
            </a:fld>
            <a:endParaRPr lang="en-GB"/>
          </a:p>
        </p:txBody>
      </p:sp>
    </p:spTree>
    <p:extLst>
      <p:ext uri="{BB962C8B-B14F-4D97-AF65-F5344CB8AC3E}">
        <p14:creationId xmlns:p14="http://schemas.microsoft.com/office/powerpoint/2010/main" val="375065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50676-A606-4B54-A18A-1F266383D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02FCBA-EE9D-4E2E-9CBA-672DCFC77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FA6133-D891-4832-BCD5-EAA1C9834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16316-1608-4EB3-8C80-E85D4207E09F}" type="datetimeFigureOut">
              <a:rPr lang="en-GB" smtClean="0"/>
              <a:t>29/04/2021</a:t>
            </a:fld>
            <a:endParaRPr lang="en-GB"/>
          </a:p>
        </p:txBody>
      </p:sp>
      <p:sp>
        <p:nvSpPr>
          <p:cNvPr id="5" name="Footer Placeholder 4">
            <a:extLst>
              <a:ext uri="{FF2B5EF4-FFF2-40B4-BE49-F238E27FC236}">
                <a16:creationId xmlns:a16="http://schemas.microsoft.com/office/drawing/2014/main" id="{C68423CA-EDF4-4EDF-AF56-125B8E0BD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588535-CF7D-40CF-A682-D81654341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BB826-EAE7-4658-B12F-3A932E0507E1}" type="slidenum">
              <a:rPr lang="en-GB" smtClean="0"/>
              <a:t>‹#›</a:t>
            </a:fld>
            <a:endParaRPr lang="en-GB"/>
          </a:p>
        </p:txBody>
      </p:sp>
    </p:spTree>
    <p:extLst>
      <p:ext uri="{BB962C8B-B14F-4D97-AF65-F5344CB8AC3E}">
        <p14:creationId xmlns:p14="http://schemas.microsoft.com/office/powerpoint/2010/main" val="279088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E6FD5E-1529-4469-858B-1E8E292233A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DC6F0E-0B60-47DE-A509-7DAD6AF504F1}"/>
              </a:ext>
            </a:extLst>
          </p:cNvPr>
          <p:cNvSpPr>
            <a:spLocks noGrp="1"/>
          </p:cNvSpPr>
          <p:nvPr>
            <p:ph type="ctrTitle"/>
          </p:nvPr>
        </p:nvSpPr>
        <p:spPr>
          <a:xfrm>
            <a:off x="1524000" y="1882588"/>
            <a:ext cx="9144000" cy="785906"/>
          </a:xfrm>
          <a:solidFill>
            <a:schemeClr val="accent6">
              <a:lumMod val="60000"/>
              <a:lumOff val="40000"/>
            </a:schemeClr>
          </a:solidFill>
        </p:spPr>
        <p:txBody>
          <a:bodyPr>
            <a:normAutofit fontScale="90000"/>
          </a:bodyPr>
          <a:lstStyle/>
          <a:p>
            <a:r>
              <a:rPr lang="en-GB" b="1" i="1" dirty="0"/>
              <a:t>Nineteenth Century Literature</a:t>
            </a:r>
          </a:p>
        </p:txBody>
      </p:sp>
      <p:sp>
        <p:nvSpPr>
          <p:cNvPr id="3" name="Subtitle 2">
            <a:extLst>
              <a:ext uri="{FF2B5EF4-FFF2-40B4-BE49-F238E27FC236}">
                <a16:creationId xmlns:a16="http://schemas.microsoft.com/office/drawing/2014/main" id="{698B4DED-70B1-45D3-B486-0DB00234C06B}"/>
              </a:ext>
            </a:extLst>
          </p:cNvPr>
          <p:cNvSpPr>
            <a:spLocks noGrp="1"/>
          </p:cNvSpPr>
          <p:nvPr>
            <p:ph type="subTitle" idx="1"/>
          </p:nvPr>
        </p:nvSpPr>
        <p:spPr>
          <a:xfrm>
            <a:off x="892885" y="3602037"/>
            <a:ext cx="10424160" cy="2583609"/>
          </a:xfrm>
          <a:solidFill>
            <a:schemeClr val="accent4"/>
          </a:solidFill>
        </p:spPr>
        <p:txBody>
          <a:bodyPr>
            <a:noAutofit/>
          </a:bodyPr>
          <a:lstStyle/>
          <a:p>
            <a:r>
              <a:rPr lang="en-GB" sz="4000" dirty="0"/>
              <a:t>LO: To explore childhood and family in the Nineteenth Century.</a:t>
            </a:r>
          </a:p>
          <a:p>
            <a:r>
              <a:rPr lang="en-GB" sz="4000" dirty="0"/>
              <a:t>ST: I can explore the presentation of relationships</a:t>
            </a:r>
          </a:p>
          <a:p>
            <a:r>
              <a:rPr lang="en-GB" sz="4000" dirty="0"/>
              <a:t>between young people in literature.</a:t>
            </a:r>
          </a:p>
        </p:txBody>
      </p:sp>
    </p:spTree>
    <p:extLst>
      <p:ext uri="{BB962C8B-B14F-4D97-AF65-F5344CB8AC3E}">
        <p14:creationId xmlns:p14="http://schemas.microsoft.com/office/powerpoint/2010/main" val="319761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85E3-4080-4ACB-BA5E-A3C81BFD633B}"/>
              </a:ext>
            </a:extLst>
          </p:cNvPr>
          <p:cNvSpPr>
            <a:spLocks noGrp="1"/>
          </p:cNvSpPr>
          <p:nvPr>
            <p:ph type="title"/>
          </p:nvPr>
        </p:nvSpPr>
        <p:spPr>
          <a:xfrm>
            <a:off x="720762" y="1"/>
            <a:ext cx="11471238" cy="917912"/>
          </a:xfrm>
        </p:spPr>
        <p:txBody>
          <a:bodyPr>
            <a:normAutofit fontScale="90000"/>
          </a:bodyPr>
          <a:lstStyle/>
          <a:p>
            <a:r>
              <a:rPr lang="en-US" sz="3600" dirty="0"/>
              <a:t>Read the extract below, taken from </a:t>
            </a:r>
            <a:r>
              <a:rPr lang="en-US" sz="3600" b="1" i="1" dirty="0"/>
              <a:t>Wuthering Heights </a:t>
            </a:r>
            <a:r>
              <a:rPr lang="en-US" sz="3600" dirty="0"/>
              <a:t>by Emily Bronte.</a:t>
            </a:r>
          </a:p>
        </p:txBody>
      </p:sp>
      <p:sp>
        <p:nvSpPr>
          <p:cNvPr id="5" name="Rectangle 4">
            <a:extLst>
              <a:ext uri="{FF2B5EF4-FFF2-40B4-BE49-F238E27FC236}">
                <a16:creationId xmlns:a16="http://schemas.microsoft.com/office/drawing/2014/main" id="{5F455334-296B-4AE6-A3AE-72514E28BEC0}"/>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
        <p:nvSpPr>
          <p:cNvPr id="7" name="Rectangle 6">
            <a:extLst>
              <a:ext uri="{FF2B5EF4-FFF2-40B4-BE49-F238E27FC236}">
                <a16:creationId xmlns:a16="http://schemas.microsoft.com/office/drawing/2014/main" id="{A5DAC4CF-4D89-42E7-957C-ECECBF143D46}"/>
              </a:ext>
            </a:extLst>
          </p:cNvPr>
          <p:cNvSpPr/>
          <p:nvPr/>
        </p:nvSpPr>
        <p:spPr>
          <a:xfrm>
            <a:off x="819150" y="895716"/>
            <a:ext cx="11158202" cy="5355312"/>
          </a:xfrm>
          <a:prstGeom prst="rect">
            <a:avLst/>
          </a:prstGeom>
        </p:spPr>
        <p:txBody>
          <a:bodyPr wrap="square">
            <a:spAutoFit/>
          </a:bodyPr>
          <a:lstStyle/>
          <a:p>
            <a:r>
              <a:rPr lang="en-US" b="1" u="sng" dirty="0"/>
              <a:t>Introduction</a:t>
            </a:r>
          </a:p>
          <a:p>
            <a:r>
              <a:rPr lang="en-US" dirty="0"/>
              <a:t> </a:t>
            </a:r>
            <a:r>
              <a:rPr lang="en-US" b="1" dirty="0"/>
              <a:t>Heathcliff was adopted as a young child by the Earnshaw family whose daughter Catherine came to love him as a brother and friend. When her parents died, her older brother </a:t>
            </a:r>
            <a:r>
              <a:rPr lang="en-US" b="1" dirty="0" err="1"/>
              <a:t>Hindley</a:t>
            </a:r>
            <a:r>
              <a:rPr lang="en-US" b="1" dirty="0"/>
              <a:t> returned with his wife to take over the house, Wuthering Heights, where they live together. Jealous of the place he had gained in the family, </a:t>
            </a:r>
            <a:r>
              <a:rPr lang="en-US" b="1" dirty="0" err="1"/>
              <a:t>Hindley</a:t>
            </a:r>
            <a:r>
              <a:rPr lang="en-US" b="1" dirty="0"/>
              <a:t> held a longstanding resentment and dislike of Heathcliff, whom he treated cruelly and tried to separate from Catherine. This part of the story is told by the housekeeper, Nellie Dean. Thrushcross Grange is a grand house a little distance away from Wuthering Heights where the Linton family lives.</a:t>
            </a:r>
          </a:p>
          <a:p>
            <a:endParaRPr lang="en-US" b="1" dirty="0"/>
          </a:p>
          <a:p>
            <a:r>
              <a:rPr lang="en-US" dirty="0"/>
              <a:t>They both promised fair to grow up as rude as savages; the young master being entirely negligent how they behaved, and what they did, so they kept clear of him. He would not even have seen after their going to church on Sundays, only Joseph and the curate reprimanded his carelessness when they absented themselves; and that reminded him to order Heathcliff a flogging, and Catherine a fast from dinner or supper. But it was one of their chief amusements to run away to the moors in the morning and remain there all day, and the after punishment grew a mere thing to laugh at. The curate might set as many chapters as he pleased for Catherine to get by heart, and Joseph might thrash Heathcliff till his arm ached; they forgot everything the minute they were together again: at least the minute they had contrived some naughty plan of revenge; and many a time I’ve cried to myself to watch them growing more reckless daily, and I not daring to speak a syllable, for fear of losing the small power I still retained over the unfriended creatures. One Sunday evening, it chanced that they were banished from the sitting-room, for making a noise, or a light offence of the kind; and when I went to call them to supper, I could discover them nowhere. </a:t>
            </a:r>
          </a:p>
        </p:txBody>
      </p:sp>
    </p:spTree>
    <p:extLst>
      <p:ext uri="{BB962C8B-B14F-4D97-AF65-F5344CB8AC3E}">
        <p14:creationId xmlns:p14="http://schemas.microsoft.com/office/powerpoint/2010/main" val="10954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55334-296B-4AE6-A3AE-72514E28BEC0}"/>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
        <p:nvSpPr>
          <p:cNvPr id="6" name="Rectangle 5">
            <a:extLst>
              <a:ext uri="{FF2B5EF4-FFF2-40B4-BE49-F238E27FC236}">
                <a16:creationId xmlns:a16="http://schemas.microsoft.com/office/drawing/2014/main" id="{9589817A-4CE7-455B-A4F2-27D5875EFDAA}"/>
              </a:ext>
            </a:extLst>
          </p:cNvPr>
          <p:cNvSpPr/>
          <p:nvPr/>
        </p:nvSpPr>
        <p:spPr>
          <a:xfrm>
            <a:off x="720762" y="-1"/>
            <a:ext cx="11395038" cy="6155531"/>
          </a:xfrm>
          <a:prstGeom prst="rect">
            <a:avLst/>
          </a:prstGeom>
        </p:spPr>
        <p:txBody>
          <a:bodyPr wrap="square">
            <a:spAutoFit/>
          </a:bodyPr>
          <a:lstStyle/>
          <a:p>
            <a:r>
              <a:rPr lang="en-US" dirty="0"/>
              <a:t> </a:t>
            </a:r>
            <a:r>
              <a:rPr lang="en-US" sz="1400" dirty="0"/>
              <a:t>We searched the house, above and below, and the yard and stables; they were invisible: and, at last, </a:t>
            </a:r>
            <a:r>
              <a:rPr lang="en-US" sz="1400" dirty="0" err="1"/>
              <a:t>Hindley</a:t>
            </a:r>
            <a:r>
              <a:rPr lang="en-US" sz="1400" dirty="0"/>
              <a:t> in a passion told us to bolt the doors, and swore nobody should let them in that night. The household went to bed; and I, too, anxious to lie down, opened my lattice and put my head out to hearken, though it rained: determined to admit them in spite of the prohibition, should they return. In a while, I distinguished steps coming up the road, and the light of a lantern glimmered through the gate. I threw a shawl over my head and ran to prevent them from waking Mr. Earnshaw by knocking. There was Heathcliff, by himself: it gave me a start to see him alone.</a:t>
            </a:r>
          </a:p>
          <a:p>
            <a:r>
              <a:rPr lang="en-US" sz="1400" dirty="0"/>
              <a:t>‘Where is Miss Catherine?’ I cried hurriedly. ‘No accident, I hope?’ ‘At Thrushcross Grange,’ he answered; ‘and I would have been there too, but they had not the manners to ask me to stay.’ ‘Well, you will catch it!’ I said: ‘you’ll never be content till you’re sent about your business. What in the world led you wandering to Thrushcross Grange?’ ‘Let me get off my wet clothes, and I’ll tell you all about it, Nelly,’ he replied. I bid him beware of rousing the master, and while he undressed and I waited to put out the candle, he continued—‘Cathy and I escaped from the wash-house to have a ramble at liberty, and getting a glimpse of the Grange lights, we thought we would just go and see whether the Lintons passed their Sunday evenings standing shivering in corners, while their father and mother sat eating and drinking, and singing and laughing, and burning their eyes out before the fire. Do you think they do? Or reading sermons, and being </a:t>
            </a:r>
            <a:r>
              <a:rPr lang="en-US" sz="1400" dirty="0" err="1"/>
              <a:t>catechised</a:t>
            </a:r>
            <a:r>
              <a:rPr lang="en-US" sz="1400" dirty="0"/>
              <a:t> by their manservant, and set to learn a column of Scripture names, if they don’t answer properly?’ ‘Probably not,’ I responded. ‘They are good children, no doubt, and don’t deserve the treatment you receive, for your bad conduct.’ ‘Don’t cant, Nelly,’ he said: ‘nonsense! We ran from the top of the Heights to the park, without stopping—Catherine completely beaten in the race, because she was barefoot. You’ll have to seek for her shoes in the bog to-morrow. We crept through a broken hedge, groped our way up the path, and planted ourselves on a flower-plot under the drawing-room window. The light came from thence; they had not put up the shutters, and the curtains were only half closed. Both of us were able to look in by standing on the basement, and clinging to the ledge, and we saw—ah! it was beautiful—a splendid place carpeted with  crimson, and crimson-covered chairs and tables, and a pure white ceiling bordered by gold, a shower of glass-drops hanging in silver chains from the </a:t>
            </a:r>
            <a:r>
              <a:rPr lang="en-US" sz="1400" dirty="0" err="1"/>
              <a:t>centre</a:t>
            </a:r>
            <a:r>
              <a:rPr lang="en-US" sz="1400" dirty="0"/>
              <a:t>, and shimmering with little soft tapers. Old Mr. and Mrs. Linton were not there; Edgar and his sisters had it entirely to themselves. Shouldn’t they have been happy? We should have thought ourselves in heaven! And now, guess what your good children were doing? Isabella—I believe she is eleven, a year younger than Cathy—lay screaming at the farther end of the room, shrieking as if witches were running </a:t>
            </a:r>
            <a:r>
              <a:rPr lang="en-US" sz="1400" dirty="0" err="1"/>
              <a:t>redhot</a:t>
            </a:r>
            <a:r>
              <a:rPr lang="en-US" sz="1400" dirty="0"/>
              <a:t> needles into her. Edgar stood on the hearth weeping silently, and in the middle of the table sat a little dog, shaking its paw and yelping; which, from their mutual accusations, we understood they had nearly pulled in two between them. The idiots! That was their pleasure! to quarrel who should hold a heap of warm hair, and each begin to cry because both, after struggling to get it, refused to take it. We laughed outright at the petted things; we did despise them! When would you catch me wishing to have what Catherine wanted? or find us by ourselves, seeking entertainment in yelling, and sobbing, and rolling on the ground, divided by the whole room? I’d not exchange, for a thousand lives, my condition here, for Edgar Linton’s at Thrushcross Grange—not if I might have the privilege of flinging Joseph off the highest gable, and painting the house-front with </a:t>
            </a:r>
            <a:r>
              <a:rPr lang="en-US" sz="1400" dirty="0" err="1"/>
              <a:t>Hindley’s</a:t>
            </a:r>
            <a:r>
              <a:rPr lang="en-US" sz="1400" dirty="0"/>
              <a:t> blood!’</a:t>
            </a:r>
          </a:p>
          <a:p>
            <a:endParaRPr lang="en-GB" sz="1200" dirty="0"/>
          </a:p>
        </p:txBody>
      </p:sp>
    </p:spTree>
    <p:extLst>
      <p:ext uri="{BB962C8B-B14F-4D97-AF65-F5344CB8AC3E}">
        <p14:creationId xmlns:p14="http://schemas.microsoft.com/office/powerpoint/2010/main" val="42713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EE23-D1D7-44FC-920F-75E12645CB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ED1666-5E18-41C3-B8C6-34DAA05F0D02}"/>
              </a:ext>
            </a:extLst>
          </p:cNvPr>
          <p:cNvSpPr>
            <a:spLocks noGrp="1"/>
          </p:cNvSpPr>
          <p:nvPr>
            <p:ph idx="1"/>
          </p:nvPr>
        </p:nvSpPr>
        <p:spPr>
          <a:xfrm>
            <a:off x="838200" y="65314"/>
            <a:ext cx="11277600" cy="6727372"/>
          </a:xfrm>
        </p:spPr>
        <p:txBody>
          <a:bodyPr>
            <a:normAutofit/>
          </a:bodyPr>
          <a:lstStyle/>
          <a:p>
            <a:pPr marL="0" lvl="0" indent="0">
              <a:lnSpc>
                <a:spcPct val="100000"/>
              </a:lnSpc>
              <a:spcBef>
                <a:spcPts val="0"/>
              </a:spcBef>
              <a:buNone/>
            </a:pPr>
            <a:r>
              <a:rPr lang="en-US" sz="1300" dirty="0">
                <a:solidFill>
                  <a:prstClr val="black"/>
                </a:solidFill>
              </a:rPr>
              <a:t>‘Hush, hush!’ I interrupted. ‘Still you have not told me, Heathcliff, how Catherine is left behind?’</a:t>
            </a:r>
          </a:p>
          <a:p>
            <a:pPr marL="0" lvl="0" indent="0">
              <a:lnSpc>
                <a:spcPct val="100000"/>
              </a:lnSpc>
              <a:spcBef>
                <a:spcPts val="0"/>
              </a:spcBef>
              <a:buNone/>
            </a:pPr>
            <a:r>
              <a:rPr lang="en-US" sz="1300" dirty="0">
                <a:solidFill>
                  <a:prstClr val="black"/>
                </a:solidFill>
              </a:rPr>
              <a:t>‘I told you we laughed,’ he answered. ‘The Lintons heard us, and with one accord they shot like arrows to the door; there was silence, and then a cry, “Oh, mamma, mamma! Oh, papa! Oh, mamma, come here. Oh, papa, oh!” They really did howl out something in that way. We made frightful noises to terrify them still more, and then we dropped off the ledge, because somebody was drawing the bars, and we felt we had better flee. I had Cathy by the hand, and was urging her on, when all at once she fell down. “Run, Heathcliff, run!” she whispered. “They have let the bull-dog loose, and he holds me!” The devil had seized her ankle, Nelly: I heard his abominable snorting. She did not yell out—no! she would have scorned to do it, if she had been spitted on the horns of a mad cow. I did, though: I vociferated curses enough to annihilate any fiend in Christendom; and I got a stone and thrust it between his jaws, and tried with all my might to cram it down his throat. A beast of a servant came up with a lantern, at last, shouting—“Keep fast, </a:t>
            </a:r>
            <a:r>
              <a:rPr lang="en-US" sz="1300" dirty="0" err="1">
                <a:solidFill>
                  <a:prstClr val="black"/>
                </a:solidFill>
              </a:rPr>
              <a:t>Skulker</a:t>
            </a:r>
            <a:r>
              <a:rPr lang="en-US" sz="1300" dirty="0">
                <a:solidFill>
                  <a:prstClr val="black"/>
                </a:solidFill>
              </a:rPr>
              <a:t>, keep fast!” He changed his note, however, when he saw </a:t>
            </a:r>
            <a:r>
              <a:rPr lang="en-US" sz="1300" dirty="0" err="1">
                <a:solidFill>
                  <a:prstClr val="black"/>
                </a:solidFill>
              </a:rPr>
              <a:t>Skulker’s</a:t>
            </a:r>
            <a:r>
              <a:rPr lang="en-US" sz="1300" dirty="0">
                <a:solidFill>
                  <a:prstClr val="black"/>
                </a:solidFill>
              </a:rPr>
              <a:t> game. The dog was throttled off; his huge, purple tongue hanging half a foot out of his mouth, and his pendent lips streaming with bloody slaver. The man took Cathy up; she was sick: not from fear, I’m certain, but from pain. He carried her in; I followed, grumbling execrations and vengeance. “What prey, Robert?” hallooed Linton from the entrance. “</a:t>
            </a:r>
            <a:r>
              <a:rPr lang="en-US" sz="1300" dirty="0" err="1">
                <a:solidFill>
                  <a:prstClr val="black"/>
                </a:solidFill>
              </a:rPr>
              <a:t>Skulker</a:t>
            </a:r>
            <a:r>
              <a:rPr lang="en-US" sz="1300" dirty="0">
                <a:solidFill>
                  <a:prstClr val="black"/>
                </a:solidFill>
              </a:rPr>
              <a:t> has caught a little girl, sir,” he replied; “and there’s a lad here,” he added, making a clutch at me, “who looks an out-and-outer! Very like the robbers were for putting them through the window to open the doors to the gang after all were asleep, that they might murder us at their ease. Hold your tongue, you foul-mouthed thief, you! You shall go to the gallows for this. Mr. Linton, sir, don’t lay by your gun.”</a:t>
            </a:r>
          </a:p>
          <a:p>
            <a:pPr marL="0" lvl="0" indent="0">
              <a:lnSpc>
                <a:spcPct val="100000"/>
              </a:lnSpc>
              <a:spcBef>
                <a:spcPts val="0"/>
              </a:spcBef>
              <a:buNone/>
            </a:pPr>
            <a:r>
              <a:rPr lang="en-US" sz="1300" dirty="0">
                <a:solidFill>
                  <a:prstClr val="black"/>
                </a:solidFill>
              </a:rPr>
              <a:t>He pulled me under the chandelier, and Mrs. Linton placed her spectacles on her nose and raised her hands in horror. The cowardly children crept nearer also, Isabella lisping—“Frightful thing! Put him in the cellar, papa. He’s exactly like the son of the fortune-teller that stole my tame pheasant. Isn’t he, Edgar?”</a:t>
            </a:r>
          </a:p>
          <a:p>
            <a:pPr marL="0" lvl="0" indent="0">
              <a:lnSpc>
                <a:spcPct val="100000"/>
              </a:lnSpc>
              <a:spcBef>
                <a:spcPts val="0"/>
              </a:spcBef>
              <a:buNone/>
            </a:pPr>
            <a:r>
              <a:rPr lang="en-US" sz="1300" dirty="0">
                <a:solidFill>
                  <a:prstClr val="black"/>
                </a:solidFill>
              </a:rPr>
              <a:t>‘While they examined me, Cathy came round; she heard the last speech, and laughed. Edgar Linton, after an inquisitive stare, collected sufficient wit to </a:t>
            </a:r>
            <a:r>
              <a:rPr lang="en-US" sz="1300" dirty="0" err="1">
                <a:solidFill>
                  <a:prstClr val="black"/>
                </a:solidFill>
              </a:rPr>
              <a:t>recognise</a:t>
            </a:r>
            <a:r>
              <a:rPr lang="en-US" sz="1300" dirty="0">
                <a:solidFill>
                  <a:prstClr val="black"/>
                </a:solidFill>
              </a:rPr>
              <a:t> her. They see us at church, you know, though we seldom meet them elsewhere. “That’s Miss Earnshaw?” he whispered to his mother, “and look how </a:t>
            </a:r>
            <a:r>
              <a:rPr lang="en-US" sz="1300" dirty="0" err="1">
                <a:solidFill>
                  <a:prstClr val="black"/>
                </a:solidFill>
              </a:rPr>
              <a:t>Skulker</a:t>
            </a:r>
            <a:r>
              <a:rPr lang="en-US" sz="1300" dirty="0">
                <a:solidFill>
                  <a:prstClr val="black"/>
                </a:solidFill>
              </a:rPr>
              <a:t> has bitten her—how her foot bleeds!”</a:t>
            </a:r>
          </a:p>
          <a:p>
            <a:pPr marL="0" lvl="0" indent="0">
              <a:lnSpc>
                <a:spcPct val="100000"/>
              </a:lnSpc>
              <a:spcBef>
                <a:spcPts val="0"/>
              </a:spcBef>
              <a:buNone/>
            </a:pPr>
            <a:r>
              <a:rPr lang="en-US" sz="1300" dirty="0">
                <a:solidFill>
                  <a:prstClr val="black"/>
                </a:solidFill>
              </a:rPr>
              <a:t>‘“Miss Earnshaw? Nonsense!” cried the dame; “Miss Earnshaw scouring the country with a gipsy! And yet, my dear, the child is in mourning—surely it is—and she may be lamed for life!”</a:t>
            </a:r>
          </a:p>
          <a:p>
            <a:pPr marL="0" lvl="0" indent="0">
              <a:lnSpc>
                <a:spcPct val="100000"/>
              </a:lnSpc>
              <a:spcBef>
                <a:spcPts val="0"/>
              </a:spcBef>
              <a:buNone/>
            </a:pPr>
            <a:r>
              <a:rPr lang="en-US" sz="1300" dirty="0">
                <a:solidFill>
                  <a:prstClr val="black"/>
                </a:solidFill>
              </a:rPr>
              <a:t>‘“What culpable carelessness in her brother!” exclaimed Mr. Linton, turning from me to  Catherine. “I’ve understood from </a:t>
            </a:r>
            <a:r>
              <a:rPr lang="en-US" sz="1300" dirty="0" err="1">
                <a:solidFill>
                  <a:prstClr val="black"/>
                </a:solidFill>
              </a:rPr>
              <a:t>Shielders</a:t>
            </a:r>
            <a:r>
              <a:rPr lang="en-US" sz="1300" dirty="0">
                <a:solidFill>
                  <a:prstClr val="black"/>
                </a:solidFill>
              </a:rPr>
              <a:t>”’ (that was the curate, sir) ‘“that he lets her grow up in absolute heathenism. But who is this? Where did she pick up this companion? Oho! I declare he is that strange acquisition my late </a:t>
            </a:r>
            <a:r>
              <a:rPr lang="en-US" sz="1300" dirty="0" err="1">
                <a:solidFill>
                  <a:prstClr val="black"/>
                </a:solidFill>
              </a:rPr>
              <a:t>neighbour</a:t>
            </a:r>
            <a:r>
              <a:rPr lang="en-US" sz="1300" dirty="0">
                <a:solidFill>
                  <a:prstClr val="black"/>
                </a:solidFill>
              </a:rPr>
              <a:t> made, in his journey to Liverpool—a little Lascar, or an American or Spanish castaway.”</a:t>
            </a:r>
          </a:p>
          <a:p>
            <a:pPr marL="0" lvl="0" indent="0">
              <a:lnSpc>
                <a:spcPct val="100000"/>
              </a:lnSpc>
              <a:spcBef>
                <a:spcPts val="0"/>
              </a:spcBef>
              <a:buNone/>
            </a:pPr>
            <a:r>
              <a:rPr lang="en-US" sz="1300" dirty="0">
                <a:solidFill>
                  <a:prstClr val="black"/>
                </a:solidFill>
              </a:rPr>
              <a:t>‘“A wicked boy, at all events,” remarked the old lady, “and quite unfit for a decent house! Did you notice his language, Linton? I’m shocked that my children should have heard it.”</a:t>
            </a:r>
          </a:p>
          <a:p>
            <a:pPr marL="0" lvl="0" indent="0">
              <a:lnSpc>
                <a:spcPct val="100000"/>
              </a:lnSpc>
              <a:spcBef>
                <a:spcPts val="0"/>
              </a:spcBef>
              <a:buNone/>
            </a:pPr>
            <a:r>
              <a:rPr lang="en-US" sz="1300" dirty="0">
                <a:solidFill>
                  <a:prstClr val="black"/>
                </a:solidFill>
              </a:rPr>
              <a:t>‘I recommenced cursing—don’t be angry, Nelly— and so Robert was ordered to take me off. I refused to go without Cathy; he dragged me into the garden, pushed the lantern into my hand, assured me that Mr. Earnshaw should be informed of my </a:t>
            </a:r>
            <a:r>
              <a:rPr lang="en-US" sz="1300" dirty="0" err="1">
                <a:solidFill>
                  <a:prstClr val="black"/>
                </a:solidFill>
              </a:rPr>
              <a:t>behaviour</a:t>
            </a:r>
            <a:r>
              <a:rPr lang="en-US" sz="1300" dirty="0">
                <a:solidFill>
                  <a:prstClr val="black"/>
                </a:solidFill>
              </a:rPr>
              <a:t>, and, bidding me march directly, secured the door again. The curtains were still looped up at one corner, and I resumed my station as spy; because, if Catherine had wished to return, I intended shattering their great glass panes to a million of fragments, unless they let her out. She sat on the sofa quietly. Mrs. Linton took off the grey cloak of the dairy-maid which we had borrowed for our excursion, shaking her head and expostulating with her, I suppose: she was a young lady, and they made a distinction between her treatment and mine. Then the woman-servant brought a basin of warm water, and washed her feet; and Mr. Linton mixed a tumbler of </a:t>
            </a:r>
            <a:r>
              <a:rPr lang="en-US" sz="1300" dirty="0" err="1">
                <a:solidFill>
                  <a:prstClr val="black"/>
                </a:solidFill>
              </a:rPr>
              <a:t>negus</a:t>
            </a:r>
            <a:r>
              <a:rPr lang="en-US" sz="1300" dirty="0">
                <a:solidFill>
                  <a:prstClr val="black"/>
                </a:solidFill>
              </a:rPr>
              <a:t>, and Isabella emptied a plateful of cakes into her lap, and Edgar stood gaping at a distance. Afterwards, they dried and combed her beautiful hair, and gave her a pair of enormous slippers, and wheeled her to the fire; and I left her, as merry as she could be, dividing her food between the little dog and </a:t>
            </a:r>
            <a:r>
              <a:rPr lang="en-US" sz="1300" dirty="0" err="1">
                <a:solidFill>
                  <a:prstClr val="black"/>
                </a:solidFill>
              </a:rPr>
              <a:t>Skulker</a:t>
            </a:r>
            <a:r>
              <a:rPr lang="en-US" sz="1300" dirty="0">
                <a:solidFill>
                  <a:prstClr val="black"/>
                </a:solidFill>
              </a:rPr>
              <a:t>, whose nose she pinched as he ate.</a:t>
            </a:r>
          </a:p>
        </p:txBody>
      </p:sp>
      <p:sp>
        <p:nvSpPr>
          <p:cNvPr id="6" name="Rectangle 5">
            <a:extLst>
              <a:ext uri="{FF2B5EF4-FFF2-40B4-BE49-F238E27FC236}">
                <a16:creationId xmlns:a16="http://schemas.microsoft.com/office/drawing/2014/main" id="{4E4005F8-BF01-4E2E-A5A7-BB6D713B0FD7}"/>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Tree>
    <p:extLst>
      <p:ext uri="{BB962C8B-B14F-4D97-AF65-F5344CB8AC3E}">
        <p14:creationId xmlns:p14="http://schemas.microsoft.com/office/powerpoint/2010/main" val="331136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3172-6E87-4151-B5E0-1221C24B66F6}"/>
              </a:ext>
            </a:extLst>
          </p:cNvPr>
          <p:cNvSpPr>
            <a:spLocks noGrp="1"/>
          </p:cNvSpPr>
          <p:nvPr>
            <p:ph type="title"/>
          </p:nvPr>
        </p:nvSpPr>
        <p:spPr>
          <a:xfrm>
            <a:off x="813707" y="103868"/>
            <a:ext cx="10515600" cy="1325563"/>
          </a:xfrm>
        </p:spPr>
        <p:txBody>
          <a:bodyPr/>
          <a:lstStyle/>
          <a:p>
            <a:r>
              <a:rPr lang="en-US" dirty="0"/>
              <a:t>Answer the following comprehension questions:</a:t>
            </a:r>
            <a:endParaRPr lang="en-GB" dirty="0"/>
          </a:p>
        </p:txBody>
      </p:sp>
      <p:sp>
        <p:nvSpPr>
          <p:cNvPr id="3" name="Content Placeholder 2">
            <a:extLst>
              <a:ext uri="{FF2B5EF4-FFF2-40B4-BE49-F238E27FC236}">
                <a16:creationId xmlns:a16="http://schemas.microsoft.com/office/drawing/2014/main" id="{73CA7ECD-BBBD-4E08-844A-72F32C465249}"/>
              </a:ext>
            </a:extLst>
          </p:cNvPr>
          <p:cNvSpPr>
            <a:spLocks noGrp="1"/>
          </p:cNvSpPr>
          <p:nvPr>
            <p:ph idx="1"/>
          </p:nvPr>
        </p:nvSpPr>
        <p:spPr>
          <a:solidFill>
            <a:schemeClr val="accent4"/>
          </a:solidFill>
        </p:spPr>
        <p:txBody>
          <a:bodyPr/>
          <a:lstStyle/>
          <a:p>
            <a:pPr marL="514350" indent="-514350">
              <a:buFont typeface="+mj-lt"/>
              <a:buAutoNum type="arabicPeriod"/>
            </a:pPr>
            <a:r>
              <a:rPr lang="en-US" dirty="0"/>
              <a:t>There are two pairs of children in this passage: Catherine and Heathcliff from Wuthering Heights, and Edgar and Isabella Linton at Thrushcross Grange. How are they presented and how do you respond to them? </a:t>
            </a:r>
          </a:p>
          <a:p>
            <a:pPr marL="514350" indent="-514350">
              <a:buFont typeface="+mj-lt"/>
              <a:buAutoNum type="arabicPeriod"/>
            </a:pPr>
            <a:r>
              <a:rPr lang="en-US" dirty="0"/>
              <a:t>Why do the Lintons treat Catherine differently from Heathcliff?</a:t>
            </a:r>
          </a:p>
          <a:p>
            <a:pPr marL="514350" indent="-514350">
              <a:buFont typeface="+mj-lt"/>
              <a:buAutoNum type="arabicPeriod"/>
            </a:pPr>
            <a:r>
              <a:rPr lang="en-US" dirty="0"/>
              <a:t>This is Heathcliff’s account of the events that happened. What feelings does he express towards Catherine and towards the Lintons? </a:t>
            </a:r>
          </a:p>
          <a:p>
            <a:pPr marL="514350" indent="-514350">
              <a:buFont typeface="+mj-lt"/>
              <a:buAutoNum type="arabicPeriod"/>
            </a:pPr>
            <a:r>
              <a:rPr lang="en-US" dirty="0"/>
              <a:t>How does Emily Bronte create a realistic impression of the characters in this passage?</a:t>
            </a:r>
          </a:p>
          <a:p>
            <a:pPr marL="514350" indent="-514350">
              <a:buFont typeface="+mj-lt"/>
              <a:buAutoNum type="arabicPeriod"/>
            </a:pPr>
            <a:endParaRPr lang="en-GB" dirty="0"/>
          </a:p>
        </p:txBody>
      </p:sp>
      <p:sp>
        <p:nvSpPr>
          <p:cNvPr id="6" name="Rectangle 5">
            <a:extLst>
              <a:ext uri="{FF2B5EF4-FFF2-40B4-BE49-F238E27FC236}">
                <a16:creationId xmlns:a16="http://schemas.microsoft.com/office/drawing/2014/main" id="{53F9A2D8-B836-4660-B0E9-E28B3214EF41}"/>
              </a:ext>
            </a:extLst>
          </p:cNvPr>
          <p:cNvSpPr/>
          <p:nvPr/>
        </p:nvSpPr>
        <p:spPr>
          <a:xfrm>
            <a:off x="-24493" y="-261257"/>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Tree>
    <p:extLst>
      <p:ext uri="{BB962C8B-B14F-4D97-AF65-F5344CB8AC3E}">
        <p14:creationId xmlns:p14="http://schemas.microsoft.com/office/powerpoint/2010/main" val="161822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3172-6E87-4151-B5E0-1221C24B66F6}"/>
              </a:ext>
            </a:extLst>
          </p:cNvPr>
          <p:cNvSpPr>
            <a:spLocks noGrp="1"/>
          </p:cNvSpPr>
          <p:nvPr>
            <p:ph type="title"/>
          </p:nvPr>
        </p:nvSpPr>
        <p:spPr>
          <a:xfrm>
            <a:off x="813707" y="103868"/>
            <a:ext cx="10515600" cy="1325563"/>
          </a:xfrm>
        </p:spPr>
        <p:txBody>
          <a:bodyPr>
            <a:normAutofit/>
          </a:bodyPr>
          <a:lstStyle/>
          <a:p>
            <a:r>
              <a:rPr lang="en-US" dirty="0"/>
              <a:t>Write a short narrative which starts with the line:</a:t>
            </a:r>
            <a:endParaRPr lang="en-GB" dirty="0"/>
          </a:p>
        </p:txBody>
      </p:sp>
      <p:sp>
        <p:nvSpPr>
          <p:cNvPr id="3" name="Content Placeholder 2">
            <a:extLst>
              <a:ext uri="{FF2B5EF4-FFF2-40B4-BE49-F238E27FC236}">
                <a16:creationId xmlns:a16="http://schemas.microsoft.com/office/drawing/2014/main" id="{73CA7ECD-BBBD-4E08-844A-72F32C465249}"/>
              </a:ext>
            </a:extLst>
          </p:cNvPr>
          <p:cNvSpPr>
            <a:spLocks noGrp="1"/>
          </p:cNvSpPr>
          <p:nvPr>
            <p:ph idx="1"/>
          </p:nvPr>
        </p:nvSpPr>
        <p:spPr>
          <a:xfrm>
            <a:off x="838199" y="1825625"/>
            <a:ext cx="11152517" cy="2142526"/>
          </a:xfrm>
          <a:solidFill>
            <a:schemeClr val="accent4"/>
          </a:solidFill>
        </p:spPr>
        <p:txBody>
          <a:bodyPr>
            <a:normAutofit/>
          </a:bodyPr>
          <a:lstStyle/>
          <a:p>
            <a:pPr marL="0" indent="0">
              <a:buNone/>
            </a:pPr>
            <a:r>
              <a:rPr lang="en-US" sz="6600" dirty="0"/>
              <a:t>I knew I had made a mistake the moment I turned the corner.</a:t>
            </a:r>
            <a:endParaRPr lang="en-GB" sz="6600" dirty="0"/>
          </a:p>
        </p:txBody>
      </p:sp>
      <p:sp>
        <p:nvSpPr>
          <p:cNvPr id="6" name="Rectangle 5">
            <a:extLst>
              <a:ext uri="{FF2B5EF4-FFF2-40B4-BE49-F238E27FC236}">
                <a16:creationId xmlns:a16="http://schemas.microsoft.com/office/drawing/2014/main" id="{53F9A2D8-B836-4660-B0E9-E28B3214EF41}"/>
              </a:ext>
            </a:extLst>
          </p:cNvPr>
          <p:cNvSpPr/>
          <p:nvPr/>
        </p:nvSpPr>
        <p:spPr>
          <a:xfrm>
            <a:off x="0" y="-1"/>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Expectation task</a:t>
            </a:r>
          </a:p>
        </p:txBody>
      </p:sp>
      <p:pic>
        <p:nvPicPr>
          <p:cNvPr id="4" name="Picture 3">
            <a:extLst>
              <a:ext uri="{FF2B5EF4-FFF2-40B4-BE49-F238E27FC236}">
                <a16:creationId xmlns:a16="http://schemas.microsoft.com/office/drawing/2014/main" id="{E6548D9A-1B7B-4F2E-B871-4AA3CA4E4C10}"/>
              </a:ext>
            </a:extLst>
          </p:cNvPr>
          <p:cNvPicPr>
            <a:picLocks noChangeAspect="1"/>
          </p:cNvPicPr>
          <p:nvPr/>
        </p:nvPicPr>
        <p:blipFill>
          <a:blip r:embed="rId2"/>
          <a:stretch>
            <a:fillRect/>
          </a:stretch>
        </p:blipFill>
        <p:spPr>
          <a:xfrm>
            <a:off x="838199" y="4153867"/>
            <a:ext cx="3907502" cy="2600265"/>
          </a:xfrm>
          <a:prstGeom prst="rect">
            <a:avLst/>
          </a:prstGeom>
        </p:spPr>
      </p:pic>
      <p:pic>
        <p:nvPicPr>
          <p:cNvPr id="7" name="Picture 6">
            <a:extLst>
              <a:ext uri="{FF2B5EF4-FFF2-40B4-BE49-F238E27FC236}">
                <a16:creationId xmlns:a16="http://schemas.microsoft.com/office/drawing/2014/main" id="{D4352F8C-1899-403E-B897-FECEBC5F6384}"/>
              </a:ext>
            </a:extLst>
          </p:cNvPr>
          <p:cNvPicPr>
            <a:picLocks noChangeAspect="1"/>
          </p:cNvPicPr>
          <p:nvPr/>
        </p:nvPicPr>
        <p:blipFill>
          <a:blip r:embed="rId3"/>
          <a:stretch>
            <a:fillRect/>
          </a:stretch>
        </p:blipFill>
        <p:spPr>
          <a:xfrm>
            <a:off x="4941587" y="4050701"/>
            <a:ext cx="2619375" cy="1743075"/>
          </a:xfrm>
          <a:prstGeom prst="rect">
            <a:avLst/>
          </a:prstGeom>
        </p:spPr>
      </p:pic>
      <p:pic>
        <p:nvPicPr>
          <p:cNvPr id="8" name="Picture 7">
            <a:extLst>
              <a:ext uri="{FF2B5EF4-FFF2-40B4-BE49-F238E27FC236}">
                <a16:creationId xmlns:a16="http://schemas.microsoft.com/office/drawing/2014/main" id="{06218C98-16DC-4366-BFD8-069615D1A683}"/>
              </a:ext>
            </a:extLst>
          </p:cNvPr>
          <p:cNvPicPr>
            <a:picLocks noChangeAspect="1"/>
          </p:cNvPicPr>
          <p:nvPr/>
        </p:nvPicPr>
        <p:blipFill>
          <a:blip r:embed="rId4"/>
          <a:stretch>
            <a:fillRect/>
          </a:stretch>
        </p:blipFill>
        <p:spPr>
          <a:xfrm>
            <a:off x="7656838" y="5011057"/>
            <a:ext cx="2619375" cy="1743075"/>
          </a:xfrm>
          <a:prstGeom prst="rect">
            <a:avLst/>
          </a:prstGeom>
        </p:spPr>
      </p:pic>
      <p:pic>
        <p:nvPicPr>
          <p:cNvPr id="9" name="Picture 8">
            <a:extLst>
              <a:ext uri="{FF2B5EF4-FFF2-40B4-BE49-F238E27FC236}">
                <a16:creationId xmlns:a16="http://schemas.microsoft.com/office/drawing/2014/main" id="{8923E65D-8A4C-4959-A1F2-21DCA9FA1AE7}"/>
              </a:ext>
            </a:extLst>
          </p:cNvPr>
          <p:cNvPicPr>
            <a:picLocks noChangeAspect="1"/>
          </p:cNvPicPr>
          <p:nvPr/>
        </p:nvPicPr>
        <p:blipFill>
          <a:blip r:embed="rId5"/>
          <a:stretch>
            <a:fillRect/>
          </a:stretch>
        </p:blipFill>
        <p:spPr>
          <a:xfrm>
            <a:off x="8174197" y="3617313"/>
            <a:ext cx="3514725" cy="1304925"/>
          </a:xfrm>
          <a:prstGeom prst="rect">
            <a:avLst/>
          </a:prstGeom>
        </p:spPr>
      </p:pic>
    </p:spTree>
    <p:extLst>
      <p:ext uri="{BB962C8B-B14F-4D97-AF65-F5344CB8AC3E}">
        <p14:creationId xmlns:p14="http://schemas.microsoft.com/office/powerpoint/2010/main" val="2815848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2435</Words>
  <Application>Microsoft Office PowerPoint</Application>
  <PresentationFormat>Widescreen</PresentationFormat>
  <Paragraphs>35</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Nineteenth Century Literature</vt:lpstr>
      <vt:lpstr>Read the extract below, taken from Wuthering Heights by Emily Bronte.</vt:lpstr>
      <vt:lpstr>PowerPoint Presentation</vt:lpstr>
      <vt:lpstr>PowerPoint Presentation</vt:lpstr>
      <vt:lpstr>Answer the following comprehension questions:</vt:lpstr>
      <vt:lpstr>Write a short narrative which starts with the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Nineteenth Century Literature</dc:title>
  <dc:creator>D Weatherhead</dc:creator>
  <cp:lastModifiedBy>D Weatherhead</cp:lastModifiedBy>
  <cp:revision>26</cp:revision>
  <dcterms:created xsi:type="dcterms:W3CDTF">2021-04-08T07:40:03Z</dcterms:created>
  <dcterms:modified xsi:type="dcterms:W3CDTF">2021-04-29T06:52:03Z</dcterms:modified>
</cp:coreProperties>
</file>