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2" r:id="rId3"/>
    <p:sldId id="263" r:id="rId4"/>
    <p:sldId id="259" r:id="rId5"/>
    <p:sldId id="267" r:id="rId6"/>
    <p:sldId id="268" r:id="rId7"/>
    <p:sldId id="269" r:id="rId8"/>
    <p:sldId id="270" r:id="rId9"/>
    <p:sldId id="272"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1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190E-93E3-4350-A0E9-F15D4489C261}"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E541D-8B29-4B8F-AE15-4E7A34B79589}" type="slidenum">
              <a:rPr lang="en-GB" smtClean="0"/>
              <a:t>‹#›</a:t>
            </a:fld>
            <a:endParaRPr lang="en-GB"/>
          </a:p>
        </p:txBody>
      </p:sp>
    </p:spTree>
    <p:extLst>
      <p:ext uri="{BB962C8B-B14F-4D97-AF65-F5344CB8AC3E}">
        <p14:creationId xmlns:p14="http://schemas.microsoft.com/office/powerpoint/2010/main" val="3153063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They’re all orphans.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D20E9-15BD-41C2-8930-0C9294803E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23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D20E9-15BD-41C2-8930-0C9294803E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69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7591-E8EF-455C-A3CC-70D17C39E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6FD590-A0D6-4CBF-98C4-DE23AA4782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DBC5BE-BBAC-49F1-A68D-34938EAA2ADE}"/>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010EB4FA-C126-4C3B-8FC5-EFBFAD177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A0C60-6E45-46C3-B891-DD84C6D3F6E7}"/>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295336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1BD2-4066-4D45-81E3-A10CB7E541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8E975E-D541-4547-ADE6-CFAFBC06F6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C572E-F9C6-4AA8-B716-BC1E1FE1CA14}"/>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4CAC528C-7772-4CF5-A144-E818178E5B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1F48CB-B6AC-4846-AFEE-AEE51B5B447A}"/>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174354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3E8AD9-3E59-4483-A8F1-D693B8B22F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A0F69-BAC5-4EF0-BC24-84C800F0C7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D5ED06-C6C9-4FF0-AE2C-A8106D84AF06}"/>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0A60835D-BEE8-4781-AF32-ED9EEAF557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58BEF6-E6B1-45F9-B23A-B815CEE4160C}"/>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85546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E165-21C9-4523-B7B5-2C4E13F87A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EC08AA-21D2-4B81-B3EA-916199E8B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F23F48-FEBA-4C99-BA7A-726D06C5E72D}"/>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FFD532D2-D944-4B82-99F9-4F7FE0686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64EEA2-F855-44A2-B6A0-1665A4A6B9A2}"/>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253176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D97A-1B3A-4E57-A334-B1225A5D0F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3BB5D1-06A8-42F4-A621-FEDFD8369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1DD2DA-1BD1-42FE-9191-B8A34000FE85}"/>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A12B7D66-8DF7-4E41-B80F-45E29F3D84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99482-362F-4ED6-8389-88D9FA43E8E6}"/>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4114427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EA13-0A5F-4653-BD00-A6DE649A2E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A7C79-1389-4FFD-8AFE-0CE73DBEA5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5312D9-C13A-4831-9DF0-9EF84BF247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A3CDDE-66D4-467C-8A66-C50CF68EC140}"/>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6" name="Footer Placeholder 5">
            <a:extLst>
              <a:ext uri="{FF2B5EF4-FFF2-40B4-BE49-F238E27FC236}">
                <a16:creationId xmlns:a16="http://schemas.microsoft.com/office/drawing/2014/main" id="{11BF1799-159B-47F3-92B3-1B2B0B1A77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0FFA97-8907-4770-B67C-5D42BFD7F913}"/>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399035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125A-0EC7-418D-AFD2-98AE78F26F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E045F3-0E5B-4AEB-8F76-F4D842B74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F3D83B-D532-443A-AB9E-8D62154432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FC3FFF-FADB-43BA-97C0-04F6FCADA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2B6C83-C2C4-4E68-85DD-3776E74450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68E228-F9A4-4884-9795-A1EE3DAABBA8}"/>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8" name="Footer Placeholder 7">
            <a:extLst>
              <a:ext uri="{FF2B5EF4-FFF2-40B4-BE49-F238E27FC236}">
                <a16:creationId xmlns:a16="http://schemas.microsoft.com/office/drawing/2014/main" id="{DD81E73C-C68E-4C28-AFF0-97E2D3A665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34B88A4-AFAB-47C3-877B-B56BC3AB46A6}"/>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7191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ABF7-769C-4ABE-952D-F17D0A14B18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247E01-9789-4023-AE0E-18CCA4DDD426}"/>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4" name="Footer Placeholder 3">
            <a:extLst>
              <a:ext uri="{FF2B5EF4-FFF2-40B4-BE49-F238E27FC236}">
                <a16:creationId xmlns:a16="http://schemas.microsoft.com/office/drawing/2014/main" id="{A17A6648-16E8-475D-B404-D6827B514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D70C112-23CC-4358-A3EF-9806493FC4E4}"/>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410664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C67F1-13AB-4D78-8690-C79040F20711}"/>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3" name="Footer Placeholder 2">
            <a:extLst>
              <a:ext uri="{FF2B5EF4-FFF2-40B4-BE49-F238E27FC236}">
                <a16:creationId xmlns:a16="http://schemas.microsoft.com/office/drawing/2014/main" id="{F92A3602-C96D-47B9-8569-3976A900AE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7A954D-F3E8-429D-8E91-F1034720BDFC}"/>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353297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E93CA-8529-4075-815F-D7700942A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CC88D-B2C9-48DD-AC9E-45C7A53AD7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3CAC13-BDD1-465E-904E-B4F53EAC2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4DA7DA-DC39-4B05-AABA-4F336F0A6B17}"/>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6" name="Footer Placeholder 5">
            <a:extLst>
              <a:ext uri="{FF2B5EF4-FFF2-40B4-BE49-F238E27FC236}">
                <a16:creationId xmlns:a16="http://schemas.microsoft.com/office/drawing/2014/main" id="{9D0CF405-88B8-41F3-9C97-54D68081D6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72C3CB-6D7E-4F1C-9081-4D2B847A2661}"/>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346314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B234-0E52-4D74-A169-FA586C4E7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6D53D9-E2DF-4AEC-83F6-4786C6CA42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F2B43-4C88-4900-A960-F815260BB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3635B1-476F-49B6-A180-3317E3999712}"/>
              </a:ext>
            </a:extLst>
          </p:cNvPr>
          <p:cNvSpPr>
            <a:spLocks noGrp="1"/>
          </p:cNvSpPr>
          <p:nvPr>
            <p:ph type="dt" sz="half" idx="10"/>
          </p:nvPr>
        </p:nvSpPr>
        <p:spPr/>
        <p:txBody>
          <a:bodyPr/>
          <a:lstStyle/>
          <a:p>
            <a:fld id="{2CA50663-E384-4D52-B01B-C0EE7FA35388}" type="datetimeFigureOut">
              <a:rPr lang="en-GB" smtClean="0"/>
              <a:t>07/05/2021</a:t>
            </a:fld>
            <a:endParaRPr lang="en-GB"/>
          </a:p>
        </p:txBody>
      </p:sp>
      <p:sp>
        <p:nvSpPr>
          <p:cNvPr id="6" name="Footer Placeholder 5">
            <a:extLst>
              <a:ext uri="{FF2B5EF4-FFF2-40B4-BE49-F238E27FC236}">
                <a16:creationId xmlns:a16="http://schemas.microsoft.com/office/drawing/2014/main" id="{EDB00222-DCE4-4C15-B3FA-CF7B990706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7AAB6C-A27B-49C1-8BBF-330DA2959819}"/>
              </a:ext>
            </a:extLst>
          </p:cNvPr>
          <p:cNvSpPr>
            <a:spLocks noGrp="1"/>
          </p:cNvSpPr>
          <p:nvPr>
            <p:ph type="sldNum" sz="quarter" idx="12"/>
          </p:nvPr>
        </p:nvSpPr>
        <p:spPr/>
        <p:txBody>
          <a:bodyPr/>
          <a:lstStyle/>
          <a:p>
            <a:fld id="{7954C9C5-D989-40BD-8FFF-2E333A6ED420}" type="slidenum">
              <a:rPr lang="en-GB" smtClean="0"/>
              <a:t>‹#›</a:t>
            </a:fld>
            <a:endParaRPr lang="en-GB"/>
          </a:p>
        </p:txBody>
      </p:sp>
    </p:spTree>
    <p:extLst>
      <p:ext uri="{BB962C8B-B14F-4D97-AF65-F5344CB8AC3E}">
        <p14:creationId xmlns:p14="http://schemas.microsoft.com/office/powerpoint/2010/main" val="180460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7A7616-2E8A-4491-B46F-67945F9DFE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61C3C9-D381-4CAD-B2DA-6ED2F3200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44B68-0136-435B-A27C-ED5913925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50663-E384-4D52-B01B-C0EE7FA35388}" type="datetimeFigureOut">
              <a:rPr lang="en-GB" smtClean="0"/>
              <a:t>07/05/2021</a:t>
            </a:fld>
            <a:endParaRPr lang="en-GB"/>
          </a:p>
        </p:txBody>
      </p:sp>
      <p:sp>
        <p:nvSpPr>
          <p:cNvPr id="5" name="Footer Placeholder 4">
            <a:extLst>
              <a:ext uri="{FF2B5EF4-FFF2-40B4-BE49-F238E27FC236}">
                <a16:creationId xmlns:a16="http://schemas.microsoft.com/office/drawing/2014/main" id="{6FDACBA6-12D0-4B0E-9E8B-EE3DB0470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518EA7-FF1B-4F3C-AD3F-86F1B25714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4C9C5-D989-40BD-8FFF-2E333A6ED420}" type="slidenum">
              <a:rPr lang="en-GB" smtClean="0"/>
              <a:t>‹#›</a:t>
            </a:fld>
            <a:endParaRPr lang="en-GB"/>
          </a:p>
        </p:txBody>
      </p:sp>
    </p:spTree>
    <p:extLst>
      <p:ext uri="{BB962C8B-B14F-4D97-AF65-F5344CB8AC3E}">
        <p14:creationId xmlns:p14="http://schemas.microsoft.com/office/powerpoint/2010/main" val="109445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6F0E-0B60-47DE-A509-7DAD6AF504F1}"/>
              </a:ext>
            </a:extLst>
          </p:cNvPr>
          <p:cNvSpPr>
            <a:spLocks noGrp="1"/>
          </p:cNvSpPr>
          <p:nvPr>
            <p:ph type="ctrTitle"/>
          </p:nvPr>
        </p:nvSpPr>
        <p:spPr>
          <a:xfrm>
            <a:off x="1524000" y="1882588"/>
            <a:ext cx="9144000" cy="785906"/>
          </a:xfrm>
          <a:solidFill>
            <a:schemeClr val="accent6">
              <a:lumMod val="60000"/>
              <a:lumOff val="40000"/>
            </a:schemeClr>
          </a:solidFill>
        </p:spPr>
        <p:txBody>
          <a:bodyPr>
            <a:normAutofit fontScale="90000"/>
          </a:bodyPr>
          <a:lstStyle/>
          <a:p>
            <a:r>
              <a:rPr lang="en-GB" b="1" i="1" dirty="0"/>
              <a:t>Nineteenth Century Literature</a:t>
            </a:r>
          </a:p>
        </p:txBody>
      </p:sp>
      <p:sp>
        <p:nvSpPr>
          <p:cNvPr id="3" name="Subtitle 2">
            <a:extLst>
              <a:ext uri="{FF2B5EF4-FFF2-40B4-BE49-F238E27FC236}">
                <a16:creationId xmlns:a16="http://schemas.microsoft.com/office/drawing/2014/main" id="{698B4DED-70B1-45D3-B486-0DB00234C06B}"/>
              </a:ext>
            </a:extLst>
          </p:cNvPr>
          <p:cNvSpPr>
            <a:spLocks noGrp="1"/>
          </p:cNvSpPr>
          <p:nvPr>
            <p:ph type="subTitle" idx="1"/>
          </p:nvPr>
        </p:nvSpPr>
        <p:spPr>
          <a:xfrm>
            <a:off x="892885" y="3602037"/>
            <a:ext cx="10424160" cy="2583609"/>
          </a:xfrm>
          <a:solidFill>
            <a:schemeClr val="accent4"/>
          </a:solidFill>
        </p:spPr>
        <p:txBody>
          <a:bodyPr>
            <a:noAutofit/>
          </a:bodyPr>
          <a:lstStyle/>
          <a:p>
            <a:r>
              <a:rPr lang="en-GB" sz="4000" dirty="0"/>
              <a:t>LO: To explore childhood and family in the Nineteenth Century.</a:t>
            </a:r>
          </a:p>
          <a:p>
            <a:r>
              <a:rPr lang="en-GB" sz="4000" dirty="0"/>
              <a:t>ST: I can explore the presentation of relationships</a:t>
            </a:r>
          </a:p>
          <a:p>
            <a:r>
              <a:rPr lang="en-GB" sz="4000" dirty="0"/>
              <a:t>between young people in literature.</a:t>
            </a:r>
          </a:p>
        </p:txBody>
      </p:sp>
    </p:spTree>
    <p:extLst>
      <p:ext uri="{BB962C8B-B14F-4D97-AF65-F5344CB8AC3E}">
        <p14:creationId xmlns:p14="http://schemas.microsoft.com/office/powerpoint/2010/main" val="319761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292AF8-D1F4-4384-8B98-14CC360CFF3B}"/>
              </a:ext>
            </a:extLst>
          </p:cNvPr>
          <p:cNvSpPr/>
          <p:nvPr/>
        </p:nvSpPr>
        <p:spPr>
          <a:xfrm>
            <a:off x="127907" y="151179"/>
            <a:ext cx="11936186" cy="6124754"/>
          </a:xfrm>
          <a:prstGeom prst="rect">
            <a:avLst/>
          </a:prstGeom>
        </p:spPr>
        <p:txBody>
          <a:bodyPr wrap="square">
            <a:spAutoFit/>
          </a:bodyPr>
          <a:lstStyle/>
          <a:p>
            <a:r>
              <a:rPr lang="en-US" sz="1400" dirty="0"/>
              <a:t>“Safe, thank God, in spite of your fooling!” said she, her face on fire.</a:t>
            </a:r>
          </a:p>
          <a:p>
            <a:r>
              <a:rPr lang="en-US" sz="1400" dirty="0"/>
              <a:t>“Tess—fie! that’s temper!” said d’Urberville.</a:t>
            </a:r>
          </a:p>
          <a:p>
            <a:r>
              <a:rPr lang="en-US" sz="1400" dirty="0"/>
              <a:t>“</a:t>
            </a:r>
            <a:r>
              <a:rPr lang="en-US" sz="1400" dirty="0" err="1"/>
              <a:t>’Tis</a:t>
            </a:r>
            <a:r>
              <a:rPr lang="en-US" sz="1400" dirty="0"/>
              <a:t> truth.”</a:t>
            </a:r>
          </a:p>
          <a:p>
            <a:r>
              <a:rPr lang="en-US" sz="1400" dirty="0"/>
              <a:t>“Well, you need not let go your hold of me so thanklessly the moment you feel yourself out of danger.”</a:t>
            </a:r>
          </a:p>
          <a:p>
            <a:r>
              <a:rPr lang="en-US" sz="1400" dirty="0"/>
              <a:t>She had not considered what she had been doing; whether he were man or woman, stick or stone, in her involuntary hold on him. Recovering her reserve, she sat without replying, and thus they reached the summit of another declivity.</a:t>
            </a:r>
          </a:p>
          <a:p>
            <a:r>
              <a:rPr lang="en-US" sz="1400" dirty="0"/>
              <a:t>“Now then, again!” said d’Urberville.</a:t>
            </a:r>
          </a:p>
          <a:p>
            <a:r>
              <a:rPr lang="en-US" sz="1400" dirty="0"/>
              <a:t>“No, no!” said Tess. “Show more sense, do, please.”</a:t>
            </a:r>
          </a:p>
          <a:p>
            <a:r>
              <a:rPr lang="en-US" sz="1400" dirty="0"/>
              <a:t>“But when people find themselves on one of the highest points in the county, they must get down again,” he retorted.</a:t>
            </a:r>
          </a:p>
          <a:p>
            <a:r>
              <a:rPr lang="en-US" sz="1400" dirty="0"/>
              <a:t>He loosened rein, and away they went a second time. D’Urberville turned his face to her as they rocked, and said, in playful raillery: “Now then, put your arms round my waist again, as you did before, my Beauty.”</a:t>
            </a:r>
          </a:p>
          <a:p>
            <a:r>
              <a:rPr lang="en-US" sz="1400" dirty="0"/>
              <a:t>“Never!” said Tess independently, holding on as well as she could without touching him.</a:t>
            </a:r>
          </a:p>
          <a:p>
            <a:r>
              <a:rPr lang="en-US" sz="1400" dirty="0"/>
              <a:t>“Let me put one little kiss on those holmberry lips, Tess, or even on that warmed cheek, and I’ll stop—on my </a:t>
            </a:r>
            <a:r>
              <a:rPr lang="en-US" sz="1400" dirty="0" err="1"/>
              <a:t>honour</a:t>
            </a:r>
            <a:r>
              <a:rPr lang="en-US" sz="1400" dirty="0"/>
              <a:t>, I will!”</a:t>
            </a:r>
          </a:p>
          <a:p>
            <a:r>
              <a:rPr lang="en-US" sz="1400" dirty="0"/>
              <a:t>Tess, surprised beyond measure, slid farther back still on her seat, at which he urged the horse anew, and rocked her the more.</a:t>
            </a:r>
          </a:p>
          <a:p>
            <a:r>
              <a:rPr lang="en-US" sz="1400" dirty="0"/>
              <a:t>“Will nothing else do?” she cried at length, in desperation, her large eyes staring at him like those of a wild animal. This dressing her up so prettily by her mother had apparently been to lamentable purpose.</a:t>
            </a:r>
          </a:p>
          <a:p>
            <a:r>
              <a:rPr lang="en-US" sz="1400" dirty="0"/>
              <a:t>“Nothing, dear Tess,” he replied.</a:t>
            </a:r>
          </a:p>
          <a:p>
            <a:r>
              <a:rPr lang="en-US" sz="1400" dirty="0"/>
              <a:t>“Oh, I don’t know—very well; I don’t mind!” she panted miserably.</a:t>
            </a:r>
          </a:p>
          <a:p>
            <a:r>
              <a:rPr lang="en-US" sz="1400" dirty="0"/>
              <a:t>He drew rein, and as they slowed he was on  the point of imprinting the desired salute, when, as if hardly yet aware of her own modesty, she dodged aside. His arms being occupied with the reins there was left him no power to prevent her </a:t>
            </a:r>
            <a:r>
              <a:rPr lang="en-US" sz="1400" dirty="0" err="1"/>
              <a:t>manoeuvre</a:t>
            </a:r>
            <a:r>
              <a:rPr lang="en-US" sz="1400" dirty="0"/>
              <a:t>.</a:t>
            </a:r>
          </a:p>
          <a:p>
            <a:r>
              <a:rPr lang="en-US" sz="1400" dirty="0"/>
              <a:t>“Now, damn it—I’ll break both our necks!” swore her capriciously passionate companion. “So you can go from your word like that, you young witch, can you?”</a:t>
            </a:r>
          </a:p>
          <a:p>
            <a:r>
              <a:rPr lang="en-US" sz="1400" dirty="0"/>
              <a:t>“Very well,” said Tess, “I’ll not move since you be so determined! But I—thought you would be kind to me, and protect me, as my kinsman!”</a:t>
            </a:r>
          </a:p>
          <a:p>
            <a:r>
              <a:rPr lang="en-US" sz="1400" dirty="0"/>
              <a:t>“Kinsman be hanged! Now!”</a:t>
            </a:r>
          </a:p>
          <a:p>
            <a:r>
              <a:rPr lang="en-US" sz="1400" dirty="0"/>
              <a:t>“But I don’t want anybody to kiss me, sir!” she implored, a big tear beginning to roll down her face, and the corners of her mouth trembling in her attempts not to cry. “And I wouldn’t ha’ come if I had known!”</a:t>
            </a:r>
          </a:p>
          <a:p>
            <a:r>
              <a:rPr lang="en-US" sz="1400" dirty="0"/>
              <a:t>He was inexorable, and she sat still, and d’Urberville gave her the kiss of mastery. No sooner had he done so than she flushed with shame, took out her handkerchief, and wiped the spot on her cheek that had been touched by his lips. His </a:t>
            </a:r>
            <a:r>
              <a:rPr lang="en-US" sz="1400" dirty="0" err="1"/>
              <a:t>ardour</a:t>
            </a:r>
            <a:r>
              <a:rPr lang="en-US" sz="1400" dirty="0"/>
              <a:t> was nettled at the sight, for the act on her part had been unconsciously done.</a:t>
            </a:r>
          </a:p>
        </p:txBody>
      </p:sp>
      <p:sp>
        <p:nvSpPr>
          <p:cNvPr id="5" name="Rectangle 4">
            <a:extLst>
              <a:ext uri="{FF2B5EF4-FFF2-40B4-BE49-F238E27FC236}">
                <a16:creationId xmlns:a16="http://schemas.microsoft.com/office/drawing/2014/main" id="{37693406-63F4-49C6-87FB-68B6DA65BC71}"/>
              </a:ext>
            </a:extLst>
          </p:cNvPr>
          <p:cNvSpPr/>
          <p:nvPr/>
        </p:nvSpPr>
        <p:spPr>
          <a:xfrm>
            <a:off x="2256065" y="6211668"/>
            <a:ext cx="9440636" cy="646331"/>
          </a:xfrm>
          <a:prstGeom prst="rect">
            <a:avLst/>
          </a:prstGeom>
          <a:solidFill>
            <a:schemeClr val="accent4"/>
          </a:solidFill>
        </p:spPr>
        <p:txBody>
          <a:bodyPr wrap="square">
            <a:spAutoFit/>
          </a:bodyPr>
          <a:lstStyle/>
          <a:p>
            <a:r>
              <a:rPr lang="en-US" dirty="0"/>
              <a:t>4. Tess is a naive girl from a lower class than Alec. Compare the two characters and identify the details that show her to be innocent and him to be dangerous</a:t>
            </a:r>
            <a:endParaRPr lang="en-GB" dirty="0"/>
          </a:p>
        </p:txBody>
      </p:sp>
    </p:spTree>
    <p:extLst>
      <p:ext uri="{BB962C8B-B14F-4D97-AF65-F5344CB8AC3E}">
        <p14:creationId xmlns:p14="http://schemas.microsoft.com/office/powerpoint/2010/main" val="237100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DB7FD-9FB3-41E5-B0DC-C07CFBF98C25}"/>
              </a:ext>
            </a:extLst>
          </p:cNvPr>
          <p:cNvSpPr/>
          <p:nvPr/>
        </p:nvSpPr>
        <p:spPr>
          <a:xfrm>
            <a:off x="653143" y="73122"/>
            <a:ext cx="11406867" cy="6247864"/>
          </a:xfrm>
          <a:prstGeom prst="rect">
            <a:avLst/>
          </a:prstGeom>
        </p:spPr>
        <p:txBody>
          <a:bodyPr wrap="square">
            <a:spAutoFit/>
          </a:bodyPr>
          <a:lstStyle/>
          <a:p>
            <a:r>
              <a:rPr lang="en-US" sz="1400" dirty="0"/>
              <a:t>“You are mighty sensitive for a cottage girl!” said the young man.</a:t>
            </a:r>
          </a:p>
          <a:p>
            <a:r>
              <a:rPr lang="en-US" sz="1400" dirty="0"/>
              <a:t>Tess made no reply to this remark, of which, indeed, she did not quite comprehend the drift, unheeding the snub she had administered by her instinctive rub upon her cheek. She had, in fact, undone the kiss, as far as such a thing was physically possible. With a dim sense that he was vexed she looked steadily ahead as they trotted on near </a:t>
            </a:r>
            <a:r>
              <a:rPr lang="en-US" sz="1400" dirty="0" err="1"/>
              <a:t>Melbury</a:t>
            </a:r>
            <a:r>
              <a:rPr lang="en-US" sz="1400" dirty="0"/>
              <a:t> Down and </a:t>
            </a:r>
            <a:r>
              <a:rPr lang="en-US" sz="1400" dirty="0" err="1"/>
              <a:t>Wingreen</a:t>
            </a:r>
            <a:r>
              <a:rPr lang="en-US" sz="1400" dirty="0"/>
              <a:t>, till she saw, to her consternation, that there was yet another descent to be undergone.</a:t>
            </a:r>
          </a:p>
          <a:p>
            <a:r>
              <a:rPr lang="en-US" sz="1400" dirty="0"/>
              <a:t>“You shall be made sorry for that!” he resumed, his injured tone still remaining, as he flourished the whip anew. “Unless, that is, you agree willingly to let me do it again, and no handkerchief.” She sighed. “Very well, sir!” she said. “Oh—let me get my hat!”</a:t>
            </a:r>
          </a:p>
          <a:p>
            <a:r>
              <a:rPr lang="en-US" sz="1400" dirty="0"/>
              <a:t>At the moment of speaking her hat had blown off into the road, their present speed on the upland being by no means slow. D’Urberville pulled up, and said he would get it for her, but Tess was down on the other side.</a:t>
            </a:r>
          </a:p>
          <a:p>
            <a:r>
              <a:rPr lang="en-US" sz="1400" dirty="0"/>
              <a:t>She turned back and picked up the article.</a:t>
            </a:r>
          </a:p>
          <a:p>
            <a:r>
              <a:rPr lang="en-US" sz="1400" dirty="0"/>
              <a:t>“You look prettier with it off, upon my soul, if that’s possible,” he said, contemplating her over the back of the vehicle. “Now then, up again! What’s the matter?”</a:t>
            </a:r>
          </a:p>
          <a:p>
            <a:r>
              <a:rPr lang="en-US" sz="1400" dirty="0"/>
              <a:t>The hat was in place and tied, but Tess had not stepped forward.</a:t>
            </a:r>
          </a:p>
          <a:p>
            <a:r>
              <a:rPr lang="en-US" sz="1400" dirty="0"/>
              <a:t>“No, sir,” she said, revealing the red and ivory of her mouth as her eye lit in defiant triumph; “not again, if I know it!”</a:t>
            </a:r>
          </a:p>
          <a:p>
            <a:r>
              <a:rPr lang="en-US" sz="1400" dirty="0"/>
              <a:t>“What—you won’t get up beside me?”</a:t>
            </a:r>
          </a:p>
          <a:p>
            <a:r>
              <a:rPr lang="en-US" sz="1400" dirty="0"/>
              <a:t>“No; I shall walk.”</a:t>
            </a:r>
          </a:p>
          <a:p>
            <a:r>
              <a:rPr lang="en-US" sz="1400" dirty="0"/>
              <a:t>“</a:t>
            </a:r>
            <a:r>
              <a:rPr lang="en-US" sz="1400" dirty="0" err="1"/>
              <a:t>’Tis</a:t>
            </a:r>
            <a:r>
              <a:rPr lang="en-US" sz="1400" dirty="0"/>
              <a:t> five or six miles yet to Trantridge.”</a:t>
            </a:r>
          </a:p>
          <a:p>
            <a:r>
              <a:rPr lang="en-US" sz="1400" dirty="0"/>
              <a:t>“I don’t care if ‘tis dozens. “</a:t>
            </a:r>
          </a:p>
          <a:p>
            <a:r>
              <a:rPr lang="en-US" sz="1400" dirty="0"/>
              <a:t>“You artful hussy! Now, tell me—didn’t you make  that hat blow off on purpose? I’ll swear you did!” Her strategic silence confirmed his suspicion.</a:t>
            </a:r>
          </a:p>
          <a:p>
            <a:r>
              <a:rPr lang="en-US" sz="1400" dirty="0"/>
              <a:t>Then d’Urberville cursed and swore at her, and called her everything he could think of for the trick. Turning the horse suddenly he tried to drive back upon her, and so hem her in between the gig and the hedge. But he could not do this short of injuring her.</a:t>
            </a:r>
          </a:p>
          <a:p>
            <a:r>
              <a:rPr lang="en-US" sz="1400" dirty="0"/>
              <a:t>“You ought to be ashamed of yourself for using such wicked words!” cried Tess with spirit, from the top of the hedge into which she had scrambled. “I don’t like ‘</a:t>
            </a:r>
            <a:r>
              <a:rPr lang="en-US" sz="1400" dirty="0" err="1"/>
              <a:t>ee</a:t>
            </a:r>
            <a:r>
              <a:rPr lang="en-US" sz="1400" dirty="0"/>
              <a:t> at all! I hate and detest you! I’ll go back to mother, I will!”</a:t>
            </a:r>
          </a:p>
          <a:p>
            <a:r>
              <a:rPr lang="en-US" sz="1400" dirty="0"/>
              <a:t>D’Urberville’s bad temper cleared up at sight of hers; and he laughed heartily.</a:t>
            </a:r>
          </a:p>
          <a:p>
            <a:r>
              <a:rPr lang="en-US" sz="1400" dirty="0"/>
              <a:t>“Well, I like you all the better,” he said. “Come, let there be peace. I’ll never do it any more against your will. My life upon it now!”</a:t>
            </a:r>
          </a:p>
          <a:p>
            <a:r>
              <a:rPr lang="en-US" sz="1400" dirty="0"/>
              <a:t>Still Tess could not be induced to remount. She did not, however, object to his keeping his gig alongside her; and in this manner, at a slow pace, they advanced towards the village of Trantridge</a:t>
            </a:r>
            <a:r>
              <a:rPr lang="en-US" dirty="0"/>
              <a:t>.</a:t>
            </a:r>
          </a:p>
          <a:p>
            <a:endParaRPr lang="en-GB" dirty="0"/>
          </a:p>
        </p:txBody>
      </p:sp>
      <p:sp>
        <p:nvSpPr>
          <p:cNvPr id="3" name="Rectangle 2">
            <a:extLst>
              <a:ext uri="{FF2B5EF4-FFF2-40B4-BE49-F238E27FC236}">
                <a16:creationId xmlns:a16="http://schemas.microsoft.com/office/drawing/2014/main" id="{764D0DED-DD36-4B59-BBCE-95F63909D004}"/>
              </a:ext>
            </a:extLst>
          </p:cNvPr>
          <p:cNvSpPr/>
          <p:nvPr/>
        </p:nvSpPr>
        <p:spPr>
          <a:xfrm>
            <a:off x="2986835" y="6028598"/>
            <a:ext cx="9112944" cy="584775"/>
          </a:xfrm>
          <a:prstGeom prst="rect">
            <a:avLst/>
          </a:prstGeom>
          <a:solidFill>
            <a:schemeClr val="accent4"/>
          </a:solidFill>
        </p:spPr>
        <p:txBody>
          <a:bodyPr wrap="none">
            <a:spAutoFit/>
          </a:bodyPr>
          <a:lstStyle/>
          <a:p>
            <a:r>
              <a:rPr lang="en-US" sz="2800" dirty="0"/>
              <a:t>5. </a:t>
            </a:r>
            <a:r>
              <a:rPr lang="en-US" sz="3200" dirty="0"/>
              <a:t>How does Tess manage to escape Alec’s attentions?</a:t>
            </a:r>
            <a:endParaRPr lang="en-GB" sz="3200" dirty="0"/>
          </a:p>
        </p:txBody>
      </p:sp>
    </p:spTree>
    <p:extLst>
      <p:ext uri="{BB962C8B-B14F-4D97-AF65-F5344CB8AC3E}">
        <p14:creationId xmlns:p14="http://schemas.microsoft.com/office/powerpoint/2010/main" val="4124196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669B-8D2B-46B1-A0D9-6316649AC465}"/>
              </a:ext>
            </a:extLst>
          </p:cNvPr>
          <p:cNvSpPr>
            <a:spLocks noGrp="1"/>
          </p:cNvSpPr>
          <p:nvPr>
            <p:ph type="title"/>
          </p:nvPr>
        </p:nvSpPr>
        <p:spPr>
          <a:xfrm>
            <a:off x="838199" y="130629"/>
            <a:ext cx="11253107" cy="1560059"/>
          </a:xfrm>
          <a:solidFill>
            <a:schemeClr val="accent4"/>
          </a:solidFill>
        </p:spPr>
        <p:txBody>
          <a:bodyPr>
            <a:normAutofit fontScale="90000"/>
          </a:bodyPr>
          <a:lstStyle/>
          <a:p>
            <a:r>
              <a:rPr lang="en-US" dirty="0"/>
              <a:t>Imagine you are Tess of the D’Urbervilles, write a letter to your mother telling her about your journey to Trantridge.</a:t>
            </a:r>
            <a:endParaRPr lang="en-GB" dirty="0"/>
          </a:p>
        </p:txBody>
      </p:sp>
      <p:sp>
        <p:nvSpPr>
          <p:cNvPr id="3" name="Content Placeholder 2">
            <a:extLst>
              <a:ext uri="{FF2B5EF4-FFF2-40B4-BE49-F238E27FC236}">
                <a16:creationId xmlns:a16="http://schemas.microsoft.com/office/drawing/2014/main" id="{5D73192A-DAA7-447E-9909-C3B4F607CC21}"/>
              </a:ext>
            </a:extLst>
          </p:cNvPr>
          <p:cNvSpPr>
            <a:spLocks noGrp="1"/>
          </p:cNvSpPr>
          <p:nvPr>
            <p:ph idx="1"/>
          </p:nvPr>
        </p:nvSpPr>
        <p:spPr/>
        <p:txBody>
          <a:bodyPr/>
          <a:lstStyle/>
          <a:p>
            <a:pPr marL="0" indent="0">
              <a:buNone/>
            </a:pPr>
            <a:r>
              <a:rPr lang="en-US" sz="4000" b="1" i="1" dirty="0"/>
              <a:t>Dear Mother, </a:t>
            </a:r>
          </a:p>
          <a:p>
            <a:pPr marL="0" indent="0">
              <a:buNone/>
            </a:pPr>
            <a:r>
              <a:rPr lang="en-US" sz="4000" b="1" i="1" dirty="0"/>
              <a:t>                     I have arrived in Trantridge today and it was an eventful journey. I was driven by Alec D'Urbervilles in his small dog-cart. As you know I am terrified of travelling by carriage and today frightened me even more. Firstly, I … </a:t>
            </a:r>
          </a:p>
          <a:p>
            <a:endParaRPr lang="en-GB" dirty="0"/>
          </a:p>
        </p:txBody>
      </p:sp>
      <p:sp>
        <p:nvSpPr>
          <p:cNvPr id="4" name="Rectangle 3">
            <a:extLst>
              <a:ext uri="{FF2B5EF4-FFF2-40B4-BE49-F238E27FC236}">
                <a16:creationId xmlns:a16="http://schemas.microsoft.com/office/drawing/2014/main" id="{C42579FF-2662-4462-8B58-FC17B754DF3A}"/>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Expectation task</a:t>
            </a:r>
          </a:p>
        </p:txBody>
      </p:sp>
    </p:spTree>
    <p:extLst>
      <p:ext uri="{BB962C8B-B14F-4D97-AF65-F5344CB8AC3E}">
        <p14:creationId xmlns:p14="http://schemas.microsoft.com/office/powerpoint/2010/main" val="72714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6F0E-0B60-47DE-A509-7DAD6AF504F1}"/>
              </a:ext>
            </a:extLst>
          </p:cNvPr>
          <p:cNvSpPr>
            <a:spLocks noGrp="1"/>
          </p:cNvSpPr>
          <p:nvPr>
            <p:ph type="ctrTitle"/>
          </p:nvPr>
        </p:nvSpPr>
        <p:spPr>
          <a:xfrm>
            <a:off x="948267" y="186932"/>
            <a:ext cx="10295466" cy="719304"/>
          </a:xfrm>
          <a:solidFill>
            <a:schemeClr val="accent6">
              <a:lumMod val="60000"/>
              <a:lumOff val="40000"/>
            </a:schemeClr>
          </a:solidFill>
        </p:spPr>
        <p:txBody>
          <a:bodyPr>
            <a:noAutofit/>
          </a:bodyPr>
          <a:lstStyle/>
          <a:p>
            <a:r>
              <a:rPr lang="en-GB" sz="4400" b="1" i="1" dirty="0"/>
              <a:t>Match an image to what we have read so far.</a:t>
            </a:r>
          </a:p>
        </p:txBody>
      </p:sp>
      <p:sp>
        <p:nvSpPr>
          <p:cNvPr id="6" name="Rectangle 5">
            <a:extLst>
              <a:ext uri="{FF2B5EF4-FFF2-40B4-BE49-F238E27FC236}">
                <a16:creationId xmlns:a16="http://schemas.microsoft.com/office/drawing/2014/main" id="{4EE1E4AC-9250-45B6-8598-4DC8BD3640E8}"/>
              </a:ext>
            </a:extLst>
          </p:cNvPr>
          <p:cNvSpPr/>
          <p:nvPr/>
        </p:nvSpPr>
        <p:spPr>
          <a:xfrm>
            <a:off x="-21714"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DO NOW!</a:t>
            </a:r>
          </a:p>
        </p:txBody>
      </p:sp>
      <p:pic>
        <p:nvPicPr>
          <p:cNvPr id="8" name="Picture 7">
            <a:extLst>
              <a:ext uri="{FF2B5EF4-FFF2-40B4-BE49-F238E27FC236}">
                <a16:creationId xmlns:a16="http://schemas.microsoft.com/office/drawing/2014/main" id="{C1463407-D8AD-4EE7-8DD8-C809E50C2AAA}"/>
              </a:ext>
            </a:extLst>
          </p:cNvPr>
          <p:cNvPicPr>
            <a:picLocks noChangeAspect="1"/>
          </p:cNvPicPr>
          <p:nvPr/>
        </p:nvPicPr>
        <p:blipFill>
          <a:blip r:embed="rId2"/>
          <a:stretch>
            <a:fillRect/>
          </a:stretch>
        </p:blipFill>
        <p:spPr>
          <a:xfrm>
            <a:off x="1306286" y="1324931"/>
            <a:ext cx="3968523" cy="2640872"/>
          </a:xfrm>
          <a:prstGeom prst="rect">
            <a:avLst/>
          </a:prstGeom>
        </p:spPr>
      </p:pic>
      <p:pic>
        <p:nvPicPr>
          <p:cNvPr id="9" name="Picture 8">
            <a:extLst>
              <a:ext uri="{FF2B5EF4-FFF2-40B4-BE49-F238E27FC236}">
                <a16:creationId xmlns:a16="http://schemas.microsoft.com/office/drawing/2014/main" id="{FF256A61-0669-4AAA-BA6F-20F432F3AE2C}"/>
              </a:ext>
            </a:extLst>
          </p:cNvPr>
          <p:cNvPicPr>
            <a:picLocks noChangeAspect="1"/>
          </p:cNvPicPr>
          <p:nvPr/>
        </p:nvPicPr>
        <p:blipFill>
          <a:blip r:embed="rId3"/>
          <a:stretch>
            <a:fillRect/>
          </a:stretch>
        </p:blipFill>
        <p:spPr>
          <a:xfrm>
            <a:off x="5841299" y="1324931"/>
            <a:ext cx="4331401" cy="2738715"/>
          </a:xfrm>
          <a:prstGeom prst="rect">
            <a:avLst/>
          </a:prstGeom>
        </p:spPr>
      </p:pic>
      <p:pic>
        <p:nvPicPr>
          <p:cNvPr id="10" name="Picture 9">
            <a:extLst>
              <a:ext uri="{FF2B5EF4-FFF2-40B4-BE49-F238E27FC236}">
                <a16:creationId xmlns:a16="http://schemas.microsoft.com/office/drawing/2014/main" id="{F43226DD-4784-4CB3-BCC3-A09FD526C8AF}"/>
              </a:ext>
            </a:extLst>
          </p:cNvPr>
          <p:cNvPicPr>
            <a:picLocks noChangeAspect="1"/>
          </p:cNvPicPr>
          <p:nvPr/>
        </p:nvPicPr>
        <p:blipFill>
          <a:blip r:embed="rId4"/>
          <a:stretch>
            <a:fillRect/>
          </a:stretch>
        </p:blipFill>
        <p:spPr>
          <a:xfrm>
            <a:off x="948267" y="4197123"/>
            <a:ext cx="3044069" cy="2062831"/>
          </a:xfrm>
          <a:prstGeom prst="rect">
            <a:avLst/>
          </a:prstGeom>
        </p:spPr>
      </p:pic>
      <p:pic>
        <p:nvPicPr>
          <p:cNvPr id="11" name="Picture 10">
            <a:extLst>
              <a:ext uri="{FF2B5EF4-FFF2-40B4-BE49-F238E27FC236}">
                <a16:creationId xmlns:a16="http://schemas.microsoft.com/office/drawing/2014/main" id="{777830CD-E2F4-4B0C-9B17-39510E07FC70}"/>
              </a:ext>
            </a:extLst>
          </p:cNvPr>
          <p:cNvPicPr>
            <a:picLocks noChangeAspect="1"/>
          </p:cNvPicPr>
          <p:nvPr/>
        </p:nvPicPr>
        <p:blipFill>
          <a:blip r:embed="rId5"/>
          <a:stretch>
            <a:fillRect/>
          </a:stretch>
        </p:blipFill>
        <p:spPr>
          <a:xfrm>
            <a:off x="4472667" y="4384498"/>
            <a:ext cx="3495675" cy="1957578"/>
          </a:xfrm>
          <a:prstGeom prst="rect">
            <a:avLst/>
          </a:prstGeom>
        </p:spPr>
      </p:pic>
      <p:pic>
        <p:nvPicPr>
          <p:cNvPr id="12" name="Picture 11">
            <a:extLst>
              <a:ext uri="{FF2B5EF4-FFF2-40B4-BE49-F238E27FC236}">
                <a16:creationId xmlns:a16="http://schemas.microsoft.com/office/drawing/2014/main" id="{DCB28C3C-2930-42C7-ABD1-64482DC79C1B}"/>
              </a:ext>
            </a:extLst>
          </p:cNvPr>
          <p:cNvPicPr>
            <a:picLocks noChangeAspect="1"/>
          </p:cNvPicPr>
          <p:nvPr/>
        </p:nvPicPr>
        <p:blipFill>
          <a:blip r:embed="rId6"/>
          <a:stretch>
            <a:fillRect/>
          </a:stretch>
        </p:blipFill>
        <p:spPr>
          <a:xfrm>
            <a:off x="8489156" y="4304539"/>
            <a:ext cx="3182030" cy="2117496"/>
          </a:xfrm>
          <a:prstGeom prst="rect">
            <a:avLst/>
          </a:prstGeom>
        </p:spPr>
      </p:pic>
    </p:spTree>
    <p:extLst>
      <p:ext uri="{BB962C8B-B14F-4D97-AF65-F5344CB8AC3E}">
        <p14:creationId xmlns:p14="http://schemas.microsoft.com/office/powerpoint/2010/main" val="406202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B0045F0-187B-46BD-9E2C-ADEF5C16271F}"/>
              </a:ext>
            </a:extLst>
          </p:cNvPr>
          <p:cNvSpPr txBox="1"/>
          <p:nvPr/>
        </p:nvSpPr>
        <p:spPr>
          <a:xfrm>
            <a:off x="954529" y="152400"/>
            <a:ext cx="9495757" cy="2123658"/>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How do boys </a:t>
            </a:r>
            <a:r>
              <a:rPr lang="en-GB" sz="4400" b="1" dirty="0">
                <a:solidFill>
                  <a:prstClr val="black"/>
                </a:solidFill>
                <a:latin typeface="Calibri" panose="020F0502020204030204"/>
              </a:rPr>
              <a:t>try to impress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solidFill>
                  <a:prstClr val="black"/>
                </a:solidFill>
                <a:latin typeface="Calibri" panose="020F0502020204030204"/>
              </a:rPr>
              <a:t>Do girls behave differently when they want to impress boys?</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F6B119B-F0BF-417E-ADB7-78864451EF09}"/>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Thinking task</a:t>
            </a:r>
          </a:p>
        </p:txBody>
      </p:sp>
      <p:sp>
        <p:nvSpPr>
          <p:cNvPr id="7" name="Rectangle 6">
            <a:extLst>
              <a:ext uri="{FF2B5EF4-FFF2-40B4-BE49-F238E27FC236}">
                <a16:creationId xmlns:a16="http://schemas.microsoft.com/office/drawing/2014/main" id="{EEC1BA7F-32A7-41D5-89E3-48FDE5FF09CD}"/>
              </a:ext>
            </a:extLst>
          </p:cNvPr>
          <p:cNvSpPr/>
          <p:nvPr/>
        </p:nvSpPr>
        <p:spPr>
          <a:xfrm>
            <a:off x="954529" y="2763610"/>
            <a:ext cx="7326044" cy="1077218"/>
          </a:xfrm>
          <a:prstGeom prst="rect">
            <a:avLst/>
          </a:prstGeom>
          <a:solidFill>
            <a:schemeClr val="accent4"/>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Discuss with your peer the complexity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variety of relationships.</a:t>
            </a:r>
          </a:p>
        </p:txBody>
      </p:sp>
      <p:sp>
        <p:nvSpPr>
          <p:cNvPr id="8" name="TextBox 7">
            <a:extLst>
              <a:ext uri="{FF2B5EF4-FFF2-40B4-BE49-F238E27FC236}">
                <a16:creationId xmlns:a16="http://schemas.microsoft.com/office/drawing/2014/main" id="{8FFA8CC2-38A8-4EC7-A26D-73A357E31064}"/>
              </a:ext>
            </a:extLst>
          </p:cNvPr>
          <p:cNvSpPr txBox="1"/>
          <p:nvPr/>
        </p:nvSpPr>
        <p:spPr>
          <a:xfrm>
            <a:off x="843226" y="3926782"/>
            <a:ext cx="11102415" cy="2246769"/>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rPr>
              <a:t>In modern times how would you let</a:t>
            </a:r>
            <a:r>
              <a:rPr kumimoji="0" lang="en-US" sz="2800" b="1" i="0" u="none" strike="noStrike" kern="1200" cap="none" spc="0" normalizeH="0" noProof="0" dirty="0">
                <a:ln>
                  <a:noFill/>
                </a:ln>
                <a:solidFill>
                  <a:prstClr val="black"/>
                </a:solidFill>
                <a:effectLst/>
                <a:uLnTx/>
                <a:uFillTx/>
                <a:latin typeface="Calibri" panose="020F0502020204030204"/>
              </a:rPr>
              <a:t> a boy/girl know that you liked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baseline="0" dirty="0">
                <a:solidFill>
                  <a:prstClr val="black"/>
                </a:solidFill>
                <a:latin typeface="Calibri" panose="020F0502020204030204"/>
              </a:rPr>
              <a:t>In</a:t>
            </a:r>
            <a:r>
              <a:rPr lang="en-US" sz="2800" b="1" dirty="0">
                <a:solidFill>
                  <a:prstClr val="black"/>
                </a:solidFill>
                <a:latin typeface="Calibri" panose="020F0502020204030204"/>
              </a:rPr>
              <a:t> Victorian times how do you think a boy/girl would show that they liked each 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rPr>
              <a:t>Have you ever had a brother/sister/cousin like one of your friends?</a:t>
            </a:r>
            <a:r>
              <a:rPr kumimoji="0" lang="en-US" sz="2800" b="1" i="0" u="none" strike="noStrike" kern="1200" cap="none" spc="0" normalizeH="0" noProof="0" dirty="0">
                <a:ln>
                  <a:noFill/>
                </a:ln>
                <a:solidFill>
                  <a:prstClr val="black"/>
                </a:solidFill>
                <a:effectLst/>
                <a:uLnTx/>
                <a:uFillTx/>
                <a:latin typeface="Calibri" panose="020F0502020204030204"/>
              </a:rPr>
              <a:t> Have you ever said anything to them?</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285065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85E3-4080-4ACB-BA5E-A3C81BFD633B}"/>
              </a:ext>
            </a:extLst>
          </p:cNvPr>
          <p:cNvSpPr>
            <a:spLocks noGrp="1"/>
          </p:cNvSpPr>
          <p:nvPr>
            <p:ph type="title"/>
          </p:nvPr>
        </p:nvSpPr>
        <p:spPr>
          <a:xfrm>
            <a:off x="720762" y="0"/>
            <a:ext cx="11471238" cy="1325563"/>
          </a:xfrm>
        </p:spPr>
        <p:txBody>
          <a:bodyPr>
            <a:normAutofit/>
          </a:bodyPr>
          <a:lstStyle/>
          <a:p>
            <a:r>
              <a:rPr lang="en-US" dirty="0"/>
              <a:t>Match the word below with the definition.</a:t>
            </a:r>
          </a:p>
        </p:txBody>
      </p:sp>
      <p:sp>
        <p:nvSpPr>
          <p:cNvPr id="5" name="Rectangle 4">
            <a:extLst>
              <a:ext uri="{FF2B5EF4-FFF2-40B4-BE49-F238E27FC236}">
                <a16:creationId xmlns:a16="http://schemas.microsoft.com/office/drawing/2014/main" id="{5F455334-296B-4AE6-A3AE-72514E28BEC0}"/>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Unlocking vocabulary</a:t>
            </a:r>
          </a:p>
        </p:txBody>
      </p:sp>
      <p:sp>
        <p:nvSpPr>
          <p:cNvPr id="15" name="TextBox 14">
            <a:extLst>
              <a:ext uri="{FF2B5EF4-FFF2-40B4-BE49-F238E27FC236}">
                <a16:creationId xmlns:a16="http://schemas.microsoft.com/office/drawing/2014/main" id="{AC53FEBB-A88A-4077-BE99-859D8E144FB0}"/>
              </a:ext>
            </a:extLst>
          </p:cNvPr>
          <p:cNvSpPr txBox="1"/>
          <p:nvPr/>
        </p:nvSpPr>
        <p:spPr>
          <a:xfrm>
            <a:off x="1657740" y="5411449"/>
            <a:ext cx="9811771"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Lamentable   kinsman    inexorable   curricle    propriety</a:t>
            </a:r>
          </a:p>
        </p:txBody>
      </p:sp>
      <p:sp>
        <p:nvSpPr>
          <p:cNvPr id="16" name="TextBox 15">
            <a:extLst>
              <a:ext uri="{FF2B5EF4-FFF2-40B4-BE49-F238E27FC236}">
                <a16:creationId xmlns:a16="http://schemas.microsoft.com/office/drawing/2014/main" id="{06C539E1-18CA-4F2F-87D6-97C36E520B2E}"/>
              </a:ext>
            </a:extLst>
          </p:cNvPr>
          <p:cNvSpPr txBox="1"/>
          <p:nvPr/>
        </p:nvSpPr>
        <p:spPr>
          <a:xfrm>
            <a:off x="759409" y="1140178"/>
            <a:ext cx="11119555" cy="35394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 =   good behaviour according to accepted standards.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  =  a light two wheeled carriage pulled by two horses' side by side.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 = relative or family member.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 =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impossible to stop</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 =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regrettable or unfortunate.</a:t>
            </a:r>
          </a:p>
        </p:txBody>
      </p:sp>
    </p:spTree>
    <p:extLst>
      <p:ext uri="{BB962C8B-B14F-4D97-AF65-F5344CB8AC3E}">
        <p14:creationId xmlns:p14="http://schemas.microsoft.com/office/powerpoint/2010/main" val="315736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F3A7-82BD-415F-B54F-B7F9EAA6BA8D}"/>
              </a:ext>
            </a:extLst>
          </p:cNvPr>
          <p:cNvSpPr>
            <a:spLocks noGrp="1"/>
          </p:cNvSpPr>
          <p:nvPr>
            <p:ph type="title"/>
          </p:nvPr>
        </p:nvSpPr>
        <p:spPr>
          <a:xfrm>
            <a:off x="720762" y="-1"/>
            <a:ext cx="11471238" cy="636815"/>
          </a:xfrm>
          <a:solidFill>
            <a:schemeClr val="accent4"/>
          </a:solidFill>
        </p:spPr>
        <p:txBody>
          <a:bodyPr>
            <a:normAutofit/>
          </a:bodyPr>
          <a:lstStyle/>
          <a:p>
            <a:r>
              <a:rPr lang="en-US" sz="3200" b="1" dirty="0"/>
              <a:t>Read the extract taken from Northanger Abbey by Jane Austen.</a:t>
            </a:r>
            <a:endParaRPr lang="en-GB" sz="3200" b="1" dirty="0"/>
          </a:p>
        </p:txBody>
      </p:sp>
      <p:sp>
        <p:nvSpPr>
          <p:cNvPr id="3" name="Content Placeholder 2">
            <a:extLst>
              <a:ext uri="{FF2B5EF4-FFF2-40B4-BE49-F238E27FC236}">
                <a16:creationId xmlns:a16="http://schemas.microsoft.com/office/drawing/2014/main" id="{A4977847-D8AA-4319-B2A2-C4E8EDD3F502}"/>
              </a:ext>
            </a:extLst>
          </p:cNvPr>
          <p:cNvSpPr>
            <a:spLocks noGrp="1"/>
          </p:cNvSpPr>
          <p:nvPr>
            <p:ph idx="1"/>
          </p:nvPr>
        </p:nvSpPr>
        <p:spPr>
          <a:xfrm>
            <a:off x="720762" y="636814"/>
            <a:ext cx="11277600" cy="6183767"/>
          </a:xfrm>
        </p:spPr>
        <p:txBody>
          <a:bodyPr>
            <a:normAutofit fontScale="55000" lnSpcReduction="20000"/>
          </a:bodyPr>
          <a:lstStyle/>
          <a:p>
            <a:pPr marL="0" indent="0">
              <a:buNone/>
            </a:pPr>
            <a:r>
              <a:rPr lang="en-US" b="1" u="sng" dirty="0"/>
              <a:t>Introduction</a:t>
            </a:r>
          </a:p>
          <a:p>
            <a:pPr marL="0" indent="0">
              <a:buNone/>
            </a:pPr>
            <a:r>
              <a:rPr lang="en-US" dirty="0"/>
              <a:t> Seventeen year old Catherine Morland, the heroine of the story, is walking through the busy streets of Bath with her new friend Isabella Thorpe when they unexpectedly meet Catherine’s brother James travelling with Isabella’s brother John Thorpe.</a:t>
            </a:r>
          </a:p>
          <a:p>
            <a:pPr marL="0" indent="0">
              <a:buNone/>
            </a:pPr>
            <a:r>
              <a:rPr lang="en-US" b="1" u="sng" dirty="0"/>
              <a:t>From chapter 7 </a:t>
            </a:r>
          </a:p>
          <a:p>
            <a:pPr marL="0" indent="0">
              <a:buNone/>
            </a:pPr>
            <a:r>
              <a:rPr lang="en-US" dirty="0"/>
              <a:t>“Oh, these odious gigs!” said Isabella, looking up. “How I detest them.” But this detestation, though so just, was of short duration, for she looked again and exclaimed, “Delightful! Mr. Morland and my brother!”</a:t>
            </a:r>
          </a:p>
          <a:p>
            <a:pPr marL="0" indent="0">
              <a:buNone/>
            </a:pPr>
            <a:r>
              <a:rPr lang="en-US" dirty="0"/>
              <a:t>“Good heaven! </a:t>
            </a:r>
            <a:r>
              <a:rPr lang="en-US" dirty="0" err="1"/>
              <a:t>‘Tis</a:t>
            </a:r>
            <a:r>
              <a:rPr lang="en-US" dirty="0"/>
              <a:t> James!” was uttered at the same moment by Catherine; and, on catching the young men’s eyes, the horse was immediately checked with a violence which almost threw him on his haunches, and the servant having now scampered up, the gentlemen jumped out, and the equipage was delivered to his care. Catherine, by whom this meeting was wholly unexpected, received her brother with the liveliest pleasure; and he, being of a very amiable disposition, and sincerely attached to her, gave every proof on his side of equal satisfaction, which he could have leisure to do, while the bright eyes of Miss Thorpe were incessantly challenging his notice; and to her his devoirs were speedily paid, with a mixture of joy and embarrassment which might have informed Catherine, had she been more expert in the development of other people’s feelings, and less simply engrossed by her own, that her brother thought her friend quite as pretty as she could do herself.</a:t>
            </a:r>
          </a:p>
          <a:p>
            <a:pPr marL="0" indent="0">
              <a:buNone/>
            </a:pPr>
            <a:r>
              <a:rPr lang="en-US" dirty="0"/>
              <a:t>John Thorpe, who in the meantime had been giving orders about the horses, soon joined them, and from him she directly received the amends which were her due; for while he slightly and carelessly touched the hand of Isabella, on her he bestowed a whole scrape and half a short bow. He was a stout young man of middling height, who, with a plain face and ungraceful form, seemed fearful of being too handsome unless he wore the dress of a groom, and too much like a gentleman unless he were easy where he ought to be civil, and impudent where he might be allowed to be easy. He took out his watch: “How long do you think we have been running it from Tetbury, Miss Morland?” “I do not know the distance.” Her brother told her that it was twenty-three miles.</a:t>
            </a:r>
          </a:p>
          <a:p>
            <a:pPr marL="0" indent="0">
              <a:buNone/>
            </a:pPr>
            <a:r>
              <a:rPr lang="en-US" dirty="0"/>
              <a:t>“Three and twenty!” cried Thorpe. “Five and twenty if it is an inch.” Morland remonstrated, pleaded the authority of road-books, innkeepers, and milestones; but his friend disregarded them all; he had a surer test of distance. “I know it must be five and twenty,” said he, “by the time we have been doing it. It is now half after one; we drove out of the inn-yard at Tetbury as the town clock struck eleven; and I defy any man in England to make my horse go less than ten miles an hour in harness; that makes it exactly twenty-five.”</a:t>
            </a:r>
          </a:p>
          <a:p>
            <a:pPr marL="0" indent="0">
              <a:buNone/>
            </a:pPr>
            <a:r>
              <a:rPr lang="en-US" dirty="0"/>
              <a:t>“You have lost an hour,” said Morland; “it was only ten o’clock when we came from Tetbury.” “Ten o’clock! It was eleven, upon my soul! I counted every stroke. This brother of yours would persuade me out of my senses, Miss Morland; do but look at my horse; did you ever see an animal so made for speed in your life?” (The servant had just mounted the carriage and was driving off.) “Such true blood! Three hours and a half indeed coming only three and twenty miles! Look at that creature, and suppose it possible if you can.”</a:t>
            </a:r>
          </a:p>
          <a:p>
            <a:pPr marL="0" indent="0">
              <a:buNone/>
            </a:pPr>
            <a:endParaRPr lang="en-US" dirty="0"/>
          </a:p>
        </p:txBody>
      </p:sp>
      <p:sp>
        <p:nvSpPr>
          <p:cNvPr id="5" name="Rectangle 4">
            <a:extLst>
              <a:ext uri="{FF2B5EF4-FFF2-40B4-BE49-F238E27FC236}">
                <a16:creationId xmlns:a16="http://schemas.microsoft.com/office/drawing/2014/main" id="{8BF32D82-E123-404E-8CA7-428956E1A07C}"/>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
        <p:nvSpPr>
          <p:cNvPr id="7" name="Rectangle 6">
            <a:extLst>
              <a:ext uri="{FF2B5EF4-FFF2-40B4-BE49-F238E27FC236}">
                <a16:creationId xmlns:a16="http://schemas.microsoft.com/office/drawing/2014/main" id="{619BD630-48E2-4AA1-B7FA-A51C7BB72FF2}"/>
              </a:ext>
            </a:extLst>
          </p:cNvPr>
          <p:cNvSpPr/>
          <p:nvPr/>
        </p:nvSpPr>
        <p:spPr>
          <a:xfrm>
            <a:off x="720763" y="5915959"/>
            <a:ext cx="11471238" cy="923330"/>
          </a:xfrm>
          <a:prstGeom prst="rect">
            <a:avLst/>
          </a:prstGeom>
          <a:solidFill>
            <a:schemeClr val="accent4"/>
          </a:solidFill>
        </p:spPr>
        <p:txBody>
          <a:bodyPr wrap="square">
            <a:spAutoFit/>
          </a:bodyPr>
          <a:lstStyle/>
          <a:p>
            <a:pPr marL="342900" indent="-342900">
              <a:buAutoNum type="arabicPeriod"/>
            </a:pPr>
            <a:r>
              <a:rPr lang="en-US" dirty="0"/>
              <a:t>Which details does the author use to suggest romantic interest between Isabella Thorpe and James Morland? </a:t>
            </a:r>
          </a:p>
          <a:p>
            <a:r>
              <a:rPr lang="en-US" dirty="0"/>
              <a:t>2. Identify the assertions that John Thorpe makes about his horse and his carriage. Does Jane Austen show him to be accurate? What aspects of his character does she reveal through this conversation? </a:t>
            </a:r>
            <a:endParaRPr lang="en-GB" dirty="0"/>
          </a:p>
        </p:txBody>
      </p:sp>
    </p:spTree>
    <p:extLst>
      <p:ext uri="{BB962C8B-B14F-4D97-AF65-F5344CB8AC3E}">
        <p14:creationId xmlns:p14="http://schemas.microsoft.com/office/powerpoint/2010/main" val="2345553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8851-7EBC-4CDF-A3E2-83866F6C9045}"/>
              </a:ext>
            </a:extLst>
          </p:cNvPr>
          <p:cNvSpPr/>
          <p:nvPr/>
        </p:nvSpPr>
        <p:spPr>
          <a:xfrm>
            <a:off x="720762" y="240808"/>
            <a:ext cx="11378708" cy="5293757"/>
          </a:xfrm>
          <a:prstGeom prst="rect">
            <a:avLst/>
          </a:prstGeom>
        </p:spPr>
        <p:txBody>
          <a:bodyPr wrap="square">
            <a:spAutoFit/>
          </a:bodyPr>
          <a:lstStyle/>
          <a:p>
            <a:r>
              <a:rPr lang="en-US" sz="1600" dirty="0"/>
              <a:t>“He does look very hot, to be sure.”</a:t>
            </a:r>
          </a:p>
          <a:p>
            <a:r>
              <a:rPr lang="en-US" sz="1600" dirty="0"/>
              <a:t>“Hot! He had not turned a hair till we came to </a:t>
            </a:r>
            <a:r>
              <a:rPr lang="en-US" sz="1600" dirty="0" err="1"/>
              <a:t>Walcot</a:t>
            </a:r>
            <a:r>
              <a:rPr lang="en-US" sz="1600" dirty="0"/>
              <a:t> Church; but look at his forehand; look at his loins; only see how he moves; that horse cannot go less than ten miles an hour: tie his legs and he will get on. What do you think of my gig, Miss Morland? A neat one, is not it? Well hung; town-built; I have not had it a month. It was built for a Christchurch man, a friend of mine, a very good sort of fellow; he ran it a few weeks, till, I believe, it was convenient to have done with it. I happened just then to be looking out for some light thing of the kind, though I had pretty well determined on a curricle too; but I chanced to meet him on Magdalen Bridge, as he was driving into Oxford, last term: ‘Ah! Thorpe,’ said he, ‘do you happen to want such a little thing as this? It is a capital one of the kind, but I am cursed tired of it.’ ‘Oh! D—,’ said I; ‘I am your man; what do you ask?’ And how much do you think he did, Miss Morland?”</a:t>
            </a:r>
          </a:p>
          <a:p>
            <a:r>
              <a:rPr lang="en-US" sz="1600" dirty="0"/>
              <a:t>“I am sure I cannot guess at all.”</a:t>
            </a:r>
          </a:p>
          <a:p>
            <a:r>
              <a:rPr lang="en-US" sz="1600" dirty="0"/>
              <a:t>“Curricle-hung, you see; seat, trunk, sword-case, splashing-board, lamps, silver </a:t>
            </a:r>
            <a:r>
              <a:rPr lang="en-US" sz="1600" dirty="0" err="1"/>
              <a:t>moulding</a:t>
            </a:r>
            <a:r>
              <a:rPr lang="en-US" sz="1600" dirty="0"/>
              <a:t>, all you see complete; the iron-work as good as new, or better. He asked fifty guineas; I closed with him directly, threw down the money, and the carriage was mine.”</a:t>
            </a:r>
          </a:p>
          <a:p>
            <a:r>
              <a:rPr lang="en-US" sz="1600" dirty="0"/>
              <a:t>“And I am sure,” said Catherine, “I know so little of such things that I cannot judge whether it was cheap or dear.”</a:t>
            </a:r>
          </a:p>
          <a:p>
            <a:r>
              <a:rPr lang="en-US" sz="1600" dirty="0"/>
              <a:t>“Neither one nor </a:t>
            </a:r>
            <a:r>
              <a:rPr lang="en-US" sz="1600" dirty="0" err="1"/>
              <a:t>t’other</a:t>
            </a:r>
            <a:r>
              <a:rPr lang="en-US" sz="1600" dirty="0"/>
              <a:t>; I might have got it for less, I dare say; but I hate haggling, and poor Freeman wanted cash.”</a:t>
            </a:r>
          </a:p>
          <a:p>
            <a:r>
              <a:rPr lang="en-US" sz="1600" dirty="0"/>
              <a:t>“That was very good-natured of you,” said Catherine, quite pleased.</a:t>
            </a:r>
          </a:p>
          <a:p>
            <a:r>
              <a:rPr lang="en-US" sz="1600" dirty="0"/>
              <a:t>“Oh! D—— it, when one has the means of doing a kind thing by a friend, I hate to be pitiful.”</a:t>
            </a:r>
          </a:p>
          <a:p>
            <a:r>
              <a:rPr lang="en-US" sz="1600" dirty="0"/>
              <a:t>An inquiry now took place into the intended movements of the young ladies; and, on finding whither they were going, it was decided that the gentlemen should accompany them to Edgar’s Buildings, and pay their respects to Mrs. Thorpe.</a:t>
            </a:r>
          </a:p>
          <a:p>
            <a:r>
              <a:rPr lang="en-US" sz="1600" dirty="0"/>
              <a:t>John Thorpe kept of course with Catherine, and, after a few minutes’ silence, renewed the conversation about his gig. “You will find, however, Miss Morland, it would be reckoned a cheap thing by some people, for I might have sold it for ten guineas more the next day; Jackson, of  Oriel, bid me sixty at once; Morland was with me at the time.”</a:t>
            </a:r>
          </a:p>
          <a:p>
            <a:endParaRPr lang="en-GB" dirty="0"/>
          </a:p>
        </p:txBody>
      </p:sp>
      <p:sp>
        <p:nvSpPr>
          <p:cNvPr id="4" name="Rectangle 3">
            <a:extLst>
              <a:ext uri="{FF2B5EF4-FFF2-40B4-BE49-F238E27FC236}">
                <a16:creationId xmlns:a16="http://schemas.microsoft.com/office/drawing/2014/main" id="{A2C9584D-D3D3-4856-A50A-A111D42F97B3}"/>
              </a:ext>
            </a:extLst>
          </p:cNvPr>
          <p:cNvSpPr/>
          <p:nvPr/>
        </p:nvSpPr>
        <p:spPr>
          <a:xfrm>
            <a:off x="771316" y="5461912"/>
            <a:ext cx="11277600" cy="1200329"/>
          </a:xfrm>
          <a:prstGeom prst="rect">
            <a:avLst/>
          </a:prstGeom>
          <a:solidFill>
            <a:schemeClr val="accent4"/>
          </a:solidFill>
        </p:spPr>
        <p:txBody>
          <a:bodyPr wrap="square">
            <a:spAutoFit/>
          </a:bodyPr>
          <a:lstStyle/>
          <a:p>
            <a:r>
              <a:rPr lang="en-US" dirty="0"/>
              <a:t>3. Judging from how he speaks, do you consider John Thorpe to be an attractive character? </a:t>
            </a:r>
          </a:p>
          <a:p>
            <a:r>
              <a:rPr lang="en-US" dirty="0"/>
              <a:t>4. A modern day equivalent of John Thorpe’s boastfulness about his horse and carriage might be showing off about a car. What is the appeal of speed and high performance? How do young people use such things to impress members of the opposite sex?</a:t>
            </a:r>
          </a:p>
        </p:txBody>
      </p:sp>
      <p:sp>
        <p:nvSpPr>
          <p:cNvPr id="5" name="Rectangle 4">
            <a:extLst>
              <a:ext uri="{FF2B5EF4-FFF2-40B4-BE49-F238E27FC236}">
                <a16:creationId xmlns:a16="http://schemas.microsoft.com/office/drawing/2014/main" id="{664743BE-15D1-41EB-9B28-CCDB45348FBF}"/>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Tree>
    <p:extLst>
      <p:ext uri="{BB962C8B-B14F-4D97-AF65-F5344CB8AC3E}">
        <p14:creationId xmlns:p14="http://schemas.microsoft.com/office/powerpoint/2010/main" val="337784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3DE6D0-BFE9-43FB-B6A5-67A2888008D0}"/>
              </a:ext>
            </a:extLst>
          </p:cNvPr>
          <p:cNvSpPr/>
          <p:nvPr/>
        </p:nvSpPr>
        <p:spPr>
          <a:xfrm>
            <a:off x="720762" y="81643"/>
            <a:ext cx="11471237" cy="4247317"/>
          </a:xfrm>
          <a:prstGeom prst="rect">
            <a:avLst/>
          </a:prstGeom>
        </p:spPr>
        <p:txBody>
          <a:bodyPr wrap="square">
            <a:spAutoFit/>
          </a:bodyPr>
          <a:lstStyle/>
          <a:p>
            <a:pPr lvl="0"/>
            <a:r>
              <a:rPr lang="en-US" dirty="0">
                <a:solidFill>
                  <a:prstClr val="black"/>
                </a:solidFill>
              </a:rPr>
              <a:t>“Yes,” said Morland, who overheard this; “but you forget that your horse was included.”</a:t>
            </a:r>
          </a:p>
          <a:p>
            <a:pPr lvl="0"/>
            <a:r>
              <a:rPr lang="en-US" dirty="0">
                <a:solidFill>
                  <a:prstClr val="black"/>
                </a:solidFill>
              </a:rPr>
              <a:t>“My horse! Oh, d—— it! I would not sell my horse for a hundred. Are you fond of an open carriage, Miss Morland?”</a:t>
            </a:r>
          </a:p>
          <a:p>
            <a:pPr lvl="0"/>
            <a:r>
              <a:rPr lang="en-US" dirty="0">
                <a:solidFill>
                  <a:prstClr val="black"/>
                </a:solidFill>
              </a:rPr>
              <a:t>“Yes, very; I have hardly ever an opportunity of being in one; but I am particularly fond of it.” “I am glad of it; I will drive you out in mine every day.”</a:t>
            </a:r>
          </a:p>
          <a:p>
            <a:pPr lvl="0"/>
            <a:r>
              <a:rPr lang="en-US" dirty="0">
                <a:solidFill>
                  <a:prstClr val="black"/>
                </a:solidFill>
              </a:rPr>
              <a:t>“Thank you,” said Catherine, in some distress, from a doubt of the propriety of accepting such an offer.</a:t>
            </a:r>
          </a:p>
          <a:p>
            <a:pPr lvl="0"/>
            <a:r>
              <a:rPr lang="en-US" dirty="0">
                <a:solidFill>
                  <a:prstClr val="black"/>
                </a:solidFill>
              </a:rPr>
              <a:t>“I will drive you up Lansdown Hill tomorrow.”</a:t>
            </a:r>
          </a:p>
          <a:p>
            <a:pPr lvl="0"/>
            <a:r>
              <a:rPr lang="en-US" dirty="0">
                <a:solidFill>
                  <a:prstClr val="black"/>
                </a:solidFill>
              </a:rPr>
              <a:t>“Thank you; but will not your horse want rest?”</a:t>
            </a:r>
          </a:p>
          <a:p>
            <a:pPr lvl="0"/>
            <a:r>
              <a:rPr lang="en-US" dirty="0">
                <a:solidFill>
                  <a:prstClr val="black"/>
                </a:solidFill>
              </a:rPr>
              <a:t>“Rest! He has only come three and twenty miles today; all nonsense; nothing ruins horses so much as rest; nothing knocks them up so soon. No, no; I shall exercise mine at the average of four hours every day while I am here.”</a:t>
            </a:r>
          </a:p>
          <a:p>
            <a:pPr lvl="0"/>
            <a:r>
              <a:rPr lang="en-US" dirty="0">
                <a:solidFill>
                  <a:prstClr val="black"/>
                </a:solidFill>
              </a:rPr>
              <a:t>“Shall you indeed!” said Catherine very seriously. “That will be forty miles a day.”</a:t>
            </a:r>
          </a:p>
          <a:p>
            <a:pPr lvl="0"/>
            <a:r>
              <a:rPr lang="en-US" dirty="0">
                <a:solidFill>
                  <a:prstClr val="black"/>
                </a:solidFill>
              </a:rPr>
              <a:t>“Forty! Aye, fifty, for what I care. Well, I will drive you up Lansdown tomorrow; mind, I am engaged.”</a:t>
            </a:r>
          </a:p>
          <a:p>
            <a:pPr lvl="0"/>
            <a:r>
              <a:rPr lang="en-US" dirty="0">
                <a:solidFill>
                  <a:prstClr val="black"/>
                </a:solidFill>
              </a:rPr>
              <a:t>“How delightful that will be!” cried Isabella, turning round. “My dearest Catherine, I quite envy you; but I am afraid, brother, you will not have room for a third.”</a:t>
            </a:r>
          </a:p>
          <a:p>
            <a:pPr lvl="0"/>
            <a:r>
              <a:rPr lang="en-US" dirty="0">
                <a:solidFill>
                  <a:prstClr val="black"/>
                </a:solidFill>
              </a:rPr>
              <a:t>“A third indeed! No, no; I did not come to Bath to drive my sisters about; that would be a good joke, faith! Morland must take care of you.”</a:t>
            </a:r>
          </a:p>
        </p:txBody>
      </p:sp>
      <p:sp>
        <p:nvSpPr>
          <p:cNvPr id="4" name="Rectangle 3">
            <a:extLst>
              <a:ext uri="{FF2B5EF4-FFF2-40B4-BE49-F238E27FC236}">
                <a16:creationId xmlns:a16="http://schemas.microsoft.com/office/drawing/2014/main" id="{4AE9CBFA-4100-4CCE-A999-83A59D2F9FEA}"/>
              </a:ext>
            </a:extLst>
          </p:cNvPr>
          <p:cNvSpPr/>
          <p:nvPr/>
        </p:nvSpPr>
        <p:spPr>
          <a:xfrm>
            <a:off x="0" y="0"/>
            <a:ext cx="720762"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
        <p:nvSpPr>
          <p:cNvPr id="5" name="Rectangle 4">
            <a:extLst>
              <a:ext uri="{FF2B5EF4-FFF2-40B4-BE49-F238E27FC236}">
                <a16:creationId xmlns:a16="http://schemas.microsoft.com/office/drawing/2014/main" id="{6ED1DDD6-CE97-4940-BF60-426B89A41BD0}"/>
              </a:ext>
            </a:extLst>
          </p:cNvPr>
          <p:cNvSpPr/>
          <p:nvPr/>
        </p:nvSpPr>
        <p:spPr>
          <a:xfrm>
            <a:off x="998764" y="4642008"/>
            <a:ext cx="9459685" cy="1569660"/>
          </a:xfrm>
          <a:prstGeom prst="rect">
            <a:avLst/>
          </a:prstGeom>
          <a:solidFill>
            <a:schemeClr val="accent4"/>
          </a:solidFill>
        </p:spPr>
        <p:txBody>
          <a:bodyPr wrap="square">
            <a:spAutoFit/>
          </a:bodyPr>
          <a:lstStyle/>
          <a:p>
            <a:r>
              <a:rPr lang="en-US" sz="2400" dirty="0"/>
              <a:t>5. Jane Austen tells us that Catherine Morland doubted the propriety of accepting John Thorpe’s offer of a ride in his carriage. What does this show us about the behaviour expected of young men and women at the time? How is it different now?</a:t>
            </a:r>
          </a:p>
        </p:txBody>
      </p:sp>
    </p:spTree>
    <p:extLst>
      <p:ext uri="{BB962C8B-B14F-4D97-AF65-F5344CB8AC3E}">
        <p14:creationId xmlns:p14="http://schemas.microsoft.com/office/powerpoint/2010/main" val="146372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F3A7-82BD-415F-B54F-B7F9EAA6BA8D}"/>
              </a:ext>
            </a:extLst>
          </p:cNvPr>
          <p:cNvSpPr>
            <a:spLocks noGrp="1"/>
          </p:cNvSpPr>
          <p:nvPr>
            <p:ph type="title"/>
          </p:nvPr>
        </p:nvSpPr>
        <p:spPr>
          <a:xfrm>
            <a:off x="720762" y="-1"/>
            <a:ext cx="11471238" cy="636815"/>
          </a:xfrm>
          <a:solidFill>
            <a:schemeClr val="accent4"/>
          </a:solidFill>
        </p:spPr>
        <p:txBody>
          <a:bodyPr>
            <a:normAutofit fontScale="90000"/>
          </a:bodyPr>
          <a:lstStyle/>
          <a:p>
            <a:r>
              <a:rPr lang="en-US" sz="3200" b="1" dirty="0"/>
              <a:t>Read the extract taken from Tess of the D’Urbervilles by Thomas Hardy</a:t>
            </a:r>
            <a:endParaRPr lang="en-GB" sz="3200" b="1" dirty="0"/>
          </a:p>
        </p:txBody>
      </p:sp>
      <p:sp>
        <p:nvSpPr>
          <p:cNvPr id="3" name="Content Placeholder 2">
            <a:extLst>
              <a:ext uri="{FF2B5EF4-FFF2-40B4-BE49-F238E27FC236}">
                <a16:creationId xmlns:a16="http://schemas.microsoft.com/office/drawing/2014/main" id="{A4977847-D8AA-4319-B2A2-C4E8EDD3F502}"/>
              </a:ext>
            </a:extLst>
          </p:cNvPr>
          <p:cNvSpPr>
            <a:spLocks noGrp="1"/>
          </p:cNvSpPr>
          <p:nvPr>
            <p:ph idx="1"/>
          </p:nvPr>
        </p:nvSpPr>
        <p:spPr>
          <a:xfrm>
            <a:off x="547007" y="636814"/>
            <a:ext cx="11576957" cy="6183767"/>
          </a:xfrm>
        </p:spPr>
        <p:txBody>
          <a:bodyPr>
            <a:noAutofit/>
          </a:bodyPr>
          <a:lstStyle/>
          <a:p>
            <a:pPr marL="0" indent="0">
              <a:spcBef>
                <a:spcPts val="0"/>
              </a:spcBef>
              <a:buNone/>
            </a:pPr>
            <a:r>
              <a:rPr lang="en-US" sz="1800" b="1" u="sng" dirty="0"/>
              <a:t>Introduction</a:t>
            </a:r>
          </a:p>
          <a:p>
            <a:pPr marL="0" indent="0">
              <a:spcBef>
                <a:spcPts val="0"/>
              </a:spcBef>
              <a:buNone/>
            </a:pPr>
            <a:r>
              <a:rPr lang="en-US" sz="1800" dirty="0"/>
              <a:t> In this passage Tess is travelling to Trantridge to take up a job as a poultry keeper for a wealthy woman called </a:t>
            </a:r>
            <a:r>
              <a:rPr lang="en-US" sz="1800" dirty="0" err="1"/>
              <a:t>Mrs</a:t>
            </a:r>
            <a:r>
              <a:rPr lang="en-US" sz="1800" dirty="0"/>
              <a:t> D’Urberville. Alec D’Urberville, the wealthy woman’s son, has offered Tess a lift in his dog-cart (a lightweight horse-drawn carriage). </a:t>
            </a:r>
          </a:p>
          <a:p>
            <a:pPr marL="0" indent="0">
              <a:spcBef>
                <a:spcPts val="0"/>
              </a:spcBef>
              <a:buNone/>
            </a:pPr>
            <a:endParaRPr lang="en-US" sz="1800" dirty="0"/>
          </a:p>
          <a:p>
            <a:pPr marL="0" indent="0">
              <a:spcBef>
                <a:spcPts val="0"/>
              </a:spcBef>
              <a:buNone/>
            </a:pPr>
            <a:r>
              <a:rPr lang="en-US" sz="1800" dirty="0"/>
              <a:t>Extract from chapter 8</a:t>
            </a:r>
          </a:p>
          <a:p>
            <a:pPr marL="0" indent="0">
              <a:spcBef>
                <a:spcPts val="0"/>
              </a:spcBef>
              <a:buNone/>
            </a:pPr>
            <a:endParaRPr lang="en-US" sz="1800" dirty="0"/>
          </a:p>
          <a:p>
            <a:pPr marL="0" indent="0">
              <a:spcBef>
                <a:spcPts val="0"/>
              </a:spcBef>
              <a:buNone/>
            </a:pPr>
            <a:r>
              <a:rPr lang="en-US" sz="1800" dirty="0"/>
              <a:t> Having mounted beside her, Alec d’Urberville drove rapidly along the crest of the first hill, chatting compliments to Tess as they went, the cart with her box being left far behind. Rising still, an immense landscape stretched around them on every side; behind, the green valley of her birth, before, a gray country of which she knew nothing except from her first brief visit to Trantridge. Thus they reached the verge of an incline down which the road stretched in a long straight descent of nearly a mile.</a:t>
            </a:r>
          </a:p>
          <a:p>
            <a:pPr marL="0" indent="0">
              <a:spcBef>
                <a:spcPts val="0"/>
              </a:spcBef>
              <a:buNone/>
            </a:pPr>
            <a:r>
              <a:rPr lang="en-US" sz="1800" dirty="0"/>
              <a:t>Ever since the accident with her father’s horse Tess Durbeyfield, courageous as she naturally was, had been exceedingly timid on wheels; the least irregularity of motion startled her. She began to get uneasy at a certain recklessness in her conductor’s driving.</a:t>
            </a:r>
          </a:p>
          <a:p>
            <a:pPr marL="0" indent="0">
              <a:spcBef>
                <a:spcPts val="0"/>
              </a:spcBef>
              <a:buNone/>
            </a:pPr>
            <a:r>
              <a:rPr lang="en-US" sz="1800" dirty="0"/>
              <a:t>“You will go down slow, sir, I suppose?” she said with attempted unconcern.</a:t>
            </a:r>
          </a:p>
          <a:p>
            <a:pPr marL="0" indent="0">
              <a:spcBef>
                <a:spcPts val="0"/>
              </a:spcBef>
              <a:buNone/>
            </a:pPr>
            <a:r>
              <a:rPr lang="en-US" sz="1800" dirty="0"/>
              <a:t>the bottom.</a:t>
            </a:r>
          </a:p>
        </p:txBody>
      </p:sp>
      <p:sp>
        <p:nvSpPr>
          <p:cNvPr id="5" name="Rectangle 4">
            <a:extLst>
              <a:ext uri="{FF2B5EF4-FFF2-40B4-BE49-F238E27FC236}">
                <a16:creationId xmlns:a16="http://schemas.microsoft.com/office/drawing/2014/main" id="{8BF32D82-E123-404E-8CA7-428956E1A07C}"/>
              </a:ext>
            </a:extLst>
          </p:cNvPr>
          <p:cNvSpPr/>
          <p:nvPr/>
        </p:nvSpPr>
        <p:spPr>
          <a:xfrm>
            <a:off x="0" y="0"/>
            <a:ext cx="547007"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pic>
        <p:nvPicPr>
          <p:cNvPr id="6" name="Picture 5">
            <a:extLst>
              <a:ext uri="{FF2B5EF4-FFF2-40B4-BE49-F238E27FC236}">
                <a16:creationId xmlns:a16="http://schemas.microsoft.com/office/drawing/2014/main" id="{4D651A18-7B55-4999-B612-43671F961832}"/>
              </a:ext>
            </a:extLst>
          </p:cNvPr>
          <p:cNvPicPr>
            <a:picLocks noChangeAspect="1"/>
          </p:cNvPicPr>
          <p:nvPr/>
        </p:nvPicPr>
        <p:blipFill>
          <a:blip r:embed="rId2"/>
          <a:stretch>
            <a:fillRect/>
          </a:stretch>
        </p:blipFill>
        <p:spPr>
          <a:xfrm>
            <a:off x="8411936" y="4783250"/>
            <a:ext cx="3499757" cy="1968613"/>
          </a:xfrm>
          <a:prstGeom prst="rect">
            <a:avLst/>
          </a:prstGeom>
        </p:spPr>
      </p:pic>
    </p:spTree>
    <p:extLst>
      <p:ext uri="{BB962C8B-B14F-4D97-AF65-F5344CB8AC3E}">
        <p14:creationId xmlns:p14="http://schemas.microsoft.com/office/powerpoint/2010/main" val="1265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76548-3CB4-4482-82F6-5797CE218200}"/>
              </a:ext>
            </a:extLst>
          </p:cNvPr>
          <p:cNvSpPr/>
          <p:nvPr/>
        </p:nvSpPr>
        <p:spPr>
          <a:xfrm>
            <a:off x="734786" y="543997"/>
            <a:ext cx="11127922" cy="4616648"/>
          </a:xfrm>
          <a:prstGeom prst="rect">
            <a:avLst/>
          </a:prstGeom>
        </p:spPr>
        <p:txBody>
          <a:bodyPr wrap="square">
            <a:spAutoFit/>
          </a:bodyPr>
          <a:lstStyle/>
          <a:p>
            <a:r>
              <a:rPr lang="en-US" sz="1400" dirty="0"/>
              <a:t>D’Urberville looked round upon her, nipped his cigar with the tips of his large white </a:t>
            </a:r>
            <a:r>
              <a:rPr lang="en-US" sz="1400" dirty="0" err="1"/>
              <a:t>centre</a:t>
            </a:r>
            <a:r>
              <a:rPr lang="en-US" sz="1400" dirty="0"/>
              <a:t>-teeth, and allowed his lips to smile slowly of themselves.</a:t>
            </a:r>
          </a:p>
          <a:p>
            <a:r>
              <a:rPr lang="en-US" sz="1400" dirty="0"/>
              <a:t>“Why, Tess,” he answered, after another whiff or two, “it isn’t a brave bouncing girl like you who asks that? Why, I always go down at full gallop. There’s nothing like it for raising your spirits.”</a:t>
            </a:r>
          </a:p>
          <a:p>
            <a:r>
              <a:rPr lang="en-US" sz="1400" dirty="0"/>
              <a:t>“But perhaps you need not now?”</a:t>
            </a:r>
          </a:p>
          <a:p>
            <a:r>
              <a:rPr lang="en-US" sz="1400" dirty="0"/>
              <a:t>“Ah,” he said, shaking his head, “there are two to be reckoned with. It is not me alone. Tib has to be considered, and she has a very queer temper.”</a:t>
            </a:r>
          </a:p>
          <a:p>
            <a:r>
              <a:rPr lang="en-US" sz="1400" dirty="0"/>
              <a:t>“Who?”</a:t>
            </a:r>
          </a:p>
          <a:p>
            <a:r>
              <a:rPr lang="en-US" sz="1400" dirty="0"/>
              <a:t>“Why, this mare. I fancy she looked round at me in a very grim way just then. Didn’t you notice it?” “Don’t try to frighten me, sir,” said Tess stiffly.</a:t>
            </a:r>
          </a:p>
          <a:p>
            <a:r>
              <a:rPr lang="en-US" sz="1400" dirty="0"/>
              <a:t>“Well, I don’t. If any living man can manage this horse I can: I won’t say any living man can do it— but if such has the power, I am he.”</a:t>
            </a:r>
          </a:p>
          <a:p>
            <a:r>
              <a:rPr lang="en-US" sz="1400" dirty="0"/>
              <a:t>“Why do you have such a horse?”</a:t>
            </a:r>
          </a:p>
          <a:p>
            <a:r>
              <a:rPr lang="en-US" sz="1400" dirty="0"/>
              <a:t>“Ah, well may you ask it! It was my fate, I suppose. Tib has killed one chap; and just after I bought her she nearly killed me. And then, take my word for it, I nearly killed her. But she’s touchy still, very touchy; and one’s life is hardly safe behind her sometimes.”</a:t>
            </a:r>
          </a:p>
          <a:p>
            <a:r>
              <a:rPr lang="en-US" sz="1400" dirty="0"/>
              <a:t>They were just beginning to descend; and it was evident that the horse, whether of her own will or of his (the latter being the more likely), knew so well the reckless performance expected of her that she hardly required a hint from behind.</a:t>
            </a:r>
          </a:p>
          <a:p>
            <a:r>
              <a:rPr lang="en-US" sz="1400" dirty="0"/>
              <a:t>Down, down, they sped, the wheels humming like a top, the dog-cart rocking right and left, its axis acquiring a slightly oblique set in relation to the line of progress; the figure of the horse rising and falling in undulations before them. Sometimes a wheel was off the ground, it seemed, for many yards; sometimes a stone was sent spinning over the hedge, and flinty sparks from the horse’s hoofs outshone the daylight. The aspect of the straight road enlarged with their advance, the two banks dividing like a splitting stick; one rushing past at each shoulder.</a:t>
            </a:r>
          </a:p>
          <a:p>
            <a:r>
              <a:rPr lang="en-US" sz="1400" dirty="0"/>
              <a:t>The wind blew through Tess’s white muslin to her very skin, and her washed hair flew out behind. She was determined to show no open fear, but she clutched d’Urberville’s rein-arm.</a:t>
            </a:r>
          </a:p>
          <a:p>
            <a:r>
              <a:rPr lang="en-US" sz="1400" dirty="0"/>
              <a:t>“Don’t touch my arm! We shall be thrown out if you do! Hold on round my waist!”</a:t>
            </a:r>
          </a:p>
          <a:p>
            <a:r>
              <a:rPr lang="en-US" sz="1400" dirty="0"/>
              <a:t>She grasped his waist, and so they reached the bottom.</a:t>
            </a:r>
          </a:p>
        </p:txBody>
      </p:sp>
      <p:sp>
        <p:nvSpPr>
          <p:cNvPr id="5" name="Rectangle 4">
            <a:extLst>
              <a:ext uri="{FF2B5EF4-FFF2-40B4-BE49-F238E27FC236}">
                <a16:creationId xmlns:a16="http://schemas.microsoft.com/office/drawing/2014/main" id="{D7035227-97F3-4747-8244-6E5C82F8A9BD}"/>
              </a:ext>
            </a:extLst>
          </p:cNvPr>
          <p:cNvSpPr/>
          <p:nvPr/>
        </p:nvSpPr>
        <p:spPr>
          <a:xfrm>
            <a:off x="734786" y="5617665"/>
            <a:ext cx="11471238" cy="1200329"/>
          </a:xfrm>
          <a:prstGeom prst="rect">
            <a:avLst/>
          </a:prstGeom>
          <a:solidFill>
            <a:schemeClr val="accent4"/>
          </a:solidFill>
        </p:spPr>
        <p:txBody>
          <a:bodyPr wrap="square">
            <a:spAutoFit/>
          </a:bodyPr>
          <a:lstStyle/>
          <a:p>
            <a:pPr lvl="0"/>
            <a:r>
              <a:rPr lang="en-US" sz="2400" dirty="0">
                <a:solidFill>
                  <a:prstClr val="black"/>
                </a:solidFill>
              </a:rPr>
              <a:t>1. What is Alec D’Urberville’s reason for driving recklessly fast in this extract? </a:t>
            </a:r>
          </a:p>
          <a:p>
            <a:pPr lvl="0"/>
            <a:r>
              <a:rPr lang="en-US" sz="2400" dirty="0">
                <a:solidFill>
                  <a:prstClr val="black"/>
                </a:solidFill>
              </a:rPr>
              <a:t>2. How does Tess respond? </a:t>
            </a:r>
          </a:p>
          <a:p>
            <a:pPr lvl="0"/>
            <a:r>
              <a:rPr lang="en-US" sz="2400" dirty="0">
                <a:solidFill>
                  <a:prstClr val="black"/>
                </a:solidFill>
              </a:rPr>
              <a:t>3. Identify the details that Hardy has used to create an impression of speed and danger.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C7EFB93-058B-4F01-89EC-F94C0421ECF6}"/>
              </a:ext>
            </a:extLst>
          </p:cNvPr>
          <p:cNvSpPr/>
          <p:nvPr/>
        </p:nvSpPr>
        <p:spPr>
          <a:xfrm>
            <a:off x="0" y="0"/>
            <a:ext cx="547007"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Reading comprehension</a:t>
            </a:r>
          </a:p>
        </p:txBody>
      </p:sp>
    </p:spTree>
    <p:extLst>
      <p:ext uri="{BB962C8B-B14F-4D97-AF65-F5344CB8AC3E}">
        <p14:creationId xmlns:p14="http://schemas.microsoft.com/office/powerpoint/2010/main" val="154137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4015</Words>
  <Application>Microsoft Office PowerPoint</Application>
  <PresentationFormat>Widescreen</PresentationFormat>
  <Paragraphs>137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Nineteenth Century Literature</vt:lpstr>
      <vt:lpstr>Match an image to what we have read so far.</vt:lpstr>
      <vt:lpstr>PowerPoint Presentation</vt:lpstr>
      <vt:lpstr>Match the word below with the definition.</vt:lpstr>
      <vt:lpstr>Read the extract taken from Northanger Abbey by Jane Austen.</vt:lpstr>
      <vt:lpstr>PowerPoint Presentation</vt:lpstr>
      <vt:lpstr>PowerPoint Presentation</vt:lpstr>
      <vt:lpstr>Read the extract taken from Tess of the D’Urbervilles by Thomas Hardy</vt:lpstr>
      <vt:lpstr>PowerPoint Presentation</vt:lpstr>
      <vt:lpstr>PowerPoint Presentation</vt:lpstr>
      <vt:lpstr>PowerPoint Presentation</vt:lpstr>
      <vt:lpstr>Imagine you are Tess of the D’Urbervilles, write a letter to your mother telling her about your journey to Trantridge.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Nineteenth Century Literature</dc:title>
  <dc:creator>D Weatherhead</dc:creator>
  <cp:lastModifiedBy>D Weatherhead</cp:lastModifiedBy>
  <cp:revision>20</cp:revision>
  <dcterms:created xsi:type="dcterms:W3CDTF">2021-04-08T07:43:18Z</dcterms:created>
  <dcterms:modified xsi:type="dcterms:W3CDTF">2021-05-07T07:08:57Z</dcterms:modified>
</cp:coreProperties>
</file>