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7C03CC-62EB-43F0-AE52-2789889838DF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BDE6B4-7471-42FE-919E-7AF91EAA73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englishteens.britishcouncil.org/grammar-vocabulary/grammar-videos/personal-pronouns-and-possessiv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killswise/game/en27pron-game-personal-pronouns-treasure-hu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829761"/>
          </a:xfrm>
        </p:spPr>
        <p:txBody>
          <a:bodyPr/>
          <a:lstStyle/>
          <a:p>
            <a:r>
              <a:rPr lang="en-GB" dirty="0" smtClean="0"/>
              <a:t>Personal and Possessive Pronouns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b="1" dirty="0"/>
              <a:t>We use </a:t>
            </a:r>
            <a:r>
              <a:rPr lang="en-GB" b="1" i="1" dirty="0">
                <a:solidFill>
                  <a:srgbClr val="FF0000"/>
                </a:solidFill>
              </a:rPr>
              <a:t>personal pronouns</a:t>
            </a:r>
            <a:r>
              <a:rPr lang="en-GB" b="1" dirty="0">
                <a:solidFill>
                  <a:srgbClr val="FF0000"/>
                </a:solidFill>
              </a:rPr>
              <a:t> </a:t>
            </a:r>
            <a:r>
              <a:rPr lang="en-GB" b="1" dirty="0"/>
              <a:t>(</a:t>
            </a:r>
            <a:r>
              <a:rPr lang="en-GB" b="1" i="1" dirty="0"/>
              <a:t>I</a:t>
            </a:r>
            <a:r>
              <a:rPr lang="en-GB" b="1" dirty="0"/>
              <a:t>, </a:t>
            </a:r>
            <a:r>
              <a:rPr lang="en-GB" b="1" i="1" dirty="0"/>
              <a:t>me</a:t>
            </a:r>
            <a:r>
              <a:rPr lang="en-GB" b="1" dirty="0"/>
              <a:t>, </a:t>
            </a:r>
            <a:r>
              <a:rPr lang="en-GB" b="1" i="1" dirty="0"/>
              <a:t>he</a:t>
            </a:r>
            <a:r>
              <a:rPr lang="en-GB" b="1" dirty="0"/>
              <a:t>, </a:t>
            </a:r>
            <a:r>
              <a:rPr lang="en-GB" b="1" i="1" dirty="0" smtClean="0"/>
              <a:t>she</a:t>
            </a:r>
            <a:r>
              <a:rPr lang="en-GB" b="1" dirty="0" smtClean="0"/>
              <a:t>, </a:t>
            </a:r>
            <a:r>
              <a:rPr lang="en-GB" b="1" dirty="0"/>
              <a:t>etc.) to replace names or nouns when it is clear what they refer to. </a:t>
            </a:r>
            <a:endParaRPr lang="en-GB" b="1" dirty="0" smtClean="0"/>
          </a:p>
          <a:p>
            <a:pPr marL="109728" indent="0">
              <a:buNone/>
            </a:pPr>
            <a:r>
              <a:rPr lang="en-GB" b="1" dirty="0" smtClean="0"/>
              <a:t>We </a:t>
            </a:r>
            <a:r>
              <a:rPr lang="en-GB" b="1" dirty="0"/>
              <a:t>use </a:t>
            </a:r>
            <a:r>
              <a:rPr lang="en-GB" b="1" i="1" dirty="0" smtClean="0">
                <a:solidFill>
                  <a:srgbClr val="FF0000"/>
                </a:solidFill>
              </a:rPr>
              <a:t>possessive pronouns</a:t>
            </a:r>
            <a:r>
              <a:rPr lang="en-GB" b="1" dirty="0">
                <a:solidFill>
                  <a:srgbClr val="FF0000"/>
                </a:solidFill>
              </a:rPr>
              <a:t> </a:t>
            </a:r>
            <a:r>
              <a:rPr lang="en-GB" b="1" dirty="0"/>
              <a:t>(</a:t>
            </a:r>
            <a:r>
              <a:rPr lang="en-GB" b="1" i="1" dirty="0"/>
              <a:t>my</a:t>
            </a:r>
            <a:r>
              <a:rPr lang="en-GB" b="1" dirty="0"/>
              <a:t>, </a:t>
            </a:r>
            <a:r>
              <a:rPr lang="en-GB" b="1" i="1" dirty="0"/>
              <a:t>your</a:t>
            </a:r>
            <a:r>
              <a:rPr lang="en-GB" b="1" dirty="0"/>
              <a:t>, </a:t>
            </a:r>
            <a:r>
              <a:rPr lang="en-GB" b="1" i="1" dirty="0"/>
              <a:t>her</a:t>
            </a:r>
            <a:r>
              <a:rPr lang="en-GB" b="1" dirty="0"/>
              <a:t>) when it is not necessary to name the person the thing belongs to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pPr marL="109728" indent="0">
              <a:buNone/>
            </a:pPr>
            <a:r>
              <a:rPr lang="en-GB" b="1" dirty="0" smtClean="0"/>
              <a:t>Watch the video and see how often we use pronouns in an everyday conversation. </a:t>
            </a:r>
          </a:p>
          <a:p>
            <a:pPr marL="109728" indent="0">
              <a:buNone/>
            </a:pPr>
            <a:r>
              <a:rPr lang="en-GB" dirty="0" smtClean="0">
                <a:hlinkClick r:id="rId2"/>
              </a:rPr>
              <a:t>http://learnenglishteens.britishcouncil.org/grammar-vocabulary/grammar-videos/personal-pronouns-and-possessives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Personal and Possessive Pronouns</a:t>
            </a:r>
          </a:p>
        </p:txBody>
      </p:sp>
    </p:spTree>
    <p:extLst>
      <p:ext uri="{BB962C8B-B14F-4D97-AF65-F5344CB8AC3E}">
        <p14:creationId xmlns:p14="http://schemas.microsoft.com/office/powerpoint/2010/main" val="136860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699527"/>
              </p:ext>
            </p:extLst>
          </p:nvPr>
        </p:nvGraphicFramePr>
        <p:xfrm>
          <a:off x="395536" y="188640"/>
          <a:ext cx="8640959" cy="5902012"/>
        </p:xfrm>
        <a:graphic>
          <a:graphicData uri="http://schemas.openxmlformats.org/drawingml/2006/table">
            <a:tbl>
              <a:tblPr/>
              <a:tblGrid>
                <a:gridCol w="2725138"/>
                <a:gridCol w="1739357"/>
                <a:gridCol w="2105068"/>
                <a:gridCol w="2071396"/>
              </a:tblGrid>
              <a:tr h="53474">
                <a:tc gridSpan="2"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rgbClr val="5E490C"/>
                          </a:solidFill>
                          <a:effectLst/>
                        </a:rPr>
                        <a:t>Personal pronouns</a:t>
                      </a:r>
                    </a:p>
                  </a:txBody>
                  <a:tcPr marL="19938" marR="19938" marT="9969" marB="9969"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solidFill>
                            <a:srgbClr val="5E490C"/>
                          </a:solidFill>
                          <a:effectLst/>
                        </a:rPr>
                        <a:t>Possessive determiners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solidFill>
                            <a:srgbClr val="5E490C"/>
                          </a:solidFill>
                          <a:effectLst/>
                        </a:rPr>
                        <a:t>Possessive pronouns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1009878"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rgbClr val="5E490C"/>
                          </a:solidFill>
                          <a:effectLst/>
                        </a:rPr>
                        <a:t>as </a:t>
                      </a:r>
                      <a:r>
                        <a:rPr lang="en-GB" sz="2000" dirty="0" smtClean="0">
                          <a:solidFill>
                            <a:srgbClr val="5E490C"/>
                          </a:solidFill>
                          <a:effectLst/>
                        </a:rPr>
                        <a:t>subjects</a:t>
                      </a:r>
                      <a:endParaRPr lang="en-GB" sz="2000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marL="19938" marR="19938" marT="9969" marB="9969"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rgbClr val="5E490C"/>
                          </a:solidFill>
                          <a:effectLst/>
                        </a:rPr>
                        <a:t>as </a:t>
                      </a:r>
                      <a:r>
                        <a:rPr lang="en-GB" sz="2000" dirty="0" smtClean="0">
                          <a:solidFill>
                            <a:srgbClr val="5E490C"/>
                          </a:solidFill>
                          <a:effectLst/>
                        </a:rPr>
                        <a:t>objects</a:t>
                      </a:r>
                      <a:endParaRPr lang="en-GB" sz="2000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solidFill>
                            <a:srgbClr val="5E490C"/>
                          </a:solidFill>
                          <a:effectLst/>
                        </a:rPr>
                        <a:t>as an adjective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solidFill>
                            <a:srgbClr val="5E490C"/>
                          </a:solidFill>
                          <a:effectLst/>
                        </a:rPr>
                        <a:t>as a noun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193391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I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me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my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mine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908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your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yours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908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he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him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his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his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391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she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her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her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hers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391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it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it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its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its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391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we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us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our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ours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908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your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yours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908"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they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them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effectLst/>
                        </a:rPr>
                        <a:t>their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theirs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4012">
                <a:tc>
                  <a:txBody>
                    <a:bodyPr/>
                    <a:lstStyle/>
                    <a:p>
                      <a:pPr algn="l"/>
                      <a:r>
                        <a:rPr lang="en-GB" sz="2000" b="1">
                          <a:solidFill>
                            <a:srgbClr val="55A5D2"/>
                          </a:solidFill>
                          <a:effectLst/>
                        </a:rPr>
                        <a:t>We</a:t>
                      </a:r>
                      <a:r>
                        <a:rPr lang="en-GB" sz="2000">
                          <a:effectLst/>
                        </a:rPr>
                        <a:t> have some books.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The books are for </a:t>
                      </a:r>
                      <a:r>
                        <a:rPr lang="en-GB" sz="2000" b="1">
                          <a:solidFill>
                            <a:srgbClr val="129B50"/>
                          </a:solidFill>
                          <a:effectLst/>
                        </a:rPr>
                        <a:t>us</a:t>
                      </a:r>
                      <a:r>
                        <a:rPr lang="en-GB" sz="2000">
                          <a:effectLst/>
                        </a:rPr>
                        <a:t>.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>
                          <a:effectLst/>
                        </a:rPr>
                        <a:t>These are </a:t>
                      </a:r>
                      <a:r>
                        <a:rPr lang="en-GB" sz="2000" b="1">
                          <a:solidFill>
                            <a:srgbClr val="DD961E"/>
                          </a:solidFill>
                          <a:effectLst/>
                        </a:rPr>
                        <a:t>our</a:t>
                      </a:r>
                      <a:r>
                        <a:rPr lang="en-GB" sz="2000">
                          <a:effectLst/>
                        </a:rPr>
                        <a:t> books.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effectLst/>
                        </a:rPr>
                        <a:t>The books are </a:t>
                      </a:r>
                      <a:r>
                        <a:rPr lang="en-GB" sz="2000" b="1" dirty="0">
                          <a:solidFill>
                            <a:srgbClr val="925997"/>
                          </a:solidFill>
                          <a:effectLst/>
                        </a:rPr>
                        <a:t>ours</a:t>
                      </a:r>
                      <a:r>
                        <a:rPr lang="en-GB" sz="2000" dirty="0">
                          <a:effectLst/>
                        </a:rPr>
                        <a:t>.</a:t>
                      </a:r>
                    </a:p>
                  </a:txBody>
                  <a:tcPr marL="19938" marR="19938" marT="9969" marB="9969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62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www.bbc.co.uk/skillswise/game/en27pron-game-personal-pronouns-treasure-hunt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Have a go at spotting the pronouns, selecting the right pronoun or rewriting the sentences.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Pronoun 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292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90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Personal and Possessive Pronouns</vt:lpstr>
      <vt:lpstr>Personal and Possessive Pronouns</vt:lpstr>
      <vt:lpstr>PowerPoint Presentation</vt:lpstr>
      <vt:lpstr>Pronoun Activities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and Possessive Pronouns</dc:title>
  <dc:creator>Amanda Allen</dc:creator>
  <cp:lastModifiedBy>Amanda Allen</cp:lastModifiedBy>
  <cp:revision>2</cp:revision>
  <dcterms:created xsi:type="dcterms:W3CDTF">2015-12-16T09:26:21Z</dcterms:created>
  <dcterms:modified xsi:type="dcterms:W3CDTF">2015-12-16T09:40:46Z</dcterms:modified>
</cp:coreProperties>
</file>