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68" r:id="rId5"/>
    <p:sldId id="258" r:id="rId6"/>
    <p:sldId id="261" r:id="rId7"/>
    <p:sldId id="267"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672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540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4157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5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54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7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0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50805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1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8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0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5020-B2A6-4713-9503-F72F0E48DD0D}"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512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2E5020-B2A6-4713-9503-F72F0E48DD0D}"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85232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2E5020-B2A6-4713-9503-F72F0E48DD0D}"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90728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2E5020-B2A6-4713-9503-F72F0E48DD0D}"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0191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5020-B2A6-4713-9503-F72F0E48DD0D}"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46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1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16612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5020-B2A6-4713-9503-F72F0E48DD0D}"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AFAE-B8E9-400D-80AE-3221DD93A65B}" type="slidenum">
              <a:rPr lang="en-GB" smtClean="0"/>
              <a:t>‹#›</a:t>
            </a:fld>
            <a:endParaRPr lang="en-GB"/>
          </a:p>
        </p:txBody>
      </p:sp>
    </p:spTree>
    <p:extLst>
      <p:ext uri="{BB962C8B-B14F-4D97-AF65-F5344CB8AC3E}">
        <p14:creationId xmlns:p14="http://schemas.microsoft.com/office/powerpoint/2010/main" val="82409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9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Language Paper 2</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Revising skills: identifying writers’ techniques and how they influence a reader.</a:t>
            </a:r>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id="{FAAEB68F-B855-464C-948E-9B3E3E9ED9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1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lockdown but refuses to give date for return of pupils</a:t>
            </a:r>
          </a:p>
          <a:p>
            <a:r>
              <a:rPr lang="en-GB" sz="1050" dirty="0"/>
              <a:t>Boris Johnson has promised MPs that schools will be first to reopen when the lockdown is lifted – but stressed he would be “extremely cautious” about when that can happen.</a:t>
            </a:r>
          </a:p>
          <a:p>
            <a:r>
              <a:rPr lang="en-GB" sz="1050" dirty="0"/>
              <a:t>The Commons has been recalled to discuss the regulations needed to reimpose the England-wide lockdown announced by the prime minister on Monday.</a:t>
            </a:r>
          </a:p>
          <a:p>
            <a:r>
              <a:rPr lang="en-GB" sz="1050" dirty="0"/>
              <a:t>Addressing MPs on Wednesday, Johnson defended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lockdown,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lockdown would be a gradual process.</a:t>
            </a:r>
          </a:p>
          <a:p>
            <a:r>
              <a:rPr lang="en-GB" sz="1050" dirty="0"/>
              <a:t>“As was the case last spring, our emergence from the lockdown 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t>He added: “The data showed that our efforts to contain the spread of new variant would not be sufficient if schools continued to act as a potential vector for spreading the virus between households.”</a:t>
            </a:r>
          </a:p>
          <a:p>
            <a:r>
              <a:rPr lang="en-GB" sz="1050" dirty="0"/>
              <a:t>Johnson sought to highlight the potential for rapid delivery of the Covid vaccine as the way out of the crisis, calling it a “sprint”, compared with the “marathon” of last year’s lockdown.</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t>He said the UK had already vaccinated 1.3 million people, saying that was more than in the rest of Europe combined, and promised a daily update on the number of people receiving the jab.</a:t>
            </a:r>
          </a:p>
          <a:p>
            <a:r>
              <a:rPr lang="en-GB" sz="1050" dirty="0"/>
              <a:t>The Labour leader, Keir Starmer, said his party would support the lockdown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lockdown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1F4B4C1D-A854-4195-8006-10CDAABD8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88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a:t>
            </a:r>
            <a:r>
              <a:rPr lang="en-GB" sz="1200" i="1" dirty="0">
                <a:highlight>
                  <a:srgbClr val="FF00FF"/>
                </a:highlight>
              </a:rPr>
              <a:t>lockdown</a:t>
            </a:r>
            <a:r>
              <a:rPr lang="en-GB" sz="1200" i="1" dirty="0"/>
              <a:t> but refuses to give date for return of pupils</a:t>
            </a:r>
          </a:p>
          <a:p>
            <a:r>
              <a:rPr lang="en-GB" sz="1050" dirty="0"/>
              <a:t>Boris Johnson has </a:t>
            </a:r>
            <a:r>
              <a:rPr lang="en-GB" sz="1050" dirty="0">
                <a:highlight>
                  <a:srgbClr val="00FF00"/>
                </a:highlight>
              </a:rPr>
              <a:t>promised</a:t>
            </a:r>
            <a:r>
              <a:rPr lang="en-GB" sz="1050" dirty="0"/>
              <a:t> MPs that schools will be first to reopen when the </a:t>
            </a:r>
            <a:r>
              <a:rPr lang="en-GB" sz="1050" dirty="0">
                <a:highlight>
                  <a:srgbClr val="FF00FF"/>
                </a:highlight>
              </a:rPr>
              <a:t>lockdown </a:t>
            </a:r>
            <a:r>
              <a:rPr lang="en-GB" sz="1050" dirty="0"/>
              <a:t>is lifted – but </a:t>
            </a:r>
            <a:r>
              <a:rPr lang="en-GB" sz="1050" dirty="0">
                <a:highlight>
                  <a:srgbClr val="00FF00"/>
                </a:highlight>
              </a:rPr>
              <a:t>stressed</a:t>
            </a:r>
            <a:r>
              <a:rPr lang="en-GB" sz="1050" dirty="0"/>
              <a:t> he would be “extremely cautious” about when that can happen.</a:t>
            </a:r>
          </a:p>
          <a:p>
            <a:r>
              <a:rPr lang="en-GB" sz="1050" dirty="0"/>
              <a:t>The Commons has been recalled to discuss the regulations needed to reimpose the England-wide </a:t>
            </a:r>
            <a:r>
              <a:rPr lang="en-GB" sz="1050" dirty="0">
                <a:highlight>
                  <a:srgbClr val="FF00FF"/>
                </a:highlight>
              </a:rPr>
              <a:t>lockdown</a:t>
            </a:r>
            <a:r>
              <a:rPr lang="en-GB" sz="1050" dirty="0"/>
              <a:t> announced by the prime minister on Monday.</a:t>
            </a:r>
          </a:p>
          <a:p>
            <a:r>
              <a:rPr lang="en-GB" sz="1050" dirty="0"/>
              <a:t>Addressing MPs on Wednesday, Johnson </a:t>
            </a:r>
            <a:r>
              <a:rPr lang="en-GB" sz="1050" dirty="0">
                <a:highlight>
                  <a:srgbClr val="00FF00"/>
                </a:highlight>
              </a:rPr>
              <a:t>defended</a:t>
            </a:r>
            <a:r>
              <a:rPr lang="en-GB" sz="1050" dirty="0"/>
              <a:t>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a:t>
            </a:r>
            <a:r>
              <a:rPr lang="en-GB" sz="1050" dirty="0">
                <a:highlight>
                  <a:srgbClr val="FF00FF"/>
                </a:highlight>
              </a:rPr>
              <a:t>lockdown</a:t>
            </a:r>
            <a:r>
              <a:rPr lang="en-GB" sz="1050" dirty="0"/>
              <a:t>,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a:t>
            </a:r>
            <a:r>
              <a:rPr lang="en-GB" sz="1050" dirty="0">
                <a:highlight>
                  <a:srgbClr val="FF00FF"/>
                </a:highlight>
              </a:rPr>
              <a:t>lockdown</a:t>
            </a:r>
            <a:r>
              <a:rPr lang="en-GB" sz="1050" dirty="0"/>
              <a:t> would be a gradual process.</a:t>
            </a:r>
          </a:p>
          <a:p>
            <a:r>
              <a:rPr lang="en-GB" sz="1050" dirty="0"/>
              <a:t>“As was the case last spring, our emergence from </a:t>
            </a:r>
            <a:r>
              <a:rPr lang="en-GB" sz="1050" dirty="0">
                <a:highlight>
                  <a:srgbClr val="FF00FF"/>
                </a:highlight>
              </a:rPr>
              <a:t>the lockdown </a:t>
            </a:r>
            <a:r>
              <a:rPr lang="en-GB" sz="1050" dirty="0"/>
              <a:t>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highlight>
                  <a:srgbClr val="00FFFF"/>
                </a:highlight>
              </a:rPr>
              <a:t>He added: “The data showed that our efforts to contain the spread of new variant would not be sufficient if schools continued to act as a potential vector for spreading the virus between households.”</a:t>
            </a:r>
          </a:p>
          <a:p>
            <a:r>
              <a:rPr lang="en-GB" sz="1050" dirty="0">
                <a:highlight>
                  <a:srgbClr val="00FFFF"/>
                </a:highlight>
              </a:rPr>
              <a:t>Johnson sought to highlight the potential for rapid delivery of the Covid vaccine as the way out of the crisis</a:t>
            </a:r>
            <a:r>
              <a:rPr lang="en-GB" sz="1050" dirty="0"/>
              <a:t>, calling it a “sprint”, compared with the “marathon” of last year’s </a:t>
            </a:r>
            <a:r>
              <a:rPr lang="en-GB" sz="1050" dirty="0">
                <a:highlight>
                  <a:srgbClr val="FF00FF"/>
                </a:highlight>
              </a:rPr>
              <a:t>lockdown</a:t>
            </a:r>
            <a:r>
              <a:rPr lang="en-GB" sz="1050" dirty="0"/>
              <a:t>.</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highlight>
                  <a:srgbClr val="00FFFF"/>
                </a:highlight>
              </a:rPr>
              <a:t>He said the UK had already vaccinated 1.3 million people</a:t>
            </a:r>
            <a:r>
              <a:rPr lang="en-GB" sz="1050" dirty="0"/>
              <a:t>, saying that was more than in the rest of Europe combined, and promised a daily update on the number of people receiving the jab.</a:t>
            </a:r>
          </a:p>
          <a:p>
            <a:r>
              <a:rPr lang="en-GB" sz="1050" dirty="0"/>
              <a:t>The Labour leader, Keir Starmer, said his party would support the l</a:t>
            </a:r>
            <a:r>
              <a:rPr lang="en-GB" sz="1050" dirty="0">
                <a:highlight>
                  <a:srgbClr val="FF00FF"/>
                </a:highlight>
              </a:rPr>
              <a:t>ockdown</a:t>
            </a:r>
            <a:r>
              <a:rPr lang="en-GB" sz="1050" dirty="0"/>
              <a:t>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a:t>
            </a:r>
            <a:r>
              <a:rPr lang="en-GB" sz="1050" dirty="0">
                <a:highlight>
                  <a:srgbClr val="FF00FF"/>
                </a:highlight>
              </a:rPr>
              <a:t>lockdown</a:t>
            </a:r>
            <a:r>
              <a:rPr lang="en-GB" sz="1050" dirty="0"/>
              <a:t>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6E118664-0B4F-4DED-9D5A-94DD2230AA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463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in the crisis.</a:t>
            </a:r>
          </a:p>
          <a:p>
            <a:pPr marL="0" indent="0">
              <a:buNone/>
            </a:pPr>
            <a:r>
              <a:rPr lang="en-GB" dirty="0"/>
              <a:t>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id="{34E376A4-C064-42DB-B683-50147BC408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29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your answer: </a:t>
            </a:r>
            <a:r>
              <a:rPr lang="en-GB" b="1" i="1" dirty="0">
                <a:solidFill>
                  <a:srgbClr val="FF0000"/>
                </a:solidFill>
              </a:rPr>
              <a:t>USE PETER</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GB" sz="4000" dirty="0"/>
              <a:t>At the beginning of the article the writer comments on … </a:t>
            </a:r>
          </a:p>
          <a:p>
            <a:pPr marL="0" indent="0">
              <a:buNone/>
            </a:pPr>
            <a:r>
              <a:rPr lang="en-GB" sz="4000" dirty="0"/>
              <a:t>The writer uses statistics to show … This helps a reader to …</a:t>
            </a:r>
          </a:p>
          <a:p>
            <a:pPr marL="0" indent="0">
              <a:buNone/>
            </a:pPr>
            <a:r>
              <a:rPr lang="en-GB" sz="4000" dirty="0"/>
              <a:t>The tone of the article is … and is shown through the use of …</a:t>
            </a:r>
          </a:p>
        </p:txBody>
      </p:sp>
      <p:pic>
        <p:nvPicPr>
          <p:cNvPr id="4" name="Audio 3">
            <a:hlinkClick r:id="" action="ppaction://media"/>
            <a:extLst>
              <a:ext uri="{FF2B5EF4-FFF2-40B4-BE49-F238E27FC236}">
                <a16:creationId xmlns:a16="http://schemas.microsoft.com/office/drawing/2014/main" id="{B4B389E3-215E-4BDB-9640-3B7B69600B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59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128D-0982-4FEC-AE16-EF4598D52A42}"/>
              </a:ext>
            </a:extLst>
          </p:cNvPr>
          <p:cNvSpPr>
            <a:spLocks noGrp="1"/>
          </p:cNvSpPr>
          <p:nvPr>
            <p:ph type="title"/>
          </p:nvPr>
        </p:nvSpPr>
        <p:spPr>
          <a:xfrm>
            <a:off x="838200" y="793264"/>
            <a:ext cx="10515600" cy="1325563"/>
          </a:xfrm>
        </p:spPr>
        <p:txBody>
          <a:bodyPr/>
          <a:lstStyle/>
          <a:p>
            <a:pPr algn="ctr"/>
            <a:r>
              <a:rPr lang="en-GB" b="1" i="1" u="sng" dirty="0"/>
              <a:t>Expectation Task: </a:t>
            </a:r>
          </a:p>
        </p:txBody>
      </p:sp>
      <p:sp>
        <p:nvSpPr>
          <p:cNvPr id="3" name="Content Placeholder 2">
            <a:extLst>
              <a:ext uri="{FF2B5EF4-FFF2-40B4-BE49-F238E27FC236}">
                <a16:creationId xmlns:a16="http://schemas.microsoft.com/office/drawing/2014/main" id="{DAD7CA77-A627-473A-849F-42C81143CB30}"/>
              </a:ext>
            </a:extLst>
          </p:cNvPr>
          <p:cNvSpPr>
            <a:spLocks noGrp="1"/>
          </p:cNvSpPr>
          <p:nvPr>
            <p:ph idx="1"/>
          </p:nvPr>
        </p:nvSpPr>
        <p:spPr>
          <a:xfrm>
            <a:off x="290457" y="1825625"/>
            <a:ext cx="11629016" cy="4351338"/>
          </a:xfrm>
        </p:spPr>
        <p:txBody>
          <a:bodyPr>
            <a:normAutofit/>
          </a:bodyPr>
          <a:lstStyle/>
          <a:p>
            <a:r>
              <a:rPr lang="en-GB" sz="4400" dirty="0"/>
              <a:t>Write a letter To Boris Johnson with your views on the national lockdown and how it is effecting you and your community.</a:t>
            </a:r>
          </a:p>
          <a:p>
            <a:r>
              <a:rPr lang="en-GB" sz="4400" dirty="0"/>
              <a:t>REMEMBER TO USE FORM, AUDIENCE, PURPOSE</a:t>
            </a:r>
          </a:p>
        </p:txBody>
      </p:sp>
      <p:pic>
        <p:nvPicPr>
          <p:cNvPr id="8" name="Picture 7">
            <a:extLst>
              <a:ext uri="{FF2B5EF4-FFF2-40B4-BE49-F238E27FC236}">
                <a16:creationId xmlns:a16="http://schemas.microsoft.com/office/drawing/2014/main" id="{6009C905-2507-4371-AD0B-F1CFBCB31DEF}"/>
              </a:ext>
            </a:extLst>
          </p:cNvPr>
          <p:cNvPicPr>
            <a:picLocks noChangeAspect="1"/>
          </p:cNvPicPr>
          <p:nvPr/>
        </p:nvPicPr>
        <p:blipFill>
          <a:blip r:embed="rId4"/>
          <a:stretch>
            <a:fillRect/>
          </a:stretch>
        </p:blipFill>
        <p:spPr>
          <a:xfrm>
            <a:off x="0" y="-6836"/>
            <a:ext cx="2857500" cy="1600200"/>
          </a:xfrm>
          <a:prstGeom prst="rect">
            <a:avLst/>
          </a:prstGeom>
        </p:spPr>
      </p:pic>
      <p:pic>
        <p:nvPicPr>
          <p:cNvPr id="9" name="Picture 8">
            <a:extLst>
              <a:ext uri="{FF2B5EF4-FFF2-40B4-BE49-F238E27FC236}">
                <a16:creationId xmlns:a16="http://schemas.microsoft.com/office/drawing/2014/main" id="{EDB7EEE4-4C6B-4A60-9B78-85F66A2085A8}"/>
              </a:ext>
            </a:extLst>
          </p:cNvPr>
          <p:cNvPicPr>
            <a:picLocks noChangeAspect="1"/>
          </p:cNvPicPr>
          <p:nvPr/>
        </p:nvPicPr>
        <p:blipFill>
          <a:blip r:embed="rId5"/>
          <a:stretch>
            <a:fillRect/>
          </a:stretch>
        </p:blipFill>
        <p:spPr>
          <a:xfrm>
            <a:off x="9334500" y="5233595"/>
            <a:ext cx="2857500" cy="1600200"/>
          </a:xfrm>
          <a:prstGeom prst="rect">
            <a:avLst/>
          </a:prstGeom>
        </p:spPr>
      </p:pic>
      <p:pic>
        <p:nvPicPr>
          <p:cNvPr id="10" name="Picture 9">
            <a:extLst>
              <a:ext uri="{FF2B5EF4-FFF2-40B4-BE49-F238E27FC236}">
                <a16:creationId xmlns:a16="http://schemas.microsoft.com/office/drawing/2014/main" id="{6703077A-35A9-4E3A-B2FB-C8172DB9B611}"/>
              </a:ext>
            </a:extLst>
          </p:cNvPr>
          <p:cNvPicPr>
            <a:picLocks noChangeAspect="1"/>
          </p:cNvPicPr>
          <p:nvPr/>
        </p:nvPicPr>
        <p:blipFill>
          <a:blip r:embed="rId6"/>
          <a:stretch>
            <a:fillRect/>
          </a:stretch>
        </p:blipFill>
        <p:spPr>
          <a:xfrm>
            <a:off x="124217" y="4481252"/>
            <a:ext cx="2857500" cy="2288277"/>
          </a:xfrm>
          <a:prstGeom prst="rect">
            <a:avLst/>
          </a:prstGeom>
        </p:spPr>
      </p:pic>
      <p:pic>
        <p:nvPicPr>
          <p:cNvPr id="11" name="Picture 10">
            <a:extLst>
              <a:ext uri="{FF2B5EF4-FFF2-40B4-BE49-F238E27FC236}">
                <a16:creationId xmlns:a16="http://schemas.microsoft.com/office/drawing/2014/main" id="{38A04510-A3DC-47DA-8F78-617FFD778075}"/>
              </a:ext>
            </a:extLst>
          </p:cNvPr>
          <p:cNvPicPr>
            <a:picLocks noChangeAspect="1"/>
          </p:cNvPicPr>
          <p:nvPr/>
        </p:nvPicPr>
        <p:blipFill>
          <a:blip r:embed="rId7"/>
          <a:stretch>
            <a:fillRect/>
          </a:stretch>
        </p:blipFill>
        <p:spPr>
          <a:xfrm>
            <a:off x="9220200" y="21739"/>
            <a:ext cx="2971800" cy="1543050"/>
          </a:xfrm>
          <a:prstGeom prst="rect">
            <a:avLst/>
          </a:prstGeom>
        </p:spPr>
      </p:pic>
      <p:pic>
        <p:nvPicPr>
          <p:cNvPr id="12" name="Audio 11">
            <a:hlinkClick r:id="" action="ppaction://media"/>
            <a:extLst>
              <a:ext uri="{FF2B5EF4-FFF2-40B4-BE49-F238E27FC236}">
                <a16:creationId xmlns:a16="http://schemas.microsoft.com/office/drawing/2014/main" id="{DE025539-E5A1-4845-AE20-5CDEF2278C8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51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692</TotalTime>
  <Words>2025</Words>
  <Application>Microsoft Office PowerPoint</Application>
  <PresentationFormat>Widescreen</PresentationFormat>
  <Paragraphs>86</Paragraphs>
  <Slides>6</Slides>
  <Notes>0</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Language Paper 2</vt:lpstr>
      <vt:lpstr>PowerPoint Presentation</vt:lpstr>
      <vt:lpstr>PowerPoint Presentation</vt:lpstr>
      <vt:lpstr>Task: How does the writer use language and structure to influence the reader?</vt:lpstr>
      <vt:lpstr>Structuring your answer: USE PETER</vt:lpstr>
      <vt:lpstr>Expectation Task: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Graham</dc:creator>
  <cp:lastModifiedBy>A Allen</cp:lastModifiedBy>
  <cp:revision>25</cp:revision>
  <cp:lastPrinted>2020-03-12T14:43:50Z</cp:lastPrinted>
  <dcterms:created xsi:type="dcterms:W3CDTF">2020-03-06T09:36:35Z</dcterms:created>
  <dcterms:modified xsi:type="dcterms:W3CDTF">2021-01-08T14:53:17Z</dcterms:modified>
</cp:coreProperties>
</file>