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A94C-07AD-4CE0-8C3F-D504E9F8AE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9D6801B-1242-4232-B689-024C03DDE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3F03B2B-6C16-451F-A785-EE81EE26D421}"/>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5" name="Footer Placeholder 4">
            <a:extLst>
              <a:ext uri="{FF2B5EF4-FFF2-40B4-BE49-F238E27FC236}">
                <a16:creationId xmlns:a16="http://schemas.microsoft.com/office/drawing/2014/main" id="{409C1F61-67EA-47C8-822B-365AFEE82A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8B885A-5550-4DBE-A059-5CAA44A3A130}"/>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207580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E8885-BCF3-4869-9FF4-B1E87D2620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960227-55E1-408B-B620-2F5BE7FF04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928532-5EEC-43BF-8983-71191B4640A3}"/>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5" name="Footer Placeholder 4">
            <a:extLst>
              <a:ext uri="{FF2B5EF4-FFF2-40B4-BE49-F238E27FC236}">
                <a16:creationId xmlns:a16="http://schemas.microsoft.com/office/drawing/2014/main" id="{6F9ADD61-C887-4484-AC79-3F08E7A6BC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643773-FC1D-45F6-8EA6-0B4B634EE28D}"/>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91051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39D3FD-0DCB-4497-8211-7D9A509913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79D478-39C9-4FBD-A829-74D03E52931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1E37D0-34ED-4DA2-9243-5EF4DD1D8831}"/>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5" name="Footer Placeholder 4">
            <a:extLst>
              <a:ext uri="{FF2B5EF4-FFF2-40B4-BE49-F238E27FC236}">
                <a16:creationId xmlns:a16="http://schemas.microsoft.com/office/drawing/2014/main" id="{7683D558-414D-47A8-B5CB-51FCEBBAFD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2AF8FF-A4F3-475B-BB3D-83621B92E5C5}"/>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280100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C6CF1-7413-49D2-9AEA-388198C003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8FAA1B-CB87-4FF7-A1C6-5488A2CD4F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4E61BF-25BB-4137-B020-E9E21AAFAF2A}"/>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5" name="Footer Placeholder 4">
            <a:extLst>
              <a:ext uri="{FF2B5EF4-FFF2-40B4-BE49-F238E27FC236}">
                <a16:creationId xmlns:a16="http://schemas.microsoft.com/office/drawing/2014/main" id="{C5C823D5-18D1-43EC-9E2A-3FC6371024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E08CE0-9F1B-4D0C-865C-E55BF7242347}"/>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2733036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42645-85E8-4FD6-937E-A899B544C9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54FE00-A8E2-4110-986A-C595B794DC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4AEA14-1F19-43CC-B722-A923C5F3D1E9}"/>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5" name="Footer Placeholder 4">
            <a:extLst>
              <a:ext uri="{FF2B5EF4-FFF2-40B4-BE49-F238E27FC236}">
                <a16:creationId xmlns:a16="http://schemas.microsoft.com/office/drawing/2014/main" id="{3AB14CBC-2227-4197-93DD-4A72B2F20D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7D5CB1-FBA1-4EB7-9C8C-DD3BDB5052D2}"/>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3045655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B62D-C71B-428A-B2F9-E414CE173E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6EDD61-3550-4205-A8AA-1F4BA3BB9BE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2942D2-DC6C-437B-9465-5FC8A0064C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8E664D-CD66-4E82-BA55-E9A68DCC9EAA}"/>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6" name="Footer Placeholder 5">
            <a:extLst>
              <a:ext uri="{FF2B5EF4-FFF2-40B4-BE49-F238E27FC236}">
                <a16:creationId xmlns:a16="http://schemas.microsoft.com/office/drawing/2014/main" id="{CCE453D7-7CA5-43CC-AFCD-4F758D39CF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8A1267-8023-4A6E-873E-DA9343006AA1}"/>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18418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FA361-32BC-4349-9FBC-AF4050AE15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B9C0C6-452D-4108-814F-8DBC5C2613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1F8366-7469-4986-888C-AC0F1F58112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FF5C188-95EC-4D8E-BD56-06B892FF2D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65C8AD4-F4C0-4A5C-8D91-4439605282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072D7A-2102-47F0-A88F-D3A91622B311}"/>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8" name="Footer Placeholder 7">
            <a:extLst>
              <a:ext uri="{FF2B5EF4-FFF2-40B4-BE49-F238E27FC236}">
                <a16:creationId xmlns:a16="http://schemas.microsoft.com/office/drawing/2014/main" id="{6A64CADF-5DFD-4B89-A117-1BA3AF184D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891787B-CEFC-4C9A-8756-46A84DD55D7C}"/>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34947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6D0FB-CA95-4BF1-B785-C6A424AA09A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7964353-A4ED-4CF5-BCFB-4BE53D755386}"/>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4" name="Footer Placeholder 3">
            <a:extLst>
              <a:ext uri="{FF2B5EF4-FFF2-40B4-BE49-F238E27FC236}">
                <a16:creationId xmlns:a16="http://schemas.microsoft.com/office/drawing/2014/main" id="{660DF4D5-9890-4E21-AF1A-AA894C572BF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25468F0-EA57-4D0D-A96E-CD8AE224D9DD}"/>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221258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F59BF2-C738-400C-9E60-2A87382F9F39}"/>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3" name="Footer Placeholder 2">
            <a:extLst>
              <a:ext uri="{FF2B5EF4-FFF2-40B4-BE49-F238E27FC236}">
                <a16:creationId xmlns:a16="http://schemas.microsoft.com/office/drawing/2014/main" id="{3E8CEFB9-FFCE-4A72-BEBE-0DBFD62763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1F08123-90E6-4252-BC19-446EF4F0A218}"/>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489899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5B1D-4646-4C7A-9B27-06F5EB3DAA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3B5AF0-7BD5-4076-B3BA-729305829F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1428D82-C10E-424A-BEC8-527B07484E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5CC057-8BA6-4165-AFAE-27BEACC76D7E}"/>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6" name="Footer Placeholder 5">
            <a:extLst>
              <a:ext uri="{FF2B5EF4-FFF2-40B4-BE49-F238E27FC236}">
                <a16:creationId xmlns:a16="http://schemas.microsoft.com/office/drawing/2014/main" id="{4EBDEFBB-BD08-496F-A09A-E6081EBB9C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3E2BFB-5ADD-4533-92C6-C89BC72A506B}"/>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326451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C37E3-87F2-47F0-8322-9EFE5FC71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A11ADC5-4019-40D3-840C-5F24505B6F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B2009C-71F0-43CD-A554-CD99CEFA2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778150-763E-4DEA-B3A7-ED3758A67E3E}"/>
              </a:ext>
            </a:extLst>
          </p:cNvPr>
          <p:cNvSpPr>
            <a:spLocks noGrp="1"/>
          </p:cNvSpPr>
          <p:nvPr>
            <p:ph type="dt" sz="half" idx="10"/>
          </p:nvPr>
        </p:nvSpPr>
        <p:spPr/>
        <p:txBody>
          <a:bodyPr/>
          <a:lstStyle/>
          <a:p>
            <a:fld id="{3BE6C555-5137-4D1E-A3CA-327FB5F95AD8}" type="datetimeFigureOut">
              <a:rPr lang="en-GB" smtClean="0"/>
              <a:t>12/10/2020</a:t>
            </a:fld>
            <a:endParaRPr lang="en-GB"/>
          </a:p>
        </p:txBody>
      </p:sp>
      <p:sp>
        <p:nvSpPr>
          <p:cNvPr id="6" name="Footer Placeholder 5">
            <a:extLst>
              <a:ext uri="{FF2B5EF4-FFF2-40B4-BE49-F238E27FC236}">
                <a16:creationId xmlns:a16="http://schemas.microsoft.com/office/drawing/2014/main" id="{F938D41C-33FF-4DB1-9E5E-9E6DAEAB86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65C8AB-EE8E-4282-9675-8C59F331575F}"/>
              </a:ext>
            </a:extLst>
          </p:cNvPr>
          <p:cNvSpPr>
            <a:spLocks noGrp="1"/>
          </p:cNvSpPr>
          <p:nvPr>
            <p:ph type="sldNum" sz="quarter" idx="12"/>
          </p:nvPr>
        </p:nvSpPr>
        <p:spPr/>
        <p:txBody>
          <a:bodyPr/>
          <a:lstStyle/>
          <a:p>
            <a:fld id="{34195DFE-62D2-4398-94FE-DA978EE53491}" type="slidenum">
              <a:rPr lang="en-GB" smtClean="0"/>
              <a:t>‹#›</a:t>
            </a:fld>
            <a:endParaRPr lang="en-GB"/>
          </a:p>
        </p:txBody>
      </p:sp>
    </p:spTree>
    <p:extLst>
      <p:ext uri="{BB962C8B-B14F-4D97-AF65-F5344CB8AC3E}">
        <p14:creationId xmlns:p14="http://schemas.microsoft.com/office/powerpoint/2010/main" val="405649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DEB74A-7FF3-45BB-9CFC-E3596DD167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E49529-3525-4F22-BA7F-C951F7BC5F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BD3CC3-65AF-4B47-82BB-0ACB6BF5F0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6C555-5137-4D1E-A3CA-327FB5F95AD8}" type="datetimeFigureOut">
              <a:rPr lang="en-GB" smtClean="0"/>
              <a:t>12/10/2020</a:t>
            </a:fld>
            <a:endParaRPr lang="en-GB"/>
          </a:p>
        </p:txBody>
      </p:sp>
      <p:sp>
        <p:nvSpPr>
          <p:cNvPr id="5" name="Footer Placeholder 4">
            <a:extLst>
              <a:ext uri="{FF2B5EF4-FFF2-40B4-BE49-F238E27FC236}">
                <a16:creationId xmlns:a16="http://schemas.microsoft.com/office/drawing/2014/main" id="{E4513355-09AB-42D3-B2E1-FA720FDD4A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D5AC705-F054-414A-A5D9-95A165F448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95DFE-62D2-4398-94FE-DA978EE53491}" type="slidenum">
              <a:rPr lang="en-GB" smtClean="0"/>
              <a:t>‹#›</a:t>
            </a:fld>
            <a:endParaRPr lang="en-GB"/>
          </a:p>
        </p:txBody>
      </p:sp>
    </p:spTree>
    <p:extLst>
      <p:ext uri="{BB962C8B-B14F-4D97-AF65-F5344CB8AC3E}">
        <p14:creationId xmlns:p14="http://schemas.microsoft.com/office/powerpoint/2010/main" val="1753489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634EA5-61CB-485C-BA09-A303E61CBBDF}"/>
              </a:ext>
            </a:extLst>
          </p:cNvPr>
          <p:cNvSpPr>
            <a:spLocks noGrp="1"/>
          </p:cNvSpPr>
          <p:nvPr>
            <p:ph type="title"/>
          </p:nvPr>
        </p:nvSpPr>
        <p:spPr>
          <a:xfrm>
            <a:off x="838200" y="136525"/>
            <a:ext cx="10515600" cy="739775"/>
          </a:xfrm>
        </p:spPr>
        <p:txBody>
          <a:bodyPr/>
          <a:lstStyle/>
          <a:p>
            <a:r>
              <a:rPr lang="en-GB" u="sng" dirty="0"/>
              <a:t>Essay Development - Tybalt</a:t>
            </a:r>
          </a:p>
        </p:txBody>
      </p:sp>
      <p:sp>
        <p:nvSpPr>
          <p:cNvPr id="6" name="Content Placeholder 5">
            <a:extLst>
              <a:ext uri="{FF2B5EF4-FFF2-40B4-BE49-F238E27FC236}">
                <a16:creationId xmlns:a16="http://schemas.microsoft.com/office/drawing/2014/main" id="{F9687B87-BB72-4F4E-A113-4E08FEDB21EE}"/>
              </a:ext>
            </a:extLst>
          </p:cNvPr>
          <p:cNvSpPr>
            <a:spLocks noGrp="1"/>
          </p:cNvSpPr>
          <p:nvPr>
            <p:ph idx="1"/>
          </p:nvPr>
        </p:nvSpPr>
        <p:spPr>
          <a:xfrm>
            <a:off x="1066800" y="1546225"/>
            <a:ext cx="10515600" cy="4351338"/>
          </a:xfrm>
        </p:spPr>
        <p:txBody>
          <a:bodyPr>
            <a:normAutofit/>
          </a:bodyPr>
          <a:lstStyle/>
          <a:p>
            <a:pPr marL="0" indent="0">
              <a:buNone/>
            </a:pPr>
            <a:r>
              <a:rPr lang="en-GB" sz="4800" dirty="0"/>
              <a:t>Complete the 20 questions – Reading For Meaning Activity.</a:t>
            </a:r>
          </a:p>
          <a:p>
            <a:pPr marL="0" indent="0">
              <a:buNone/>
            </a:pPr>
            <a:endParaRPr lang="en-GB" sz="4800" dirty="0"/>
          </a:p>
          <a:p>
            <a:pPr marL="0" indent="0">
              <a:buNone/>
            </a:pPr>
            <a:endParaRPr lang="en-GB" sz="4800" dirty="0"/>
          </a:p>
          <a:p>
            <a:pPr marL="0" indent="0">
              <a:buNone/>
            </a:pPr>
            <a:r>
              <a:rPr lang="en-GB" sz="4800" dirty="0"/>
              <a:t>You have 10 minutes.</a:t>
            </a:r>
          </a:p>
        </p:txBody>
      </p:sp>
      <p:sp>
        <p:nvSpPr>
          <p:cNvPr id="4" name="TextBox 3">
            <a:extLst>
              <a:ext uri="{FF2B5EF4-FFF2-40B4-BE49-F238E27FC236}">
                <a16:creationId xmlns:a16="http://schemas.microsoft.com/office/drawing/2014/main" id="{F56E3E66-E38B-4C23-8AC2-5B19B7CF53A9}"/>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3421837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634EA5-61CB-485C-BA09-A303E61CBBDF}"/>
              </a:ext>
            </a:extLst>
          </p:cNvPr>
          <p:cNvSpPr>
            <a:spLocks noGrp="1"/>
          </p:cNvSpPr>
          <p:nvPr>
            <p:ph type="title"/>
          </p:nvPr>
        </p:nvSpPr>
        <p:spPr>
          <a:xfrm>
            <a:off x="707887" y="238125"/>
            <a:ext cx="10515600" cy="739775"/>
          </a:xfrm>
        </p:spPr>
        <p:txBody>
          <a:bodyPr>
            <a:normAutofit fontScale="90000"/>
          </a:bodyPr>
          <a:lstStyle/>
          <a:p>
            <a:r>
              <a:rPr lang="en-GB" sz="3100" b="1" u="sng" dirty="0">
                <a:latin typeface="Arial Black" panose="020B0A04020102020204" pitchFamily="34" charset="0"/>
              </a:rPr>
              <a:t>Self Assessment</a:t>
            </a:r>
            <a:br>
              <a:rPr lang="en-GB" sz="3100" b="1" dirty="0">
                <a:latin typeface="Arial Black" panose="020B0A04020102020204" pitchFamily="34" charset="0"/>
              </a:rPr>
            </a:br>
            <a:endParaRPr lang="en-GB" u="sng" dirty="0"/>
          </a:p>
        </p:txBody>
      </p:sp>
      <p:sp>
        <p:nvSpPr>
          <p:cNvPr id="6" name="Content Placeholder 5">
            <a:extLst>
              <a:ext uri="{FF2B5EF4-FFF2-40B4-BE49-F238E27FC236}">
                <a16:creationId xmlns:a16="http://schemas.microsoft.com/office/drawing/2014/main" id="{F9687B87-BB72-4F4E-A113-4E08FEDB21EE}"/>
              </a:ext>
            </a:extLst>
          </p:cNvPr>
          <p:cNvSpPr>
            <a:spLocks noGrp="1"/>
          </p:cNvSpPr>
          <p:nvPr>
            <p:ph idx="1"/>
          </p:nvPr>
        </p:nvSpPr>
        <p:spPr>
          <a:xfrm>
            <a:off x="968513" y="977900"/>
            <a:ext cx="10515600" cy="4351338"/>
          </a:xfrm>
        </p:spPr>
        <p:txBody>
          <a:bodyPr>
            <a:normAutofit/>
          </a:bodyPr>
          <a:lstStyle/>
          <a:p>
            <a:pPr marL="0" indent="0">
              <a:buNone/>
            </a:pPr>
            <a:r>
              <a:rPr lang="en-GB" dirty="0"/>
              <a:t>Highlight where you have given clear </a:t>
            </a:r>
            <a:r>
              <a:rPr lang="en-GB" b="1" dirty="0"/>
              <a:t>personal</a:t>
            </a:r>
            <a:r>
              <a:rPr lang="en-GB" dirty="0"/>
              <a:t> opinions about the presentation of Tybalt’s character.</a:t>
            </a:r>
            <a:endParaRPr lang="en-GB" sz="4800" dirty="0"/>
          </a:p>
        </p:txBody>
      </p:sp>
      <p:sp>
        <p:nvSpPr>
          <p:cNvPr id="4" name="TextBox 3">
            <a:extLst>
              <a:ext uri="{FF2B5EF4-FFF2-40B4-BE49-F238E27FC236}">
                <a16:creationId xmlns:a16="http://schemas.microsoft.com/office/drawing/2014/main" id="{F56E3E66-E38B-4C23-8AC2-5B19B7CF53A9}"/>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Self Assessment</a:t>
            </a:r>
          </a:p>
        </p:txBody>
      </p:sp>
    </p:spTree>
    <p:extLst>
      <p:ext uri="{BB962C8B-B14F-4D97-AF65-F5344CB8AC3E}">
        <p14:creationId xmlns:p14="http://schemas.microsoft.com/office/powerpoint/2010/main" val="387583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634EA5-61CB-485C-BA09-A303E61CBBDF}"/>
              </a:ext>
            </a:extLst>
          </p:cNvPr>
          <p:cNvSpPr>
            <a:spLocks noGrp="1"/>
          </p:cNvSpPr>
          <p:nvPr>
            <p:ph type="title"/>
          </p:nvPr>
        </p:nvSpPr>
        <p:spPr>
          <a:xfrm>
            <a:off x="838200" y="220662"/>
            <a:ext cx="10515600" cy="739775"/>
          </a:xfrm>
        </p:spPr>
        <p:txBody>
          <a:bodyPr>
            <a:normAutofit fontScale="90000"/>
          </a:bodyPr>
          <a:lstStyle/>
          <a:p>
            <a:r>
              <a:rPr lang="en-GB" u="sng" dirty="0"/>
              <a:t>What are the missing words from these Romeo &amp; Juliet quotes?</a:t>
            </a:r>
          </a:p>
        </p:txBody>
      </p:sp>
      <p:sp>
        <p:nvSpPr>
          <p:cNvPr id="6" name="Content Placeholder 5">
            <a:extLst>
              <a:ext uri="{FF2B5EF4-FFF2-40B4-BE49-F238E27FC236}">
                <a16:creationId xmlns:a16="http://schemas.microsoft.com/office/drawing/2014/main" id="{F9687B87-BB72-4F4E-A113-4E08FEDB21EE}"/>
              </a:ext>
            </a:extLst>
          </p:cNvPr>
          <p:cNvSpPr>
            <a:spLocks noGrp="1"/>
          </p:cNvSpPr>
          <p:nvPr>
            <p:ph idx="1"/>
          </p:nvPr>
        </p:nvSpPr>
        <p:spPr>
          <a:xfrm>
            <a:off x="1066800" y="1546225"/>
            <a:ext cx="10515600" cy="4351338"/>
          </a:xfrm>
        </p:spPr>
        <p:txBody>
          <a:bodyPr>
            <a:normAutofit/>
          </a:bodyPr>
          <a:lstStyle/>
          <a:p>
            <a:pPr marL="914400" indent="-914400">
              <a:buFont typeface="+mj-lt"/>
              <a:buAutoNum type="arabicPeriod"/>
            </a:pPr>
            <a:r>
              <a:rPr lang="en-GB" dirty="0"/>
              <a:t>Turn thee, _________, look upon thy death.</a:t>
            </a:r>
          </a:p>
          <a:p>
            <a:pPr marL="914400" indent="-914400">
              <a:buFont typeface="+mj-lt"/>
              <a:buAutoNum type="arabicPeriod"/>
            </a:pPr>
            <a:r>
              <a:rPr lang="en-GB" dirty="0"/>
              <a:t>Fetch me my __________, boy. </a:t>
            </a:r>
          </a:p>
          <a:p>
            <a:pPr marL="914400" indent="-914400">
              <a:buFont typeface="+mj-lt"/>
              <a:buAutoNum type="arabicPeriod"/>
            </a:pPr>
            <a:r>
              <a:rPr lang="en-GB" dirty="0"/>
              <a:t>I'll not _________ him.</a:t>
            </a:r>
          </a:p>
          <a:p>
            <a:pPr marL="914400" indent="-914400">
              <a:buFont typeface="+mj-lt"/>
              <a:buAutoNum type="arabicPeriod"/>
            </a:pPr>
            <a:r>
              <a:rPr lang="en-GB" dirty="0"/>
              <a:t>Romeo, the _________ I bear thee can afford / No better term than this,—thou art a ________</a:t>
            </a:r>
          </a:p>
          <a:p>
            <a:pPr marL="914400" indent="-914400">
              <a:buFont typeface="+mj-lt"/>
              <a:buAutoNum type="arabicPeriod"/>
            </a:pPr>
            <a:r>
              <a:rPr lang="en-GB" dirty="0"/>
              <a:t>_________, this shall not excuse the injuries / That thou hast done me; therefore turn and __________.</a:t>
            </a:r>
          </a:p>
          <a:p>
            <a:pPr marL="914400" indent="-914400">
              <a:buFont typeface="+mj-lt"/>
              <a:buAutoNum type="arabicPeriod"/>
            </a:pPr>
            <a:endParaRPr lang="en-GB" dirty="0"/>
          </a:p>
          <a:p>
            <a:pPr marL="0" indent="0" algn="ctr">
              <a:buNone/>
            </a:pPr>
            <a:r>
              <a:rPr lang="en-GB" sz="2400" b="1" dirty="0"/>
              <a:t>Endure	     Boy	       Benvolio	       Hate 	  Draw           Rapier            Villain</a:t>
            </a:r>
          </a:p>
          <a:p>
            <a:pPr marL="914400" indent="-914400">
              <a:buFont typeface="+mj-lt"/>
              <a:buAutoNum type="arabicPeriod"/>
            </a:pPr>
            <a:endParaRPr lang="en-GB" sz="4800" dirty="0"/>
          </a:p>
        </p:txBody>
      </p:sp>
      <p:sp>
        <p:nvSpPr>
          <p:cNvPr id="4" name="TextBox 3">
            <a:extLst>
              <a:ext uri="{FF2B5EF4-FFF2-40B4-BE49-F238E27FC236}">
                <a16:creationId xmlns:a16="http://schemas.microsoft.com/office/drawing/2014/main" id="{F56E3E66-E38B-4C23-8AC2-5B19B7CF53A9}"/>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377272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634EA5-61CB-485C-BA09-A303E61CBBDF}"/>
              </a:ext>
            </a:extLst>
          </p:cNvPr>
          <p:cNvSpPr>
            <a:spLocks noGrp="1"/>
          </p:cNvSpPr>
          <p:nvPr>
            <p:ph type="title"/>
          </p:nvPr>
        </p:nvSpPr>
        <p:spPr>
          <a:xfrm>
            <a:off x="838200" y="220662"/>
            <a:ext cx="10515600" cy="739775"/>
          </a:xfrm>
        </p:spPr>
        <p:txBody>
          <a:bodyPr>
            <a:normAutofit fontScale="90000"/>
          </a:bodyPr>
          <a:lstStyle/>
          <a:p>
            <a:r>
              <a:rPr lang="en-GB" u="sng" dirty="0"/>
              <a:t>What are the missing words from these Romeo &amp; Juliet quotes?</a:t>
            </a:r>
          </a:p>
        </p:txBody>
      </p:sp>
      <p:sp>
        <p:nvSpPr>
          <p:cNvPr id="6" name="Content Placeholder 5">
            <a:extLst>
              <a:ext uri="{FF2B5EF4-FFF2-40B4-BE49-F238E27FC236}">
                <a16:creationId xmlns:a16="http://schemas.microsoft.com/office/drawing/2014/main" id="{F9687B87-BB72-4F4E-A113-4E08FEDB21EE}"/>
              </a:ext>
            </a:extLst>
          </p:cNvPr>
          <p:cNvSpPr>
            <a:spLocks noGrp="1"/>
          </p:cNvSpPr>
          <p:nvPr>
            <p:ph idx="1"/>
          </p:nvPr>
        </p:nvSpPr>
        <p:spPr>
          <a:xfrm>
            <a:off x="1066800" y="1546225"/>
            <a:ext cx="10515600" cy="4351338"/>
          </a:xfrm>
        </p:spPr>
        <p:txBody>
          <a:bodyPr>
            <a:normAutofit/>
          </a:bodyPr>
          <a:lstStyle/>
          <a:p>
            <a:pPr marL="914400" indent="-914400">
              <a:buFont typeface="+mj-lt"/>
              <a:buAutoNum type="arabicPeriod"/>
            </a:pPr>
            <a:r>
              <a:rPr lang="en-GB" dirty="0"/>
              <a:t>Turn thee, Benvolio, look upon thy death.</a:t>
            </a:r>
          </a:p>
          <a:p>
            <a:pPr marL="914400" indent="-914400">
              <a:buFont typeface="+mj-lt"/>
              <a:buAutoNum type="arabicPeriod"/>
            </a:pPr>
            <a:r>
              <a:rPr lang="en-GB" dirty="0"/>
              <a:t>Fetch me my rapier, boy. </a:t>
            </a:r>
          </a:p>
          <a:p>
            <a:pPr marL="914400" indent="-914400">
              <a:buFont typeface="+mj-lt"/>
              <a:buAutoNum type="arabicPeriod"/>
            </a:pPr>
            <a:r>
              <a:rPr lang="en-GB" dirty="0"/>
              <a:t>I'll not endure him.</a:t>
            </a:r>
          </a:p>
          <a:p>
            <a:pPr marL="914400" indent="-914400">
              <a:buFont typeface="+mj-lt"/>
              <a:buAutoNum type="arabicPeriod"/>
            </a:pPr>
            <a:r>
              <a:rPr lang="en-GB" dirty="0"/>
              <a:t>Romeo, the hate I bear thee can afford / No better term than this,—thou art a villain</a:t>
            </a:r>
          </a:p>
          <a:p>
            <a:pPr marL="914400" indent="-914400">
              <a:buFont typeface="+mj-lt"/>
              <a:buAutoNum type="arabicPeriod"/>
            </a:pPr>
            <a:r>
              <a:rPr lang="en-GB" dirty="0"/>
              <a:t>Boy, this shall not excuse the injuries / That thou hast done me; therefore turn and draw.</a:t>
            </a:r>
          </a:p>
          <a:p>
            <a:pPr marL="914400" indent="-914400">
              <a:buFont typeface="+mj-lt"/>
              <a:buAutoNum type="arabicPeriod"/>
            </a:pPr>
            <a:endParaRPr lang="en-GB" dirty="0"/>
          </a:p>
          <a:p>
            <a:pPr marL="914400" indent="-914400">
              <a:buFont typeface="+mj-lt"/>
              <a:buAutoNum type="arabicPeriod"/>
            </a:pPr>
            <a:endParaRPr lang="en-GB" dirty="0"/>
          </a:p>
          <a:p>
            <a:pPr marL="914400" indent="-914400">
              <a:buFont typeface="+mj-lt"/>
              <a:buAutoNum type="arabicPeriod"/>
            </a:pPr>
            <a:endParaRPr lang="en-GB" sz="4800" dirty="0"/>
          </a:p>
        </p:txBody>
      </p:sp>
      <p:sp>
        <p:nvSpPr>
          <p:cNvPr id="4" name="TextBox 3">
            <a:extLst>
              <a:ext uri="{FF2B5EF4-FFF2-40B4-BE49-F238E27FC236}">
                <a16:creationId xmlns:a16="http://schemas.microsoft.com/office/drawing/2014/main" id="{F56E3E66-E38B-4C23-8AC2-5B19B7CF53A9}"/>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Tree>
    <p:extLst>
      <p:ext uri="{BB962C8B-B14F-4D97-AF65-F5344CB8AC3E}">
        <p14:creationId xmlns:p14="http://schemas.microsoft.com/office/powerpoint/2010/main" val="387977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634EA5-61CB-485C-BA09-A303E61CBBDF}"/>
              </a:ext>
            </a:extLst>
          </p:cNvPr>
          <p:cNvSpPr>
            <a:spLocks noGrp="1"/>
          </p:cNvSpPr>
          <p:nvPr>
            <p:ph type="title"/>
          </p:nvPr>
        </p:nvSpPr>
        <p:spPr>
          <a:xfrm>
            <a:off x="838200" y="220662"/>
            <a:ext cx="10515600" cy="739775"/>
          </a:xfrm>
        </p:spPr>
        <p:txBody>
          <a:bodyPr>
            <a:noAutofit/>
          </a:bodyPr>
          <a:lstStyle/>
          <a:p>
            <a:r>
              <a:rPr lang="en-GB" sz="3600" u="sng" dirty="0"/>
              <a:t>What are the common themes between these quotes? What is revealed about Tybalt’s personality?</a:t>
            </a:r>
          </a:p>
        </p:txBody>
      </p:sp>
      <p:sp>
        <p:nvSpPr>
          <p:cNvPr id="6" name="Content Placeholder 5">
            <a:extLst>
              <a:ext uri="{FF2B5EF4-FFF2-40B4-BE49-F238E27FC236}">
                <a16:creationId xmlns:a16="http://schemas.microsoft.com/office/drawing/2014/main" id="{F9687B87-BB72-4F4E-A113-4E08FEDB21EE}"/>
              </a:ext>
            </a:extLst>
          </p:cNvPr>
          <p:cNvSpPr>
            <a:spLocks noGrp="1"/>
          </p:cNvSpPr>
          <p:nvPr>
            <p:ph idx="1"/>
          </p:nvPr>
        </p:nvSpPr>
        <p:spPr>
          <a:xfrm>
            <a:off x="1066800" y="1546225"/>
            <a:ext cx="10515600" cy="4351338"/>
          </a:xfrm>
        </p:spPr>
        <p:txBody>
          <a:bodyPr>
            <a:normAutofit/>
          </a:bodyPr>
          <a:lstStyle/>
          <a:p>
            <a:pPr marL="914400" indent="-914400">
              <a:buFont typeface="+mj-lt"/>
              <a:buAutoNum type="arabicPeriod"/>
            </a:pPr>
            <a:r>
              <a:rPr lang="en-GB" dirty="0"/>
              <a:t>Turn thee, Benvolio, look upon thy death.</a:t>
            </a:r>
          </a:p>
          <a:p>
            <a:pPr marL="914400" indent="-914400">
              <a:buFont typeface="+mj-lt"/>
              <a:buAutoNum type="arabicPeriod"/>
            </a:pPr>
            <a:r>
              <a:rPr lang="en-GB" dirty="0"/>
              <a:t>Fetch me my rapier, boy. </a:t>
            </a:r>
          </a:p>
          <a:p>
            <a:pPr marL="914400" indent="-914400">
              <a:buFont typeface="+mj-lt"/>
              <a:buAutoNum type="arabicPeriod"/>
            </a:pPr>
            <a:r>
              <a:rPr lang="en-GB" dirty="0"/>
              <a:t>I'll not endure him.</a:t>
            </a:r>
          </a:p>
          <a:p>
            <a:pPr marL="914400" indent="-914400">
              <a:buFont typeface="+mj-lt"/>
              <a:buAutoNum type="arabicPeriod"/>
            </a:pPr>
            <a:r>
              <a:rPr lang="en-GB" dirty="0"/>
              <a:t>Romeo, the hate I bear thee can afford / No better term than this,—thou art a villain</a:t>
            </a:r>
          </a:p>
          <a:p>
            <a:pPr marL="914400" indent="-914400">
              <a:buFont typeface="+mj-lt"/>
              <a:buAutoNum type="arabicPeriod"/>
            </a:pPr>
            <a:r>
              <a:rPr lang="en-GB" dirty="0"/>
              <a:t>Boy, this shall not excuse the injuries / That thou hast done me; therefore turn and draw.</a:t>
            </a:r>
          </a:p>
          <a:p>
            <a:pPr marL="914400" indent="-914400">
              <a:buFont typeface="+mj-lt"/>
              <a:buAutoNum type="arabicPeriod"/>
            </a:pPr>
            <a:endParaRPr lang="en-GB" dirty="0"/>
          </a:p>
          <a:p>
            <a:pPr marL="914400" indent="-914400">
              <a:buFont typeface="+mj-lt"/>
              <a:buAutoNum type="arabicPeriod"/>
            </a:pPr>
            <a:endParaRPr lang="en-GB" dirty="0"/>
          </a:p>
          <a:p>
            <a:pPr marL="914400" indent="-914400">
              <a:buFont typeface="+mj-lt"/>
              <a:buAutoNum type="arabicPeriod"/>
            </a:pPr>
            <a:endParaRPr lang="en-GB" sz="4800" dirty="0"/>
          </a:p>
        </p:txBody>
      </p:sp>
      <p:sp>
        <p:nvSpPr>
          <p:cNvPr id="4" name="TextBox 3">
            <a:extLst>
              <a:ext uri="{FF2B5EF4-FFF2-40B4-BE49-F238E27FC236}">
                <a16:creationId xmlns:a16="http://schemas.microsoft.com/office/drawing/2014/main" id="{F56E3E66-E38B-4C23-8AC2-5B19B7CF53A9}"/>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111293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36736-B727-4A6E-B142-EC70159F8B0E}"/>
              </a:ext>
            </a:extLst>
          </p:cNvPr>
          <p:cNvSpPr>
            <a:spLocks noGrp="1"/>
          </p:cNvSpPr>
          <p:nvPr>
            <p:ph type="title"/>
          </p:nvPr>
        </p:nvSpPr>
        <p:spPr>
          <a:xfrm>
            <a:off x="1841500" y="681037"/>
            <a:ext cx="10515600" cy="1325563"/>
          </a:xfrm>
        </p:spPr>
        <p:txBody>
          <a:bodyPr>
            <a:normAutofit fontScale="90000"/>
          </a:bodyPr>
          <a:lstStyle/>
          <a:p>
            <a:r>
              <a:rPr lang="en-GB" sz="3100" b="1" dirty="0">
                <a:latin typeface="Arial Black" panose="020B0A04020102020204" pitchFamily="34" charset="0"/>
              </a:rPr>
              <a:t>In Act 1 Scene 5, Tybalt says, “I will withdraw, but this intrusion shall / Now seeming sweet convert to bitter gall.”</a:t>
            </a:r>
            <a:br>
              <a:rPr lang="en-GB" sz="3100" b="1" dirty="0">
                <a:latin typeface="Arial Black" panose="020B0A04020102020204" pitchFamily="34" charset="0"/>
              </a:rPr>
            </a:br>
            <a:br>
              <a:rPr lang="en-GB" sz="3100" b="1" dirty="0">
                <a:latin typeface="Arial Black" panose="020B0A04020102020204" pitchFamily="34" charset="0"/>
              </a:rPr>
            </a:br>
            <a:r>
              <a:rPr lang="en-GB" sz="3100" b="1" dirty="0">
                <a:latin typeface="Arial Black" panose="020B0A04020102020204" pitchFamily="34" charset="0"/>
              </a:rPr>
              <a:t>What are the consequences of these words?</a:t>
            </a:r>
            <a:br>
              <a:rPr lang="en-GB" dirty="0"/>
            </a:br>
            <a:endParaRPr lang="en-GB" dirty="0"/>
          </a:p>
        </p:txBody>
      </p:sp>
      <p:sp>
        <p:nvSpPr>
          <p:cNvPr id="3" name="Content Placeholder 2">
            <a:extLst>
              <a:ext uri="{FF2B5EF4-FFF2-40B4-BE49-F238E27FC236}">
                <a16:creationId xmlns:a16="http://schemas.microsoft.com/office/drawing/2014/main" id="{6A13F02B-9F66-4A81-B95B-10F4562EE3BC}"/>
              </a:ext>
            </a:extLst>
          </p:cNvPr>
          <p:cNvSpPr>
            <a:spLocks noGrp="1"/>
          </p:cNvSpPr>
          <p:nvPr>
            <p:ph idx="1"/>
          </p:nvPr>
        </p:nvSpPr>
        <p:spPr>
          <a:xfrm>
            <a:off x="838200" y="2006600"/>
            <a:ext cx="10515600" cy="4351338"/>
          </a:xfrm>
        </p:spPr>
        <p:txBody>
          <a:bodyPr/>
          <a:lstStyle/>
          <a:p>
            <a:pPr marL="0" indent="0">
              <a:buNone/>
            </a:pPr>
            <a:r>
              <a:rPr lang="en-GB" dirty="0"/>
              <a:t>1. “I will withdraw, but this intrusion shall / Now seeming sweet convert to bitter gall.” Act 1 Scene 5</a:t>
            </a:r>
          </a:p>
        </p:txBody>
      </p:sp>
      <p:sp>
        <p:nvSpPr>
          <p:cNvPr id="4" name="TextBox 3">
            <a:extLst>
              <a:ext uri="{FF2B5EF4-FFF2-40B4-BE49-F238E27FC236}">
                <a16:creationId xmlns:a16="http://schemas.microsoft.com/office/drawing/2014/main" id="{2A624DEB-2C52-411F-B57D-D0A44C183473}"/>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28736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36736-B727-4A6E-B142-EC70159F8B0E}"/>
              </a:ext>
            </a:extLst>
          </p:cNvPr>
          <p:cNvSpPr>
            <a:spLocks noGrp="1"/>
          </p:cNvSpPr>
          <p:nvPr>
            <p:ph type="title"/>
          </p:nvPr>
        </p:nvSpPr>
        <p:spPr>
          <a:xfrm>
            <a:off x="838200" y="500062"/>
            <a:ext cx="11518900" cy="693737"/>
          </a:xfrm>
        </p:spPr>
        <p:txBody>
          <a:bodyPr>
            <a:normAutofit fontScale="90000"/>
          </a:bodyPr>
          <a:lstStyle/>
          <a:p>
            <a:r>
              <a:rPr lang="en-GB" sz="3100" b="1" dirty="0">
                <a:latin typeface="Arial Black" panose="020B0A04020102020204" pitchFamily="34" charset="0"/>
              </a:rPr>
              <a:t>How is the character of Tybalt presented in the play ‘Romeo &amp; Juliet’?</a:t>
            </a:r>
            <a:br>
              <a:rPr lang="en-GB" dirty="0"/>
            </a:br>
            <a:endParaRPr lang="en-GB" dirty="0"/>
          </a:p>
        </p:txBody>
      </p:sp>
      <p:graphicFrame>
        <p:nvGraphicFramePr>
          <p:cNvPr id="6" name="Content Placeholder 5">
            <a:extLst>
              <a:ext uri="{FF2B5EF4-FFF2-40B4-BE49-F238E27FC236}">
                <a16:creationId xmlns:a16="http://schemas.microsoft.com/office/drawing/2014/main" id="{1B7B625D-E9F0-4B28-971C-7C5CEC5C3AC4}"/>
              </a:ext>
            </a:extLst>
          </p:cNvPr>
          <p:cNvGraphicFramePr>
            <a:graphicFrameLocks noGrp="1"/>
          </p:cNvGraphicFramePr>
          <p:nvPr>
            <p:ph idx="1"/>
            <p:extLst>
              <p:ext uri="{D42A27DB-BD31-4B8C-83A1-F6EECF244321}">
                <p14:modId xmlns:p14="http://schemas.microsoft.com/office/powerpoint/2010/main" val="955933232"/>
              </p:ext>
            </p:extLst>
          </p:nvPr>
        </p:nvGraphicFramePr>
        <p:xfrm>
          <a:off x="965200" y="1193799"/>
          <a:ext cx="10515600" cy="4577080"/>
        </p:xfrm>
        <a:graphic>
          <a:graphicData uri="http://schemas.openxmlformats.org/drawingml/2006/table">
            <a:tbl>
              <a:tblPr firstRow="1" bandRow="1">
                <a:tableStyleId>{F5AB1C69-6EDB-4FF4-983F-18BD219EF322}</a:tableStyleId>
              </a:tblPr>
              <a:tblGrid>
                <a:gridCol w="3505200">
                  <a:extLst>
                    <a:ext uri="{9D8B030D-6E8A-4147-A177-3AD203B41FA5}">
                      <a16:colId xmlns:a16="http://schemas.microsoft.com/office/drawing/2014/main" val="3320005562"/>
                    </a:ext>
                  </a:extLst>
                </a:gridCol>
                <a:gridCol w="3505200">
                  <a:extLst>
                    <a:ext uri="{9D8B030D-6E8A-4147-A177-3AD203B41FA5}">
                      <a16:colId xmlns:a16="http://schemas.microsoft.com/office/drawing/2014/main" val="1599895466"/>
                    </a:ext>
                  </a:extLst>
                </a:gridCol>
                <a:gridCol w="3505200">
                  <a:extLst>
                    <a:ext uri="{9D8B030D-6E8A-4147-A177-3AD203B41FA5}">
                      <a16:colId xmlns:a16="http://schemas.microsoft.com/office/drawing/2014/main" val="4260092449"/>
                    </a:ext>
                  </a:extLst>
                </a:gridCol>
              </a:tblGrid>
              <a:tr h="370840">
                <a:tc>
                  <a:txBody>
                    <a:bodyPr/>
                    <a:lstStyle/>
                    <a:p>
                      <a:r>
                        <a:rPr lang="en-GB" dirty="0"/>
                        <a:t>Tybalt’s Characterisation</a:t>
                      </a:r>
                    </a:p>
                  </a:txBody>
                  <a:tcPr/>
                </a:tc>
                <a:tc>
                  <a:txBody>
                    <a:bodyPr/>
                    <a:lstStyle/>
                    <a:p>
                      <a:r>
                        <a:rPr lang="en-GB" dirty="0"/>
                        <a:t>Evidence (</a:t>
                      </a:r>
                      <a:r>
                        <a:rPr lang="en-GB" dirty="0" err="1"/>
                        <a:t>inc.</a:t>
                      </a:r>
                      <a:r>
                        <a:rPr lang="en-GB" dirty="0"/>
                        <a:t> Act/Scene number)</a:t>
                      </a:r>
                    </a:p>
                  </a:txBody>
                  <a:tcPr/>
                </a:tc>
                <a:tc>
                  <a:txBody>
                    <a:bodyPr/>
                    <a:lstStyle/>
                    <a:p>
                      <a:r>
                        <a:rPr lang="en-GB" dirty="0"/>
                        <a:t>Analysis Notes</a:t>
                      </a:r>
                    </a:p>
                  </a:txBody>
                  <a:tcPr/>
                </a:tc>
                <a:extLst>
                  <a:ext uri="{0D108BD9-81ED-4DB2-BD59-A6C34878D82A}">
                    <a16:rowId xmlns:a16="http://schemas.microsoft.com/office/drawing/2014/main" val="3734437120"/>
                  </a:ext>
                </a:extLst>
              </a:tr>
              <a:tr h="370840">
                <a:tc>
                  <a:txBody>
                    <a:bodyPr/>
                    <a:lstStyle/>
                    <a:p>
                      <a:r>
                        <a:rPr lang="en-GB" dirty="0"/>
                        <a:t>Aggressive/ enjoys conflict/ wants to provoke others</a:t>
                      </a:r>
                    </a:p>
                  </a:txBody>
                  <a:tcPr/>
                </a:tc>
                <a:tc>
                  <a:txBody>
                    <a:bodyPr/>
                    <a:lstStyle/>
                    <a:p>
                      <a:r>
                        <a:rPr lang="en-GB" dirty="0"/>
                        <a:t>A1S1 “</a:t>
                      </a:r>
                      <a:r>
                        <a:rPr lang="en-GB" sz="1800" kern="1200" dirty="0">
                          <a:solidFill>
                            <a:schemeClr val="dk1"/>
                          </a:solidFill>
                          <a:effectLst/>
                          <a:latin typeface="+mn-lt"/>
                          <a:ea typeface="+mn-ea"/>
                          <a:cs typeface="+mn-cs"/>
                        </a:rPr>
                        <a:t>What, art thou drawn among these heartless hinds? </a:t>
                      </a:r>
                      <a:br>
                        <a:rPr lang="en-GB" sz="1800" kern="1200" dirty="0">
                          <a:solidFill>
                            <a:schemeClr val="dk1"/>
                          </a:solidFill>
                          <a:effectLst/>
                          <a:latin typeface="+mn-lt"/>
                          <a:ea typeface="+mn-ea"/>
                          <a:cs typeface="+mn-cs"/>
                        </a:rPr>
                      </a:br>
                      <a:r>
                        <a:rPr lang="en-GB" sz="1800" kern="1200" dirty="0">
                          <a:solidFill>
                            <a:schemeClr val="dk1"/>
                          </a:solidFill>
                          <a:effectLst/>
                          <a:latin typeface="+mn-lt"/>
                          <a:ea typeface="+mn-ea"/>
                          <a:cs typeface="+mn-cs"/>
                        </a:rPr>
                        <a:t>Turn thee, Benvolio, look upon thy death.”</a:t>
                      </a: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dirty="0"/>
                    </a:p>
                  </a:txBody>
                  <a:tcPr/>
                </a:tc>
                <a:tc>
                  <a:txBody>
                    <a:bodyPr/>
                    <a:lstStyle/>
                    <a:p>
                      <a:endParaRPr lang="en-GB" dirty="0"/>
                    </a:p>
                  </a:txBody>
                  <a:tcPr/>
                </a:tc>
                <a:extLst>
                  <a:ext uri="{0D108BD9-81ED-4DB2-BD59-A6C34878D82A}">
                    <a16:rowId xmlns:a16="http://schemas.microsoft.com/office/drawing/2014/main" val="57412735"/>
                  </a:ext>
                </a:extLst>
              </a:tr>
            </a:tbl>
          </a:graphicData>
        </a:graphic>
      </p:graphicFrame>
      <p:sp>
        <p:nvSpPr>
          <p:cNvPr id="4" name="TextBox 3">
            <a:extLst>
              <a:ext uri="{FF2B5EF4-FFF2-40B4-BE49-F238E27FC236}">
                <a16:creationId xmlns:a16="http://schemas.microsoft.com/office/drawing/2014/main" id="{2A624DEB-2C52-411F-B57D-D0A44C183473}"/>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555196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634EA5-61CB-485C-BA09-A303E61CBBDF}"/>
              </a:ext>
            </a:extLst>
          </p:cNvPr>
          <p:cNvSpPr>
            <a:spLocks noGrp="1"/>
          </p:cNvSpPr>
          <p:nvPr>
            <p:ph type="title"/>
          </p:nvPr>
        </p:nvSpPr>
        <p:spPr>
          <a:xfrm>
            <a:off x="838200" y="136525"/>
            <a:ext cx="10515600" cy="739775"/>
          </a:xfrm>
        </p:spPr>
        <p:txBody>
          <a:bodyPr/>
          <a:lstStyle/>
          <a:p>
            <a:r>
              <a:rPr lang="en-GB" u="sng" dirty="0"/>
              <a:t>Tybalt – Essay Writing</a:t>
            </a:r>
          </a:p>
        </p:txBody>
      </p:sp>
      <p:sp>
        <p:nvSpPr>
          <p:cNvPr id="6" name="Content Placeholder 5">
            <a:extLst>
              <a:ext uri="{FF2B5EF4-FFF2-40B4-BE49-F238E27FC236}">
                <a16:creationId xmlns:a16="http://schemas.microsoft.com/office/drawing/2014/main" id="{F9687B87-BB72-4F4E-A113-4E08FEDB21EE}"/>
              </a:ext>
            </a:extLst>
          </p:cNvPr>
          <p:cNvSpPr>
            <a:spLocks noGrp="1"/>
          </p:cNvSpPr>
          <p:nvPr>
            <p:ph idx="1"/>
          </p:nvPr>
        </p:nvSpPr>
        <p:spPr>
          <a:xfrm>
            <a:off x="1066800" y="1546225"/>
            <a:ext cx="10515600" cy="4351338"/>
          </a:xfrm>
        </p:spPr>
        <p:txBody>
          <a:bodyPr>
            <a:normAutofit fontScale="77500" lnSpcReduction="20000"/>
          </a:bodyPr>
          <a:lstStyle/>
          <a:p>
            <a:pPr marL="914400" indent="-914400">
              <a:buAutoNum type="arabicPeriod"/>
            </a:pPr>
            <a:r>
              <a:rPr lang="en-GB" sz="4800" dirty="0"/>
              <a:t>Write a list of all the characters who die in Romeo &amp; Juliet.</a:t>
            </a:r>
          </a:p>
          <a:p>
            <a:pPr marL="914400" indent="-914400">
              <a:buAutoNum type="arabicPeriod"/>
            </a:pPr>
            <a:r>
              <a:rPr lang="en-GB" sz="4800" dirty="0"/>
              <a:t>How many scenes does Tybalt appear in?</a:t>
            </a:r>
          </a:p>
          <a:p>
            <a:pPr marL="914400" indent="-914400">
              <a:buAutoNum type="arabicPeriod"/>
            </a:pPr>
            <a:r>
              <a:rPr lang="en-GB" sz="4800" dirty="0"/>
              <a:t>Why does the play start with servants fighting?</a:t>
            </a:r>
          </a:p>
          <a:p>
            <a:pPr marL="914400" indent="-914400">
              <a:buAutoNum type="arabicPeriod"/>
            </a:pPr>
            <a:r>
              <a:rPr lang="en-GB" sz="4800" dirty="0"/>
              <a:t>How does Lord Capulet treat Tybalt differently to Paris?</a:t>
            </a:r>
          </a:p>
          <a:p>
            <a:pPr marL="914400" indent="-914400">
              <a:buAutoNum type="arabicPeriod"/>
            </a:pPr>
            <a:r>
              <a:rPr lang="en-GB" sz="4800" dirty="0"/>
              <a:t>What do we find out about Romeo when Lord Capulet is talking to Tybalt?</a:t>
            </a:r>
          </a:p>
        </p:txBody>
      </p:sp>
      <p:sp>
        <p:nvSpPr>
          <p:cNvPr id="4" name="TextBox 3">
            <a:extLst>
              <a:ext uri="{FF2B5EF4-FFF2-40B4-BE49-F238E27FC236}">
                <a16:creationId xmlns:a16="http://schemas.microsoft.com/office/drawing/2014/main" id="{F56E3E66-E38B-4C23-8AC2-5B19B7CF53A9}"/>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3564495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634EA5-61CB-485C-BA09-A303E61CBBDF}"/>
              </a:ext>
            </a:extLst>
          </p:cNvPr>
          <p:cNvSpPr>
            <a:spLocks noGrp="1"/>
          </p:cNvSpPr>
          <p:nvPr>
            <p:ph type="title"/>
          </p:nvPr>
        </p:nvSpPr>
        <p:spPr>
          <a:xfrm>
            <a:off x="977900" y="860425"/>
            <a:ext cx="10515600" cy="739775"/>
          </a:xfrm>
        </p:spPr>
        <p:txBody>
          <a:bodyPr>
            <a:normAutofit fontScale="90000"/>
          </a:bodyPr>
          <a:lstStyle/>
          <a:p>
            <a:r>
              <a:rPr lang="en-GB" sz="3100" b="1" dirty="0">
                <a:latin typeface="Arial Black" panose="020B0A04020102020204" pitchFamily="34" charset="0"/>
              </a:rPr>
              <a:t>How is the character of Tybalt presented in the play ‘Romeo &amp; Juliet’? </a:t>
            </a:r>
            <a:br>
              <a:rPr lang="en-GB" sz="3100" b="1" dirty="0">
                <a:latin typeface="Arial Black" panose="020B0A04020102020204" pitchFamily="34" charset="0"/>
              </a:rPr>
            </a:br>
            <a:br>
              <a:rPr lang="en-GB" b="1" dirty="0">
                <a:latin typeface="Arial Black" panose="020B0A04020102020204" pitchFamily="34" charset="0"/>
              </a:rPr>
            </a:br>
            <a:r>
              <a:rPr lang="en-GB" u="sng" dirty="0"/>
              <a:t>What do you think of this essay introduction?</a:t>
            </a:r>
          </a:p>
        </p:txBody>
      </p:sp>
      <p:sp>
        <p:nvSpPr>
          <p:cNvPr id="6" name="Content Placeholder 5">
            <a:extLst>
              <a:ext uri="{FF2B5EF4-FFF2-40B4-BE49-F238E27FC236}">
                <a16:creationId xmlns:a16="http://schemas.microsoft.com/office/drawing/2014/main" id="{F9687B87-BB72-4F4E-A113-4E08FEDB21EE}"/>
              </a:ext>
            </a:extLst>
          </p:cNvPr>
          <p:cNvSpPr>
            <a:spLocks noGrp="1"/>
          </p:cNvSpPr>
          <p:nvPr>
            <p:ph idx="1"/>
          </p:nvPr>
        </p:nvSpPr>
        <p:spPr>
          <a:xfrm>
            <a:off x="977900" y="2506662"/>
            <a:ext cx="10515600" cy="4351338"/>
          </a:xfrm>
        </p:spPr>
        <p:txBody>
          <a:bodyPr>
            <a:normAutofit fontScale="92500" lnSpcReduction="10000"/>
          </a:bodyPr>
          <a:lstStyle/>
          <a:p>
            <a:pPr marL="0" indent="0">
              <a:buNone/>
            </a:pPr>
            <a:r>
              <a:rPr lang="en-GB" dirty="0"/>
              <a:t>Even though he is considered a minor character, Tybalt has, in fact, a huge impact on the storyline of 'Romeo and Juliet' and is involved in the bringing about of the tragedy at the end of the play. He is cousin to Juliet and therefore a Capulet. Throughout the course of the play he is evolved in several brawls in the streets of Verona. The fight with Benvolio is stopped by the prince, the one relating to Mercutio is a success for Tybalt, but when he faces Romeo, whose anger has been kindled by the murder of his friend, he fails and is killed by Romeo. This all leads to Romeo's banishment and misunderstandings and miscommunications that cause the tragic deaths of Romeo and Juliet. In this essay I will be considering the words and actions of Tybalt, his characterisation and the effect that he has on the play and on the audience.</a:t>
            </a:r>
            <a:endParaRPr lang="en-GB" sz="4800" dirty="0"/>
          </a:p>
        </p:txBody>
      </p:sp>
      <p:sp>
        <p:nvSpPr>
          <p:cNvPr id="4" name="TextBox 3">
            <a:extLst>
              <a:ext uri="{FF2B5EF4-FFF2-40B4-BE49-F238E27FC236}">
                <a16:creationId xmlns:a16="http://schemas.microsoft.com/office/drawing/2014/main" id="{F56E3E66-E38B-4C23-8AC2-5B19B7CF53A9}"/>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052904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36736-B727-4A6E-B142-EC70159F8B0E}"/>
              </a:ext>
            </a:extLst>
          </p:cNvPr>
          <p:cNvSpPr>
            <a:spLocks noGrp="1"/>
          </p:cNvSpPr>
          <p:nvPr>
            <p:ph type="title"/>
          </p:nvPr>
        </p:nvSpPr>
        <p:spPr>
          <a:xfrm>
            <a:off x="965200" y="500062"/>
            <a:ext cx="11518900" cy="693737"/>
          </a:xfrm>
        </p:spPr>
        <p:txBody>
          <a:bodyPr>
            <a:normAutofit fontScale="90000"/>
          </a:bodyPr>
          <a:lstStyle/>
          <a:p>
            <a:r>
              <a:rPr lang="en-GB" sz="3100" b="1" dirty="0">
                <a:latin typeface="Arial Black" panose="020B0A04020102020204" pitchFamily="34" charset="0"/>
              </a:rPr>
              <a:t>How can we turn our notes from yesterday into PETER paragraphs?</a:t>
            </a:r>
            <a:br>
              <a:rPr lang="en-GB" dirty="0"/>
            </a:br>
            <a:endParaRPr lang="en-GB" dirty="0"/>
          </a:p>
        </p:txBody>
      </p:sp>
      <p:graphicFrame>
        <p:nvGraphicFramePr>
          <p:cNvPr id="6" name="Content Placeholder 5">
            <a:extLst>
              <a:ext uri="{FF2B5EF4-FFF2-40B4-BE49-F238E27FC236}">
                <a16:creationId xmlns:a16="http://schemas.microsoft.com/office/drawing/2014/main" id="{1B7B625D-E9F0-4B28-971C-7C5CEC5C3AC4}"/>
              </a:ext>
            </a:extLst>
          </p:cNvPr>
          <p:cNvGraphicFramePr>
            <a:graphicFrameLocks noGrp="1"/>
          </p:cNvGraphicFramePr>
          <p:nvPr>
            <p:ph idx="1"/>
          </p:nvPr>
        </p:nvGraphicFramePr>
        <p:xfrm>
          <a:off x="965200" y="1193799"/>
          <a:ext cx="10515600" cy="4577080"/>
        </p:xfrm>
        <a:graphic>
          <a:graphicData uri="http://schemas.openxmlformats.org/drawingml/2006/table">
            <a:tbl>
              <a:tblPr firstRow="1" bandRow="1">
                <a:tableStyleId>{F5AB1C69-6EDB-4FF4-983F-18BD219EF322}</a:tableStyleId>
              </a:tblPr>
              <a:tblGrid>
                <a:gridCol w="3505200">
                  <a:extLst>
                    <a:ext uri="{9D8B030D-6E8A-4147-A177-3AD203B41FA5}">
                      <a16:colId xmlns:a16="http://schemas.microsoft.com/office/drawing/2014/main" val="3320005562"/>
                    </a:ext>
                  </a:extLst>
                </a:gridCol>
                <a:gridCol w="3505200">
                  <a:extLst>
                    <a:ext uri="{9D8B030D-6E8A-4147-A177-3AD203B41FA5}">
                      <a16:colId xmlns:a16="http://schemas.microsoft.com/office/drawing/2014/main" val="1599895466"/>
                    </a:ext>
                  </a:extLst>
                </a:gridCol>
                <a:gridCol w="3505200">
                  <a:extLst>
                    <a:ext uri="{9D8B030D-6E8A-4147-A177-3AD203B41FA5}">
                      <a16:colId xmlns:a16="http://schemas.microsoft.com/office/drawing/2014/main" val="4260092449"/>
                    </a:ext>
                  </a:extLst>
                </a:gridCol>
              </a:tblGrid>
              <a:tr h="370840">
                <a:tc>
                  <a:txBody>
                    <a:bodyPr/>
                    <a:lstStyle/>
                    <a:p>
                      <a:r>
                        <a:rPr lang="en-GB" dirty="0"/>
                        <a:t>Tybalt’s Characterisation</a:t>
                      </a:r>
                    </a:p>
                  </a:txBody>
                  <a:tcPr/>
                </a:tc>
                <a:tc>
                  <a:txBody>
                    <a:bodyPr/>
                    <a:lstStyle/>
                    <a:p>
                      <a:r>
                        <a:rPr lang="en-GB" dirty="0"/>
                        <a:t>Evidence (</a:t>
                      </a:r>
                      <a:r>
                        <a:rPr lang="en-GB" dirty="0" err="1"/>
                        <a:t>inc.</a:t>
                      </a:r>
                      <a:r>
                        <a:rPr lang="en-GB" dirty="0"/>
                        <a:t> Act/Scene number)</a:t>
                      </a:r>
                    </a:p>
                  </a:txBody>
                  <a:tcPr/>
                </a:tc>
                <a:tc>
                  <a:txBody>
                    <a:bodyPr/>
                    <a:lstStyle/>
                    <a:p>
                      <a:r>
                        <a:rPr lang="en-GB" dirty="0"/>
                        <a:t>Analysis Notes</a:t>
                      </a:r>
                    </a:p>
                  </a:txBody>
                  <a:tcPr/>
                </a:tc>
                <a:extLst>
                  <a:ext uri="{0D108BD9-81ED-4DB2-BD59-A6C34878D82A}">
                    <a16:rowId xmlns:a16="http://schemas.microsoft.com/office/drawing/2014/main" val="3734437120"/>
                  </a:ext>
                </a:extLst>
              </a:tr>
              <a:tr h="370840">
                <a:tc>
                  <a:txBody>
                    <a:bodyPr/>
                    <a:lstStyle/>
                    <a:p>
                      <a:r>
                        <a:rPr lang="en-GB" dirty="0"/>
                        <a:t>Aggressive/ enjoys conflict/ wants to provoke others</a:t>
                      </a:r>
                    </a:p>
                  </a:txBody>
                  <a:tcPr/>
                </a:tc>
                <a:tc>
                  <a:txBody>
                    <a:bodyPr/>
                    <a:lstStyle/>
                    <a:p>
                      <a:r>
                        <a:rPr lang="en-GB" dirty="0"/>
                        <a:t>A1S1 “</a:t>
                      </a:r>
                      <a:r>
                        <a:rPr lang="en-GB" sz="1800" kern="1200" dirty="0">
                          <a:solidFill>
                            <a:schemeClr val="dk1"/>
                          </a:solidFill>
                          <a:effectLst/>
                          <a:latin typeface="+mn-lt"/>
                          <a:ea typeface="+mn-ea"/>
                          <a:cs typeface="+mn-cs"/>
                        </a:rPr>
                        <a:t>What, art thou drawn among these heartless hinds? </a:t>
                      </a:r>
                      <a:br>
                        <a:rPr lang="en-GB" sz="1800" kern="1200" dirty="0">
                          <a:solidFill>
                            <a:schemeClr val="dk1"/>
                          </a:solidFill>
                          <a:effectLst/>
                          <a:latin typeface="+mn-lt"/>
                          <a:ea typeface="+mn-ea"/>
                          <a:cs typeface="+mn-cs"/>
                        </a:rPr>
                      </a:br>
                      <a:r>
                        <a:rPr lang="en-GB" sz="1800" kern="1200" dirty="0">
                          <a:solidFill>
                            <a:schemeClr val="dk1"/>
                          </a:solidFill>
                          <a:effectLst/>
                          <a:latin typeface="+mn-lt"/>
                          <a:ea typeface="+mn-ea"/>
                          <a:cs typeface="+mn-cs"/>
                        </a:rPr>
                        <a:t>Turn thee, Benvolio, look upon thy death.”</a:t>
                      </a: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p>
                      <a:endParaRPr lang="en-GB" dirty="0"/>
                    </a:p>
                  </a:txBody>
                  <a:tcPr/>
                </a:tc>
                <a:tc>
                  <a:txBody>
                    <a:bodyPr/>
                    <a:lstStyle/>
                    <a:p>
                      <a:endParaRPr lang="en-GB" dirty="0"/>
                    </a:p>
                  </a:txBody>
                  <a:tcPr/>
                </a:tc>
                <a:extLst>
                  <a:ext uri="{0D108BD9-81ED-4DB2-BD59-A6C34878D82A}">
                    <a16:rowId xmlns:a16="http://schemas.microsoft.com/office/drawing/2014/main" val="57412735"/>
                  </a:ext>
                </a:extLst>
              </a:tr>
            </a:tbl>
          </a:graphicData>
        </a:graphic>
      </p:graphicFrame>
      <p:sp>
        <p:nvSpPr>
          <p:cNvPr id="4" name="TextBox 3">
            <a:extLst>
              <a:ext uri="{FF2B5EF4-FFF2-40B4-BE49-F238E27FC236}">
                <a16:creationId xmlns:a16="http://schemas.microsoft.com/office/drawing/2014/main" id="{2A624DEB-2C52-411F-B57D-D0A44C183473}"/>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1604738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754</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Calibri Light</vt:lpstr>
      <vt:lpstr>Century Gothic</vt:lpstr>
      <vt:lpstr>Office Theme</vt:lpstr>
      <vt:lpstr>Essay Development - Tybalt</vt:lpstr>
      <vt:lpstr>What are the missing words from these Romeo &amp; Juliet quotes?</vt:lpstr>
      <vt:lpstr>What are the missing words from these Romeo &amp; Juliet quotes?</vt:lpstr>
      <vt:lpstr>What are the common themes between these quotes? What is revealed about Tybalt’s personality?</vt:lpstr>
      <vt:lpstr>In Act 1 Scene 5, Tybalt says, “I will withdraw, but this intrusion shall / Now seeming sweet convert to bitter gall.”  What are the consequences of these words? </vt:lpstr>
      <vt:lpstr>How is the character of Tybalt presented in the play ‘Romeo &amp; Juliet’? </vt:lpstr>
      <vt:lpstr>Tybalt – Essay Writing</vt:lpstr>
      <vt:lpstr>How is the character of Tybalt presented in the play ‘Romeo &amp; Juliet’?   What do you think of this essay introduction?</vt:lpstr>
      <vt:lpstr>How can we turn our notes from yesterday into PETER paragraphs? </vt:lpstr>
      <vt:lpstr>Self Assessment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Allen</dc:creator>
  <cp:lastModifiedBy>A Allen</cp:lastModifiedBy>
  <cp:revision>8</cp:revision>
  <dcterms:created xsi:type="dcterms:W3CDTF">2020-10-12T12:06:33Z</dcterms:created>
  <dcterms:modified xsi:type="dcterms:W3CDTF">2020-10-12T13:45:24Z</dcterms:modified>
</cp:coreProperties>
</file>