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423" r:id="rId3"/>
    <p:sldId id="425" r:id="rId4"/>
    <p:sldId id="424" r:id="rId5"/>
    <p:sldId id="259" r:id="rId6"/>
    <p:sldId id="427" r:id="rId7"/>
    <p:sldId id="428" r:id="rId8"/>
    <p:sldId id="426" r:id="rId9"/>
    <p:sldId id="305" r:id="rId10"/>
    <p:sldId id="306" r:id="rId11"/>
    <p:sldId id="307" r:id="rId12"/>
    <p:sldId id="308" r:id="rId13"/>
    <p:sldId id="309" r:id="rId14"/>
    <p:sldId id="310" r:id="rId15"/>
    <p:sldId id="434" r:id="rId16"/>
    <p:sldId id="432" r:id="rId17"/>
    <p:sldId id="304" r:id="rId18"/>
    <p:sldId id="260" r:id="rId19"/>
    <p:sldId id="429" r:id="rId20"/>
    <p:sldId id="43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300"/>
    <a:srgbClr val="33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9231" autoAdjust="0"/>
    <p:restoredTop sz="94660"/>
  </p:normalViewPr>
  <p:slideViewPr>
    <p:cSldViewPr>
      <p:cViewPr>
        <p:scale>
          <a:sx n="50" d="100"/>
          <a:sy n="50" d="100"/>
        </p:scale>
        <p:origin x="-1806" y="-48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305397-C49F-43E4-8DD6-087391CFC58D}" type="datetimeFigureOut">
              <a:rPr lang="en-US" smtClean="0"/>
              <a:pPr/>
              <a:t>5/23/2020</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FE5F24-31FB-4549-9532-1568BB15E6F4}" type="slidenum">
              <a:rPr lang="en-GB" smtClean="0"/>
              <a:pPr/>
              <a:t>‹#›</a:t>
            </a:fld>
            <a:endParaRPr lang="en-GB" dirty="0"/>
          </a:p>
        </p:txBody>
      </p:sp>
    </p:spTree>
    <p:extLst>
      <p:ext uri="{BB962C8B-B14F-4D97-AF65-F5344CB8AC3E}">
        <p14:creationId xmlns:p14="http://schemas.microsoft.com/office/powerpoint/2010/main" xmlns="" val="2635553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Higher</a:t>
            </a:r>
            <a:r>
              <a:rPr lang="en-GB" baseline="0" dirty="0" smtClean="0"/>
              <a:t> ability</a:t>
            </a:r>
            <a:endParaRPr lang="en-GB" dirty="0"/>
          </a:p>
        </p:txBody>
      </p:sp>
      <p:sp>
        <p:nvSpPr>
          <p:cNvPr id="4" name="Slide Number Placeholder 3"/>
          <p:cNvSpPr>
            <a:spLocks noGrp="1"/>
          </p:cNvSpPr>
          <p:nvPr>
            <p:ph type="sldNum" sz="quarter" idx="10"/>
          </p:nvPr>
        </p:nvSpPr>
        <p:spPr/>
        <p:txBody>
          <a:bodyPr/>
          <a:lstStyle/>
          <a:p>
            <a:fld id="{F3FE5F24-31FB-4549-9532-1568BB15E6F4}" type="slidenum">
              <a:rPr lang="en-GB" smtClean="0"/>
              <a:pPr/>
              <a:t>2</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Medium to low ability</a:t>
            </a:r>
            <a:endParaRPr lang="en-GB" dirty="0"/>
          </a:p>
        </p:txBody>
      </p:sp>
      <p:sp>
        <p:nvSpPr>
          <p:cNvPr id="4" name="Slide Number Placeholder 3"/>
          <p:cNvSpPr>
            <a:spLocks noGrp="1"/>
          </p:cNvSpPr>
          <p:nvPr>
            <p:ph type="sldNum" sz="quarter" idx="10"/>
          </p:nvPr>
        </p:nvSpPr>
        <p:spPr/>
        <p:txBody>
          <a:bodyPr/>
          <a:lstStyle/>
          <a:p>
            <a:fld id="{F3FE5F24-31FB-4549-9532-1568BB15E6F4}" type="slidenum">
              <a:rPr lang="en-GB" smtClean="0"/>
              <a:pPr/>
              <a:t>3</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Add to mind map or notes.</a:t>
            </a:r>
            <a:endParaRPr lang="en-GB" dirty="0"/>
          </a:p>
        </p:txBody>
      </p:sp>
      <p:sp>
        <p:nvSpPr>
          <p:cNvPr id="4" name="Slide Number Placeholder 3"/>
          <p:cNvSpPr>
            <a:spLocks noGrp="1"/>
          </p:cNvSpPr>
          <p:nvPr>
            <p:ph type="sldNum" sz="quarter" idx="10"/>
          </p:nvPr>
        </p:nvSpPr>
        <p:spPr/>
        <p:txBody>
          <a:bodyPr/>
          <a:lstStyle/>
          <a:p>
            <a:fld id="{F3FE5F24-31FB-4549-9532-1568BB15E6F4}" type="slidenum">
              <a:rPr lang="en-GB" smtClean="0"/>
              <a:pPr/>
              <a:t>4</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3FE5F24-31FB-4549-9532-1568BB15E6F4}" type="slidenum">
              <a:rPr lang="en-GB" smtClean="0"/>
              <a:pPr/>
              <a:t>15</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For lower ability- work in pairs/groups to retrieve 10 main points. You</a:t>
            </a:r>
            <a:r>
              <a:rPr lang="en-GB" baseline="0" dirty="0" smtClean="0"/>
              <a:t> could print out the plain version of the slides see: Fairies </a:t>
            </a:r>
            <a:r>
              <a:rPr lang="en-GB" baseline="0" smtClean="0"/>
              <a:t>and Goblins</a:t>
            </a:r>
            <a:endParaRPr lang="en-GB" dirty="0"/>
          </a:p>
        </p:txBody>
      </p:sp>
      <p:sp>
        <p:nvSpPr>
          <p:cNvPr id="4" name="Slide Number Placeholder 3"/>
          <p:cNvSpPr>
            <a:spLocks noGrp="1"/>
          </p:cNvSpPr>
          <p:nvPr>
            <p:ph type="sldNum" sz="quarter" idx="10"/>
          </p:nvPr>
        </p:nvSpPr>
        <p:spPr/>
        <p:txBody>
          <a:bodyPr/>
          <a:lstStyle/>
          <a:p>
            <a:fld id="{F3FE5F24-31FB-4549-9532-1568BB15E6F4}" type="slidenum">
              <a:rPr lang="en-GB" smtClean="0"/>
              <a:pPr/>
              <a:t>16</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For lower ability- work in pairs/groups to retrieve 10 main points. See Fairies</a:t>
            </a:r>
            <a:r>
              <a:rPr lang="en-GB" baseline="0" dirty="0" smtClean="0"/>
              <a:t> and Goblins resource – print out</a:t>
            </a:r>
            <a:endParaRPr lang="en-GB" dirty="0"/>
          </a:p>
        </p:txBody>
      </p:sp>
      <p:sp>
        <p:nvSpPr>
          <p:cNvPr id="4" name="Slide Number Placeholder 3"/>
          <p:cNvSpPr>
            <a:spLocks noGrp="1"/>
          </p:cNvSpPr>
          <p:nvPr>
            <p:ph type="sldNum" sz="quarter" idx="10"/>
          </p:nvPr>
        </p:nvSpPr>
        <p:spPr/>
        <p:txBody>
          <a:bodyPr/>
          <a:lstStyle/>
          <a:p>
            <a:fld id="{F3FE5F24-31FB-4549-9532-1568BB15E6F4}" type="slidenum">
              <a:rPr lang="en-GB" smtClean="0"/>
              <a:pPr/>
              <a:t>17</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HA</a:t>
            </a:r>
            <a:r>
              <a:rPr lang="en-GB" baseline="0" dirty="0" smtClean="0"/>
              <a:t> – expect ¾ paragraphs. MA- 2/3 paragraphs.  LA – 2 paragraphs 1 </a:t>
            </a:r>
            <a:r>
              <a:rPr lang="en-GB" baseline="0" dirty="0" err="1" smtClean="0"/>
              <a:t>sim</a:t>
            </a:r>
            <a:r>
              <a:rPr lang="en-GB" baseline="0" dirty="0" smtClean="0"/>
              <a:t> and 1 difference, 1 connective</a:t>
            </a:r>
            <a:endParaRPr lang="en-GB" dirty="0"/>
          </a:p>
        </p:txBody>
      </p:sp>
      <p:sp>
        <p:nvSpPr>
          <p:cNvPr id="4" name="Slide Number Placeholder 3"/>
          <p:cNvSpPr>
            <a:spLocks noGrp="1"/>
          </p:cNvSpPr>
          <p:nvPr>
            <p:ph type="sldNum" sz="quarter" idx="10"/>
          </p:nvPr>
        </p:nvSpPr>
        <p:spPr/>
        <p:txBody>
          <a:bodyPr/>
          <a:lstStyle/>
          <a:p>
            <a:fld id="{F3FE5F24-31FB-4549-9532-1568BB15E6F4}" type="slidenum">
              <a:rPr lang="en-GB" smtClean="0"/>
              <a:pPr/>
              <a:t>18</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1714488"/>
            <a:ext cx="5243522"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428728" y="3286124"/>
            <a:ext cx="462916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8D35CFF-4F93-433A-8B52-F742AB230D7E}" type="datetimeFigureOut">
              <a:rPr lang="en-US" smtClean="0"/>
              <a:pPr/>
              <a:t>5/23/2020</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701EBE2-1F65-4CDB-97B7-05305183C1A4}"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8D35CFF-4F93-433A-8B52-F742AB230D7E}" type="datetimeFigureOut">
              <a:rPr lang="en-US" smtClean="0"/>
              <a:pPr/>
              <a:t>5/23/2020</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701EBE2-1F65-4CDB-97B7-05305183C1A4}"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8D35CFF-4F93-433A-8B52-F742AB230D7E}" type="datetimeFigureOut">
              <a:rPr lang="en-US" smtClean="0"/>
              <a:pPr/>
              <a:t>5/23/2020</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701EBE2-1F65-4CDB-97B7-05305183C1A4}"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8D35CFF-4F93-433A-8B52-F742AB230D7E}" type="datetimeFigureOut">
              <a:rPr lang="en-US" smtClean="0"/>
              <a:pPr/>
              <a:t>5/23/2020</a:t>
            </a:fld>
            <a:endParaRPr lang="en-GB"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701EBE2-1F65-4CDB-97B7-05305183C1A4}"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38D35CFF-4F93-433A-8B52-F742AB230D7E}" type="datetimeFigureOut">
              <a:rPr lang="en-US" smtClean="0"/>
              <a:pPr/>
              <a:t>5/23/2020</a:t>
            </a:fld>
            <a:endParaRPr lang="en-GB"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C701EBE2-1F65-4CDB-97B7-05305183C1A4}"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38D35CFF-4F93-433A-8B52-F742AB230D7E}" type="datetimeFigureOut">
              <a:rPr lang="en-US" smtClean="0"/>
              <a:pPr/>
              <a:t>5/23/2020</a:t>
            </a:fld>
            <a:endParaRPr lang="en-GB"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C701EBE2-1F65-4CDB-97B7-05305183C1A4}"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38D35CFF-4F93-433A-8B52-F742AB230D7E}" type="datetimeFigureOut">
              <a:rPr lang="en-US" smtClean="0"/>
              <a:pPr/>
              <a:t>5/23/2020</a:t>
            </a:fld>
            <a:endParaRPr lang="en-GB"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C701EBE2-1F65-4CDB-97B7-05305183C1A4}"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8D35CFF-4F93-433A-8B52-F742AB230D7E}" type="datetimeFigureOut">
              <a:rPr lang="en-US" smtClean="0"/>
              <a:pPr/>
              <a:t>5/23/2020</a:t>
            </a:fld>
            <a:endParaRPr lang="en-GB"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701EBE2-1F65-4CDB-97B7-05305183C1A4}"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8D35CFF-4F93-433A-8B52-F742AB230D7E}" type="datetimeFigureOut">
              <a:rPr lang="en-US" smtClean="0"/>
              <a:pPr/>
              <a:t>5/23/2020</a:t>
            </a:fld>
            <a:endParaRPr lang="en-GB"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701EBE2-1F65-4CDB-97B7-05305183C1A4}"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3314" name="Picture 2" descr="http://theshakespeareblog.com/wp-content/uploads/2013/02/a-midsummer.jpg"/>
          <p:cNvPicPr>
            <a:picLocks noChangeAspect="1" noChangeArrowheads="1"/>
          </p:cNvPicPr>
          <p:nvPr userDrawn="1"/>
        </p:nvPicPr>
        <p:blipFill>
          <a:blip r:embed="rId13"/>
          <a:srcRect l="6517" r="2239" b="8131"/>
          <a:stretch>
            <a:fillRect/>
          </a:stretch>
        </p:blipFill>
        <p:spPr bwMode="auto">
          <a:xfrm>
            <a:off x="0" y="0"/>
            <a:ext cx="9144000" cy="6858001"/>
          </a:xfrm>
          <a:prstGeom prst="rect">
            <a:avLst/>
          </a:prstGeom>
          <a:noFill/>
        </p:spPr>
      </p:pic>
      <p:sp>
        <p:nvSpPr>
          <p:cNvPr id="8" name="Oval 7"/>
          <p:cNvSpPr/>
          <p:nvPr userDrawn="1"/>
        </p:nvSpPr>
        <p:spPr>
          <a:xfrm>
            <a:off x="214282" y="714380"/>
            <a:ext cx="7000892" cy="6143644"/>
          </a:xfrm>
          <a:prstGeom prst="ellipse">
            <a:avLst/>
          </a:prstGeom>
          <a:ln>
            <a:noFill/>
          </a:ln>
          <a:effectLst>
            <a:outerShdw blurRad="40000" dist="20000" dir="5400000" rotWithShape="0">
              <a:srgbClr val="000000">
                <a:alpha val="38000"/>
              </a:srgbClr>
            </a:outerShdw>
            <a:softEdge rad="635000"/>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dirty="0"/>
          </a:p>
        </p:txBody>
      </p:sp>
      <p:sp>
        <p:nvSpPr>
          <p:cNvPr id="2" name="Title Placeholder 1"/>
          <p:cNvSpPr>
            <a:spLocks noGrp="1"/>
          </p:cNvSpPr>
          <p:nvPr>
            <p:ph type="title"/>
          </p:nvPr>
        </p:nvSpPr>
        <p:spPr>
          <a:xfrm>
            <a:off x="457200" y="274638"/>
            <a:ext cx="6543692" cy="1143000"/>
          </a:xfrm>
          <a:prstGeom prst="rect">
            <a:avLst/>
          </a:prstGeom>
          <a:solidFill>
            <a:schemeClr val="accent3">
              <a:lumMod val="50000"/>
            </a:schemeClr>
          </a:solidFill>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6543692" cy="4525963"/>
          </a:xfrm>
          <a:prstGeom prst="rect">
            <a:avLst/>
          </a:prstGeom>
          <a:solidFill>
            <a:schemeClr val="accent3">
              <a:lumMod val="60000"/>
              <a:lumOff val="40000"/>
              <a:alpha val="60000"/>
            </a:schemeClr>
          </a:solidFill>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6" name="Rounded Rectangle 15"/>
          <p:cNvSpPr/>
          <p:nvPr userDrawn="1"/>
        </p:nvSpPr>
        <p:spPr>
          <a:xfrm>
            <a:off x="7286644" y="0"/>
            <a:ext cx="1857356" cy="221455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dirty="0"/>
          </a:p>
        </p:txBody>
      </p:sp>
      <p:sp>
        <p:nvSpPr>
          <p:cNvPr id="17" name="Rounded Rectangle 16"/>
          <p:cNvSpPr/>
          <p:nvPr userDrawn="1"/>
        </p:nvSpPr>
        <p:spPr>
          <a:xfrm>
            <a:off x="7286644" y="2285992"/>
            <a:ext cx="1857356" cy="228601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dirty="0"/>
          </a:p>
        </p:txBody>
      </p:sp>
      <p:sp>
        <p:nvSpPr>
          <p:cNvPr id="18" name="Rounded Rectangle 17"/>
          <p:cNvSpPr/>
          <p:nvPr userDrawn="1"/>
        </p:nvSpPr>
        <p:spPr>
          <a:xfrm>
            <a:off x="7286644" y="4643446"/>
            <a:ext cx="1857356" cy="2214554"/>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1" kern="1200">
          <a:solidFill>
            <a:schemeClr val="bg1"/>
          </a:solidFill>
          <a:effectLst>
            <a:outerShdw blurRad="38100" dist="38100" dir="2700000" algn="tl">
              <a:srgbClr val="000000">
                <a:alpha val="43137"/>
              </a:srgb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 Midsummer Night’s Dream</a:t>
            </a:r>
            <a:endParaRPr lang="en-GB" dirty="0"/>
          </a:p>
        </p:txBody>
      </p:sp>
      <p:sp>
        <p:nvSpPr>
          <p:cNvPr id="3" name="Subtitle 2"/>
          <p:cNvSpPr>
            <a:spLocks noGrp="1"/>
          </p:cNvSpPr>
          <p:nvPr>
            <p:ph type="subTitle" idx="1"/>
          </p:nvPr>
        </p:nvSpPr>
        <p:spPr>
          <a:xfrm>
            <a:off x="928662" y="3286124"/>
            <a:ext cx="5643602" cy="1752600"/>
          </a:xfrm>
        </p:spPr>
        <p:txBody>
          <a:bodyPr>
            <a:normAutofit fontScale="85000" lnSpcReduction="10000"/>
          </a:bodyPr>
          <a:lstStyle/>
          <a:p>
            <a:r>
              <a:rPr lang="en-GB" dirty="0" smtClean="0"/>
              <a:t>Learning objective:  to explore how Shakespeare plays could be received by different audiences and how he gives his audience clues about the play.</a:t>
            </a:r>
            <a:endParaRPr lang="en-GB" dirty="0"/>
          </a:p>
        </p:txBody>
      </p:sp>
      <p:sp>
        <p:nvSpPr>
          <p:cNvPr id="4" name="Rectangle 3"/>
          <p:cNvSpPr/>
          <p:nvPr/>
        </p:nvSpPr>
        <p:spPr>
          <a:xfrm>
            <a:off x="1214414" y="0"/>
            <a:ext cx="1582484" cy="646331"/>
          </a:xfrm>
          <a:prstGeom prst="rect">
            <a:avLst/>
          </a:prstGeom>
          <a:noFill/>
        </p:spPr>
        <p:txBody>
          <a:bodyPr wrap="none" lIns="91440" tIns="45720" rIns="91440" bIns="45720">
            <a:spAutoFit/>
          </a:bodyPr>
          <a:lstStyle/>
          <a:p>
            <a:pPr algn="ctr"/>
            <a:r>
              <a:rPr lang="en-US" sz="36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Lesson </a:t>
            </a:r>
            <a:endParaRPr lang="en-US" sz="36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5" name="TextBox 4"/>
          <p:cNvSpPr txBox="1"/>
          <p:nvPr/>
        </p:nvSpPr>
        <p:spPr>
          <a:xfrm>
            <a:off x="7286644" y="0"/>
            <a:ext cx="1857356" cy="1754326"/>
          </a:xfrm>
          <a:prstGeom prst="rect">
            <a:avLst/>
          </a:prstGeom>
          <a:noFill/>
        </p:spPr>
        <p:txBody>
          <a:bodyPr wrap="square" rtlCol="0">
            <a:spAutoFit/>
          </a:bodyPr>
          <a:lstStyle/>
          <a:p>
            <a:pPr algn="ctr"/>
            <a:r>
              <a:rPr lang="en-GB" b="1" u="sng" dirty="0" smtClean="0"/>
              <a:t>OUTCOME</a:t>
            </a:r>
          </a:p>
          <a:p>
            <a:pPr algn="ctr"/>
            <a:r>
              <a:rPr lang="en-GB" dirty="0" smtClean="0"/>
              <a:t>To explain similarities and differences between audience views.</a:t>
            </a:r>
            <a:endParaRPr lang="en-GB" dirty="0"/>
          </a:p>
        </p:txBody>
      </p:sp>
      <p:sp>
        <p:nvSpPr>
          <p:cNvPr id="6" name="TextBox 5"/>
          <p:cNvSpPr txBox="1"/>
          <p:nvPr/>
        </p:nvSpPr>
        <p:spPr>
          <a:xfrm>
            <a:off x="7286644" y="2282603"/>
            <a:ext cx="1857356" cy="2308324"/>
          </a:xfrm>
          <a:prstGeom prst="rect">
            <a:avLst/>
          </a:prstGeom>
          <a:noFill/>
        </p:spPr>
        <p:txBody>
          <a:bodyPr wrap="square" rtlCol="0">
            <a:spAutoFit/>
          </a:bodyPr>
          <a:lstStyle/>
          <a:p>
            <a:pPr algn="ctr"/>
            <a:r>
              <a:rPr lang="en-GB" b="1" u="sng" dirty="0" smtClean="0"/>
              <a:t>KEY WORDS</a:t>
            </a:r>
          </a:p>
          <a:p>
            <a:pPr algn="ctr"/>
            <a:r>
              <a:rPr lang="en-GB" dirty="0" smtClean="0"/>
              <a:t>Elizabethan</a:t>
            </a:r>
          </a:p>
          <a:p>
            <a:pPr algn="ctr"/>
            <a:r>
              <a:rPr lang="en-GB" dirty="0" smtClean="0"/>
              <a:t>Contemporary</a:t>
            </a:r>
          </a:p>
          <a:p>
            <a:pPr algn="ctr"/>
            <a:r>
              <a:rPr lang="en-GB" dirty="0" smtClean="0"/>
              <a:t>Connectives</a:t>
            </a:r>
          </a:p>
          <a:p>
            <a:pPr algn="ctr"/>
            <a:r>
              <a:rPr lang="en-GB" dirty="0" smtClean="0"/>
              <a:t>Attitude</a:t>
            </a:r>
          </a:p>
          <a:p>
            <a:pPr algn="ctr"/>
            <a:r>
              <a:rPr lang="en-GB" dirty="0" smtClean="0"/>
              <a:t>Context</a:t>
            </a:r>
          </a:p>
          <a:p>
            <a:pPr algn="ctr"/>
            <a:r>
              <a:rPr lang="en-GB" dirty="0" smtClean="0"/>
              <a:t>Denotation</a:t>
            </a:r>
          </a:p>
          <a:p>
            <a:pPr algn="ctr"/>
            <a:r>
              <a:rPr lang="en-GB" dirty="0" smtClean="0"/>
              <a:t>Connotation</a:t>
            </a:r>
            <a:endParaRPr lang="en-GB" dirty="0"/>
          </a:p>
        </p:txBody>
      </p:sp>
      <p:sp>
        <p:nvSpPr>
          <p:cNvPr id="7" name="TextBox 6"/>
          <p:cNvSpPr txBox="1"/>
          <p:nvPr/>
        </p:nvSpPr>
        <p:spPr>
          <a:xfrm>
            <a:off x="7286644" y="4640057"/>
            <a:ext cx="1857356" cy="2031325"/>
          </a:xfrm>
          <a:prstGeom prst="rect">
            <a:avLst/>
          </a:prstGeom>
          <a:noFill/>
        </p:spPr>
        <p:txBody>
          <a:bodyPr wrap="square" rtlCol="0">
            <a:spAutoFit/>
          </a:bodyPr>
          <a:lstStyle/>
          <a:p>
            <a:pPr algn="ctr"/>
            <a:r>
              <a:rPr lang="en-GB" b="1" u="sng" dirty="0" smtClean="0"/>
              <a:t>THE BIG PICTURE</a:t>
            </a:r>
          </a:p>
          <a:p>
            <a:pPr algn="ctr"/>
            <a:r>
              <a:rPr lang="en-GB" dirty="0" smtClean="0"/>
              <a:t>To develop reading and writing skills through studying ‘A Midsummer Night’s Dream’</a:t>
            </a:r>
            <a:endParaRPr lang="en-GB" dirty="0"/>
          </a:p>
        </p:txBody>
      </p:sp>
      <p:sp>
        <p:nvSpPr>
          <p:cNvPr id="8" name="TextBox 7">
            <a:extLst>
              <a:ext uri="{FF2B5EF4-FFF2-40B4-BE49-F238E27FC236}">
                <a16:creationId xmlns="" xmlns:a16="http://schemas.microsoft.com/office/drawing/2014/main" id="{8F09C038-84C2-4528-A4B1-51D6035497DC}"/>
              </a:ext>
            </a:extLst>
          </p:cNvPr>
          <p:cNvSpPr txBox="1"/>
          <p:nvPr/>
        </p:nvSpPr>
        <p:spPr>
          <a:xfrm rot="16200000">
            <a:off x="-3048552" y="3075058"/>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smtClean="0">
                <a:solidFill>
                  <a:prstClr val="black"/>
                </a:solidFill>
                <a:latin typeface="Century Gothic" panose="020B0502020202020204" pitchFamily="34" charset="0"/>
              </a:rPr>
              <a:t>Learning Content</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Statement 2</a:t>
            </a:r>
            <a:endParaRPr lang="en-GB" dirty="0"/>
          </a:p>
        </p:txBody>
      </p:sp>
      <p:sp>
        <p:nvSpPr>
          <p:cNvPr id="3" name="Content Placeholder 2"/>
          <p:cNvSpPr>
            <a:spLocks noGrp="1"/>
          </p:cNvSpPr>
          <p:nvPr>
            <p:ph idx="1"/>
          </p:nvPr>
        </p:nvSpPr>
        <p:spPr>
          <a:xfrm>
            <a:off x="457200" y="1600201"/>
            <a:ext cx="6543692" cy="1400171"/>
          </a:xfrm>
        </p:spPr>
        <p:txBody>
          <a:bodyPr>
            <a:noAutofit/>
          </a:bodyPr>
          <a:lstStyle/>
          <a:p>
            <a:pPr algn="ctr">
              <a:buNone/>
            </a:pPr>
            <a:r>
              <a:rPr lang="en-GB" sz="4000" b="1" dirty="0" smtClean="0"/>
              <a:t>Goblins are responsible for nightmares.</a:t>
            </a:r>
            <a:endParaRPr lang="en-GB" sz="4000" b="1" dirty="0"/>
          </a:p>
        </p:txBody>
      </p:sp>
      <p:sp>
        <p:nvSpPr>
          <p:cNvPr id="4" name="Rectangle 3"/>
          <p:cNvSpPr/>
          <p:nvPr/>
        </p:nvSpPr>
        <p:spPr>
          <a:xfrm rot="20325986">
            <a:off x="1249779" y="4434262"/>
            <a:ext cx="1779398"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True?</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Rectangle 4"/>
          <p:cNvSpPr/>
          <p:nvPr/>
        </p:nvSpPr>
        <p:spPr>
          <a:xfrm rot="2066600">
            <a:off x="4168873" y="4565649"/>
            <a:ext cx="1938672"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False?</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TextBox 5"/>
          <p:cNvSpPr txBox="1"/>
          <p:nvPr/>
        </p:nvSpPr>
        <p:spPr>
          <a:xfrm>
            <a:off x="7286644" y="0"/>
            <a:ext cx="1857356" cy="1754326"/>
          </a:xfrm>
          <a:prstGeom prst="rect">
            <a:avLst/>
          </a:prstGeom>
          <a:noFill/>
        </p:spPr>
        <p:txBody>
          <a:bodyPr wrap="square" rtlCol="0">
            <a:spAutoFit/>
          </a:bodyPr>
          <a:lstStyle/>
          <a:p>
            <a:pPr algn="ctr"/>
            <a:r>
              <a:rPr lang="en-GB" b="1" u="sng" dirty="0" smtClean="0"/>
              <a:t>OUTCOME</a:t>
            </a:r>
          </a:p>
          <a:p>
            <a:pPr algn="ctr"/>
            <a:r>
              <a:rPr lang="en-GB" dirty="0" smtClean="0"/>
              <a:t>To explain similarities and differences between audience views.</a:t>
            </a:r>
            <a:endParaRPr lang="en-GB" dirty="0"/>
          </a:p>
        </p:txBody>
      </p:sp>
      <p:sp>
        <p:nvSpPr>
          <p:cNvPr id="7" name="TextBox 6"/>
          <p:cNvSpPr txBox="1"/>
          <p:nvPr/>
        </p:nvSpPr>
        <p:spPr>
          <a:xfrm>
            <a:off x="7286644" y="2282603"/>
            <a:ext cx="1857356" cy="1754326"/>
          </a:xfrm>
          <a:prstGeom prst="rect">
            <a:avLst/>
          </a:prstGeom>
          <a:noFill/>
        </p:spPr>
        <p:txBody>
          <a:bodyPr wrap="square" rtlCol="0">
            <a:spAutoFit/>
          </a:bodyPr>
          <a:lstStyle/>
          <a:p>
            <a:pPr algn="ctr"/>
            <a:r>
              <a:rPr lang="en-GB" b="1" u="sng" dirty="0" smtClean="0"/>
              <a:t>KEY WORDS</a:t>
            </a:r>
          </a:p>
          <a:p>
            <a:pPr algn="ctr"/>
            <a:r>
              <a:rPr lang="en-GB" dirty="0" smtClean="0"/>
              <a:t>Elizabethan</a:t>
            </a:r>
          </a:p>
          <a:p>
            <a:pPr algn="ctr"/>
            <a:r>
              <a:rPr lang="en-GB" dirty="0" smtClean="0"/>
              <a:t>Contemporary</a:t>
            </a:r>
          </a:p>
          <a:p>
            <a:pPr algn="ctr"/>
            <a:r>
              <a:rPr lang="en-GB" dirty="0" smtClean="0"/>
              <a:t>Connectives</a:t>
            </a:r>
          </a:p>
          <a:p>
            <a:pPr algn="ctr"/>
            <a:r>
              <a:rPr lang="en-GB" dirty="0" smtClean="0"/>
              <a:t>Attitude</a:t>
            </a:r>
          </a:p>
          <a:p>
            <a:pPr algn="ctr"/>
            <a:r>
              <a:rPr lang="en-GB" dirty="0" smtClean="0"/>
              <a:t>Context</a:t>
            </a:r>
            <a:endParaRPr lang="en-GB" dirty="0"/>
          </a:p>
        </p:txBody>
      </p:sp>
      <p:sp>
        <p:nvSpPr>
          <p:cNvPr id="9" name="TextBox 8"/>
          <p:cNvSpPr txBox="1"/>
          <p:nvPr/>
        </p:nvSpPr>
        <p:spPr>
          <a:xfrm>
            <a:off x="7286644" y="4640057"/>
            <a:ext cx="1857356" cy="2031325"/>
          </a:xfrm>
          <a:prstGeom prst="rect">
            <a:avLst/>
          </a:prstGeom>
          <a:noFill/>
        </p:spPr>
        <p:txBody>
          <a:bodyPr wrap="square" rtlCol="0">
            <a:spAutoFit/>
          </a:bodyPr>
          <a:lstStyle/>
          <a:p>
            <a:pPr algn="ctr"/>
            <a:r>
              <a:rPr lang="en-GB" b="1" u="sng" dirty="0" smtClean="0"/>
              <a:t>THE BIG PICTURE</a:t>
            </a:r>
          </a:p>
          <a:p>
            <a:pPr algn="ctr"/>
            <a:r>
              <a:rPr lang="en-GB" dirty="0" smtClean="0"/>
              <a:t>To develop reading and writing skills through studying ‘A Midsummer Night’s Dream’</a:t>
            </a:r>
            <a:endParaRPr lang="en-GB" dirty="0"/>
          </a:p>
        </p:txBody>
      </p:sp>
      <p:sp>
        <p:nvSpPr>
          <p:cNvPr id="10" name="TextBox 9">
            <a:extLst>
              <a:ext uri="{FF2B5EF4-FFF2-40B4-BE49-F238E27FC236}">
                <a16:creationId xmlns="" xmlns:a16="http://schemas.microsoft.com/office/drawing/2014/main" id="{049EF2F6-0D8E-4D7D-8FEB-6D6D4578BA1F}"/>
              </a:ext>
            </a:extLst>
          </p:cNvPr>
          <p:cNvSpPr txBox="1"/>
          <p:nvPr/>
        </p:nvSpPr>
        <p:spPr>
          <a:xfrm rot="16200000">
            <a:off x="-3134339"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smtClean="0">
                <a:solidFill>
                  <a:prstClr val="black"/>
                </a:solidFill>
                <a:latin typeface="Century Gothic" panose="020B0502020202020204" pitchFamily="34" charset="0"/>
              </a:rPr>
              <a:t>Hook</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Statement 3</a:t>
            </a:r>
            <a:endParaRPr lang="en-GB" dirty="0"/>
          </a:p>
        </p:txBody>
      </p:sp>
      <p:sp>
        <p:nvSpPr>
          <p:cNvPr id="3" name="Content Placeholder 2"/>
          <p:cNvSpPr>
            <a:spLocks noGrp="1"/>
          </p:cNvSpPr>
          <p:nvPr>
            <p:ph idx="1"/>
          </p:nvPr>
        </p:nvSpPr>
        <p:spPr>
          <a:xfrm>
            <a:off x="457200" y="1600201"/>
            <a:ext cx="6543692" cy="1400171"/>
          </a:xfrm>
        </p:spPr>
        <p:txBody>
          <a:bodyPr>
            <a:noAutofit/>
          </a:bodyPr>
          <a:lstStyle/>
          <a:p>
            <a:pPr algn="ctr">
              <a:buNone/>
            </a:pPr>
            <a:r>
              <a:rPr lang="en-GB" sz="4000" b="1" dirty="0" smtClean="0"/>
              <a:t>If you were ill, then witches were responsible.</a:t>
            </a:r>
            <a:endParaRPr lang="en-GB" sz="4000" b="1" dirty="0"/>
          </a:p>
        </p:txBody>
      </p:sp>
      <p:sp>
        <p:nvSpPr>
          <p:cNvPr id="4" name="Rectangle 3"/>
          <p:cNvSpPr/>
          <p:nvPr/>
        </p:nvSpPr>
        <p:spPr>
          <a:xfrm rot="20325986">
            <a:off x="1249779" y="4434262"/>
            <a:ext cx="1779398"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True?</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Rectangle 4"/>
          <p:cNvSpPr/>
          <p:nvPr/>
        </p:nvSpPr>
        <p:spPr>
          <a:xfrm rot="2066600">
            <a:off x="4168873" y="4565649"/>
            <a:ext cx="1938672"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False?</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TextBox 5"/>
          <p:cNvSpPr txBox="1"/>
          <p:nvPr/>
        </p:nvSpPr>
        <p:spPr>
          <a:xfrm>
            <a:off x="7286644" y="0"/>
            <a:ext cx="1857356" cy="1754326"/>
          </a:xfrm>
          <a:prstGeom prst="rect">
            <a:avLst/>
          </a:prstGeom>
          <a:noFill/>
        </p:spPr>
        <p:txBody>
          <a:bodyPr wrap="square" rtlCol="0">
            <a:spAutoFit/>
          </a:bodyPr>
          <a:lstStyle/>
          <a:p>
            <a:pPr algn="ctr"/>
            <a:r>
              <a:rPr lang="en-GB" b="1" u="sng" dirty="0" smtClean="0"/>
              <a:t>OUTCOME</a:t>
            </a:r>
          </a:p>
          <a:p>
            <a:pPr algn="ctr"/>
            <a:r>
              <a:rPr lang="en-GB" dirty="0" smtClean="0"/>
              <a:t>To explain similarities and differences between audience views.</a:t>
            </a:r>
            <a:endParaRPr lang="en-GB" dirty="0"/>
          </a:p>
        </p:txBody>
      </p:sp>
      <p:sp>
        <p:nvSpPr>
          <p:cNvPr id="7" name="TextBox 6"/>
          <p:cNvSpPr txBox="1"/>
          <p:nvPr/>
        </p:nvSpPr>
        <p:spPr>
          <a:xfrm>
            <a:off x="7286644" y="2282603"/>
            <a:ext cx="1857356" cy="1754326"/>
          </a:xfrm>
          <a:prstGeom prst="rect">
            <a:avLst/>
          </a:prstGeom>
          <a:noFill/>
        </p:spPr>
        <p:txBody>
          <a:bodyPr wrap="square" rtlCol="0">
            <a:spAutoFit/>
          </a:bodyPr>
          <a:lstStyle/>
          <a:p>
            <a:pPr algn="ctr"/>
            <a:r>
              <a:rPr lang="en-GB" b="1" u="sng" dirty="0" smtClean="0"/>
              <a:t>KEY WORDS</a:t>
            </a:r>
          </a:p>
          <a:p>
            <a:pPr algn="ctr"/>
            <a:r>
              <a:rPr lang="en-GB" dirty="0" smtClean="0"/>
              <a:t>Elizabethan</a:t>
            </a:r>
          </a:p>
          <a:p>
            <a:pPr algn="ctr"/>
            <a:r>
              <a:rPr lang="en-GB" dirty="0" smtClean="0"/>
              <a:t>Contemporary</a:t>
            </a:r>
          </a:p>
          <a:p>
            <a:pPr algn="ctr"/>
            <a:r>
              <a:rPr lang="en-GB" dirty="0" smtClean="0"/>
              <a:t>Connectives</a:t>
            </a:r>
          </a:p>
          <a:p>
            <a:pPr algn="ctr"/>
            <a:r>
              <a:rPr lang="en-GB" dirty="0" smtClean="0"/>
              <a:t>Attitude</a:t>
            </a:r>
          </a:p>
          <a:p>
            <a:pPr algn="ctr"/>
            <a:r>
              <a:rPr lang="en-GB" dirty="0" smtClean="0"/>
              <a:t>Context</a:t>
            </a:r>
            <a:endParaRPr lang="en-GB" dirty="0"/>
          </a:p>
        </p:txBody>
      </p:sp>
      <p:sp>
        <p:nvSpPr>
          <p:cNvPr id="9" name="TextBox 8"/>
          <p:cNvSpPr txBox="1"/>
          <p:nvPr/>
        </p:nvSpPr>
        <p:spPr>
          <a:xfrm>
            <a:off x="7286644" y="4640057"/>
            <a:ext cx="1857356" cy="2031325"/>
          </a:xfrm>
          <a:prstGeom prst="rect">
            <a:avLst/>
          </a:prstGeom>
          <a:noFill/>
        </p:spPr>
        <p:txBody>
          <a:bodyPr wrap="square" rtlCol="0">
            <a:spAutoFit/>
          </a:bodyPr>
          <a:lstStyle/>
          <a:p>
            <a:pPr algn="ctr"/>
            <a:r>
              <a:rPr lang="en-GB" b="1" u="sng" dirty="0" smtClean="0"/>
              <a:t>THE BIG PICTURE</a:t>
            </a:r>
          </a:p>
          <a:p>
            <a:pPr algn="ctr"/>
            <a:r>
              <a:rPr lang="en-GB" dirty="0" smtClean="0"/>
              <a:t>To develop reading and writing skills through studying ‘A Midsummer Night’s Dream’</a:t>
            </a:r>
            <a:endParaRPr lang="en-GB" dirty="0"/>
          </a:p>
        </p:txBody>
      </p:sp>
      <p:sp>
        <p:nvSpPr>
          <p:cNvPr id="10" name="TextBox 9">
            <a:extLst>
              <a:ext uri="{FF2B5EF4-FFF2-40B4-BE49-F238E27FC236}">
                <a16:creationId xmlns="" xmlns:a16="http://schemas.microsoft.com/office/drawing/2014/main" id="{049EF2F6-0D8E-4D7D-8FEB-6D6D4578BA1F}"/>
              </a:ext>
            </a:extLst>
          </p:cNvPr>
          <p:cNvSpPr txBox="1"/>
          <p:nvPr/>
        </p:nvSpPr>
        <p:spPr>
          <a:xfrm rot="16200000">
            <a:off x="-3134339"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smtClean="0">
                <a:solidFill>
                  <a:prstClr val="black"/>
                </a:solidFill>
                <a:latin typeface="Century Gothic" panose="020B0502020202020204" pitchFamily="34" charset="0"/>
              </a:rPr>
              <a:t>Hook</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Statement 4</a:t>
            </a:r>
            <a:endParaRPr lang="en-GB" dirty="0"/>
          </a:p>
        </p:txBody>
      </p:sp>
      <p:sp>
        <p:nvSpPr>
          <p:cNvPr id="3" name="Content Placeholder 2"/>
          <p:cNvSpPr>
            <a:spLocks noGrp="1"/>
          </p:cNvSpPr>
          <p:nvPr>
            <p:ph idx="1"/>
          </p:nvPr>
        </p:nvSpPr>
        <p:spPr>
          <a:xfrm>
            <a:off x="457200" y="1600201"/>
            <a:ext cx="6543692" cy="1400171"/>
          </a:xfrm>
        </p:spPr>
        <p:txBody>
          <a:bodyPr>
            <a:noAutofit/>
          </a:bodyPr>
          <a:lstStyle/>
          <a:p>
            <a:pPr algn="ctr">
              <a:buNone/>
            </a:pPr>
            <a:r>
              <a:rPr lang="en-GB" sz="4000" b="1" dirty="0" smtClean="0"/>
              <a:t>If you need advice you should go to an astrologer.</a:t>
            </a:r>
            <a:endParaRPr lang="en-GB" sz="4000" b="1" dirty="0"/>
          </a:p>
        </p:txBody>
      </p:sp>
      <p:sp>
        <p:nvSpPr>
          <p:cNvPr id="4" name="Rectangle 3"/>
          <p:cNvSpPr/>
          <p:nvPr/>
        </p:nvSpPr>
        <p:spPr>
          <a:xfrm rot="20325986">
            <a:off x="1249779" y="4434262"/>
            <a:ext cx="1779398"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True?</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Rectangle 4"/>
          <p:cNvSpPr/>
          <p:nvPr/>
        </p:nvSpPr>
        <p:spPr>
          <a:xfrm rot="2066600">
            <a:off x="4168873" y="4565649"/>
            <a:ext cx="1938672"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False?</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TextBox 5"/>
          <p:cNvSpPr txBox="1"/>
          <p:nvPr/>
        </p:nvSpPr>
        <p:spPr>
          <a:xfrm>
            <a:off x="7286644" y="0"/>
            <a:ext cx="1857356" cy="1754326"/>
          </a:xfrm>
          <a:prstGeom prst="rect">
            <a:avLst/>
          </a:prstGeom>
          <a:noFill/>
        </p:spPr>
        <p:txBody>
          <a:bodyPr wrap="square" rtlCol="0">
            <a:spAutoFit/>
          </a:bodyPr>
          <a:lstStyle/>
          <a:p>
            <a:pPr algn="ctr"/>
            <a:r>
              <a:rPr lang="en-GB" b="1" u="sng" dirty="0" smtClean="0"/>
              <a:t>OUTCOME</a:t>
            </a:r>
          </a:p>
          <a:p>
            <a:pPr algn="ctr"/>
            <a:r>
              <a:rPr lang="en-GB" dirty="0" smtClean="0"/>
              <a:t>To explain similarities and differences between audience views.</a:t>
            </a:r>
            <a:endParaRPr lang="en-GB" dirty="0"/>
          </a:p>
        </p:txBody>
      </p:sp>
      <p:sp>
        <p:nvSpPr>
          <p:cNvPr id="7" name="TextBox 6"/>
          <p:cNvSpPr txBox="1"/>
          <p:nvPr/>
        </p:nvSpPr>
        <p:spPr>
          <a:xfrm>
            <a:off x="7286644" y="2282603"/>
            <a:ext cx="1857356" cy="1754326"/>
          </a:xfrm>
          <a:prstGeom prst="rect">
            <a:avLst/>
          </a:prstGeom>
          <a:noFill/>
        </p:spPr>
        <p:txBody>
          <a:bodyPr wrap="square" rtlCol="0">
            <a:spAutoFit/>
          </a:bodyPr>
          <a:lstStyle/>
          <a:p>
            <a:pPr algn="ctr"/>
            <a:r>
              <a:rPr lang="en-GB" b="1" u="sng" dirty="0" smtClean="0"/>
              <a:t>KEY WORDS</a:t>
            </a:r>
          </a:p>
          <a:p>
            <a:pPr algn="ctr"/>
            <a:r>
              <a:rPr lang="en-GB" dirty="0" smtClean="0"/>
              <a:t>Elizabethan</a:t>
            </a:r>
          </a:p>
          <a:p>
            <a:pPr algn="ctr"/>
            <a:r>
              <a:rPr lang="en-GB" dirty="0" smtClean="0"/>
              <a:t>Contemporary</a:t>
            </a:r>
          </a:p>
          <a:p>
            <a:pPr algn="ctr"/>
            <a:r>
              <a:rPr lang="en-GB" dirty="0" smtClean="0"/>
              <a:t>Connectives</a:t>
            </a:r>
          </a:p>
          <a:p>
            <a:pPr algn="ctr"/>
            <a:r>
              <a:rPr lang="en-GB" dirty="0" smtClean="0"/>
              <a:t>Attitude</a:t>
            </a:r>
          </a:p>
          <a:p>
            <a:pPr algn="ctr"/>
            <a:r>
              <a:rPr lang="en-GB" dirty="0" smtClean="0"/>
              <a:t>Context</a:t>
            </a:r>
            <a:endParaRPr lang="en-GB" dirty="0"/>
          </a:p>
        </p:txBody>
      </p:sp>
      <p:sp>
        <p:nvSpPr>
          <p:cNvPr id="9" name="TextBox 8"/>
          <p:cNvSpPr txBox="1"/>
          <p:nvPr/>
        </p:nvSpPr>
        <p:spPr>
          <a:xfrm>
            <a:off x="7286644" y="4640057"/>
            <a:ext cx="1857356" cy="2031325"/>
          </a:xfrm>
          <a:prstGeom prst="rect">
            <a:avLst/>
          </a:prstGeom>
          <a:noFill/>
        </p:spPr>
        <p:txBody>
          <a:bodyPr wrap="square" rtlCol="0">
            <a:spAutoFit/>
          </a:bodyPr>
          <a:lstStyle/>
          <a:p>
            <a:pPr algn="ctr"/>
            <a:r>
              <a:rPr lang="en-GB" b="1" u="sng" dirty="0" smtClean="0"/>
              <a:t>THE BIG PICTURE</a:t>
            </a:r>
          </a:p>
          <a:p>
            <a:pPr algn="ctr"/>
            <a:r>
              <a:rPr lang="en-GB" dirty="0" smtClean="0"/>
              <a:t>To develop reading and writing skills through studying ‘A Midsummer Night’s Dream’</a:t>
            </a:r>
            <a:endParaRPr lang="en-GB" dirty="0"/>
          </a:p>
        </p:txBody>
      </p:sp>
      <p:sp>
        <p:nvSpPr>
          <p:cNvPr id="10" name="TextBox 9">
            <a:extLst>
              <a:ext uri="{FF2B5EF4-FFF2-40B4-BE49-F238E27FC236}">
                <a16:creationId xmlns="" xmlns:a16="http://schemas.microsoft.com/office/drawing/2014/main" id="{049EF2F6-0D8E-4D7D-8FEB-6D6D4578BA1F}"/>
              </a:ext>
            </a:extLst>
          </p:cNvPr>
          <p:cNvSpPr txBox="1"/>
          <p:nvPr/>
        </p:nvSpPr>
        <p:spPr>
          <a:xfrm rot="16200000">
            <a:off x="-3134339"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smtClean="0">
                <a:solidFill>
                  <a:prstClr val="black"/>
                </a:solidFill>
                <a:latin typeface="Century Gothic" panose="020B0502020202020204" pitchFamily="34" charset="0"/>
              </a:rPr>
              <a:t>Hook</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Statement 5</a:t>
            </a:r>
            <a:endParaRPr lang="en-GB" dirty="0"/>
          </a:p>
        </p:txBody>
      </p:sp>
      <p:sp>
        <p:nvSpPr>
          <p:cNvPr id="3" name="Content Placeholder 2"/>
          <p:cNvSpPr>
            <a:spLocks noGrp="1"/>
          </p:cNvSpPr>
          <p:nvPr>
            <p:ph idx="1"/>
          </p:nvPr>
        </p:nvSpPr>
        <p:spPr>
          <a:xfrm>
            <a:off x="457200" y="1600201"/>
            <a:ext cx="6543692" cy="1400171"/>
          </a:xfrm>
        </p:spPr>
        <p:txBody>
          <a:bodyPr>
            <a:noAutofit/>
          </a:bodyPr>
          <a:lstStyle/>
          <a:p>
            <a:pPr algn="ctr">
              <a:buNone/>
            </a:pPr>
            <a:r>
              <a:rPr lang="en-GB" sz="4000" b="1" dirty="0" smtClean="0"/>
              <a:t>The stars could be read to tell the future.</a:t>
            </a:r>
            <a:endParaRPr lang="en-GB" sz="4000" b="1" dirty="0"/>
          </a:p>
        </p:txBody>
      </p:sp>
      <p:sp>
        <p:nvSpPr>
          <p:cNvPr id="4" name="Rectangle 3"/>
          <p:cNvSpPr/>
          <p:nvPr/>
        </p:nvSpPr>
        <p:spPr>
          <a:xfrm rot="20325986">
            <a:off x="1249779" y="4434262"/>
            <a:ext cx="1779398"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True?</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Rectangle 4"/>
          <p:cNvSpPr/>
          <p:nvPr/>
        </p:nvSpPr>
        <p:spPr>
          <a:xfrm rot="2066600">
            <a:off x="4168873" y="4565649"/>
            <a:ext cx="1938672"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False?</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TextBox 5"/>
          <p:cNvSpPr txBox="1"/>
          <p:nvPr/>
        </p:nvSpPr>
        <p:spPr>
          <a:xfrm>
            <a:off x="7286644" y="0"/>
            <a:ext cx="1857356" cy="1754326"/>
          </a:xfrm>
          <a:prstGeom prst="rect">
            <a:avLst/>
          </a:prstGeom>
          <a:noFill/>
        </p:spPr>
        <p:txBody>
          <a:bodyPr wrap="square" rtlCol="0">
            <a:spAutoFit/>
          </a:bodyPr>
          <a:lstStyle/>
          <a:p>
            <a:pPr algn="ctr"/>
            <a:r>
              <a:rPr lang="en-GB" b="1" u="sng" dirty="0" smtClean="0"/>
              <a:t>OUTCOME</a:t>
            </a:r>
          </a:p>
          <a:p>
            <a:pPr algn="ctr"/>
            <a:r>
              <a:rPr lang="en-GB" dirty="0" smtClean="0"/>
              <a:t>To explain similarities and differences between audience views.</a:t>
            </a:r>
            <a:endParaRPr lang="en-GB" dirty="0"/>
          </a:p>
        </p:txBody>
      </p:sp>
      <p:sp>
        <p:nvSpPr>
          <p:cNvPr id="7" name="TextBox 6"/>
          <p:cNvSpPr txBox="1"/>
          <p:nvPr/>
        </p:nvSpPr>
        <p:spPr>
          <a:xfrm>
            <a:off x="7286644" y="2282603"/>
            <a:ext cx="1857356" cy="1754326"/>
          </a:xfrm>
          <a:prstGeom prst="rect">
            <a:avLst/>
          </a:prstGeom>
          <a:noFill/>
        </p:spPr>
        <p:txBody>
          <a:bodyPr wrap="square" rtlCol="0">
            <a:spAutoFit/>
          </a:bodyPr>
          <a:lstStyle/>
          <a:p>
            <a:pPr algn="ctr"/>
            <a:r>
              <a:rPr lang="en-GB" b="1" u="sng" dirty="0" smtClean="0"/>
              <a:t>KEY WORDS</a:t>
            </a:r>
          </a:p>
          <a:p>
            <a:pPr algn="ctr"/>
            <a:r>
              <a:rPr lang="en-GB" dirty="0" smtClean="0"/>
              <a:t>Elizabethan</a:t>
            </a:r>
          </a:p>
          <a:p>
            <a:pPr algn="ctr"/>
            <a:r>
              <a:rPr lang="en-GB" dirty="0" smtClean="0"/>
              <a:t>Contemporary</a:t>
            </a:r>
          </a:p>
          <a:p>
            <a:pPr algn="ctr"/>
            <a:r>
              <a:rPr lang="en-GB" dirty="0" smtClean="0"/>
              <a:t>Connectives</a:t>
            </a:r>
          </a:p>
          <a:p>
            <a:pPr algn="ctr"/>
            <a:r>
              <a:rPr lang="en-GB" dirty="0" smtClean="0"/>
              <a:t>Attitude</a:t>
            </a:r>
          </a:p>
          <a:p>
            <a:pPr algn="ctr"/>
            <a:r>
              <a:rPr lang="en-GB" dirty="0" smtClean="0"/>
              <a:t>Context</a:t>
            </a:r>
            <a:endParaRPr lang="en-GB" dirty="0"/>
          </a:p>
        </p:txBody>
      </p:sp>
      <p:sp>
        <p:nvSpPr>
          <p:cNvPr id="9" name="TextBox 8"/>
          <p:cNvSpPr txBox="1"/>
          <p:nvPr/>
        </p:nvSpPr>
        <p:spPr>
          <a:xfrm>
            <a:off x="7286644" y="4640057"/>
            <a:ext cx="1857356" cy="2031325"/>
          </a:xfrm>
          <a:prstGeom prst="rect">
            <a:avLst/>
          </a:prstGeom>
          <a:noFill/>
        </p:spPr>
        <p:txBody>
          <a:bodyPr wrap="square" rtlCol="0">
            <a:spAutoFit/>
          </a:bodyPr>
          <a:lstStyle/>
          <a:p>
            <a:pPr algn="ctr"/>
            <a:r>
              <a:rPr lang="en-GB" b="1" u="sng" dirty="0" smtClean="0"/>
              <a:t>THE BIG PICTURE</a:t>
            </a:r>
          </a:p>
          <a:p>
            <a:pPr algn="ctr"/>
            <a:r>
              <a:rPr lang="en-GB" dirty="0" smtClean="0"/>
              <a:t>To develop reading and writing skills through studying ‘A Midsummer Night’s Dream’</a:t>
            </a:r>
            <a:endParaRPr lang="en-GB" dirty="0"/>
          </a:p>
        </p:txBody>
      </p:sp>
      <p:sp>
        <p:nvSpPr>
          <p:cNvPr id="10" name="TextBox 9">
            <a:extLst>
              <a:ext uri="{FF2B5EF4-FFF2-40B4-BE49-F238E27FC236}">
                <a16:creationId xmlns="" xmlns:a16="http://schemas.microsoft.com/office/drawing/2014/main" id="{049EF2F6-0D8E-4D7D-8FEB-6D6D4578BA1F}"/>
              </a:ext>
            </a:extLst>
          </p:cNvPr>
          <p:cNvSpPr txBox="1"/>
          <p:nvPr/>
        </p:nvSpPr>
        <p:spPr>
          <a:xfrm rot="16200000">
            <a:off x="-3134339"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smtClean="0">
                <a:solidFill>
                  <a:prstClr val="black"/>
                </a:solidFill>
                <a:latin typeface="Century Gothic" panose="020B0502020202020204" pitchFamily="34" charset="0"/>
              </a:rPr>
              <a:t>Hook</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Context</a:t>
            </a:r>
            <a:endParaRPr lang="en-GB" dirty="0"/>
          </a:p>
        </p:txBody>
      </p:sp>
      <p:sp>
        <p:nvSpPr>
          <p:cNvPr id="3" name="Content Placeholder 2"/>
          <p:cNvSpPr>
            <a:spLocks noGrp="1"/>
          </p:cNvSpPr>
          <p:nvPr>
            <p:ph idx="1"/>
          </p:nvPr>
        </p:nvSpPr>
        <p:spPr>
          <a:xfrm>
            <a:off x="714348" y="1500174"/>
            <a:ext cx="6500858" cy="5357826"/>
          </a:xfrm>
        </p:spPr>
        <p:txBody>
          <a:bodyPr>
            <a:noAutofit/>
          </a:bodyPr>
          <a:lstStyle/>
          <a:p>
            <a:pPr>
              <a:buNone/>
            </a:pPr>
            <a:r>
              <a:rPr lang="en-GB" dirty="0" smtClean="0"/>
              <a:t>An Elizabethan audience would believe the previous statements.</a:t>
            </a:r>
          </a:p>
          <a:p>
            <a:pPr>
              <a:buNone/>
            </a:pPr>
            <a:endParaRPr lang="en-GB" dirty="0" smtClean="0"/>
          </a:p>
          <a:p>
            <a:pPr>
              <a:buNone/>
            </a:pPr>
            <a:r>
              <a:rPr lang="en-GB" dirty="0" smtClean="0"/>
              <a:t>When we begin to read  ‘A Midsummer Night’s Dream’ consider how the play would be received by an Elizabethan audience and how that is different to how we might read and view the play.</a:t>
            </a:r>
            <a:endParaRPr lang="en-GB" dirty="0"/>
          </a:p>
        </p:txBody>
      </p:sp>
      <p:sp>
        <p:nvSpPr>
          <p:cNvPr id="4" name="TextBox 3"/>
          <p:cNvSpPr txBox="1"/>
          <p:nvPr/>
        </p:nvSpPr>
        <p:spPr>
          <a:xfrm>
            <a:off x="7286644" y="0"/>
            <a:ext cx="1857356" cy="1754326"/>
          </a:xfrm>
          <a:prstGeom prst="rect">
            <a:avLst/>
          </a:prstGeom>
          <a:noFill/>
        </p:spPr>
        <p:txBody>
          <a:bodyPr wrap="square" rtlCol="0">
            <a:spAutoFit/>
          </a:bodyPr>
          <a:lstStyle/>
          <a:p>
            <a:pPr algn="ctr"/>
            <a:r>
              <a:rPr lang="en-GB" b="1" u="sng" dirty="0" smtClean="0"/>
              <a:t>OUTCOME</a:t>
            </a:r>
          </a:p>
          <a:p>
            <a:pPr algn="ctr"/>
            <a:r>
              <a:rPr lang="en-GB" dirty="0" smtClean="0"/>
              <a:t>To explain similarities and differences between audience views.</a:t>
            </a:r>
            <a:endParaRPr lang="en-GB" dirty="0"/>
          </a:p>
        </p:txBody>
      </p:sp>
      <p:sp>
        <p:nvSpPr>
          <p:cNvPr id="5" name="TextBox 4"/>
          <p:cNvSpPr txBox="1"/>
          <p:nvPr/>
        </p:nvSpPr>
        <p:spPr>
          <a:xfrm>
            <a:off x="7286644" y="2282603"/>
            <a:ext cx="1857356" cy="2308324"/>
          </a:xfrm>
          <a:prstGeom prst="rect">
            <a:avLst/>
          </a:prstGeom>
          <a:noFill/>
        </p:spPr>
        <p:txBody>
          <a:bodyPr wrap="square" rtlCol="0">
            <a:spAutoFit/>
          </a:bodyPr>
          <a:lstStyle/>
          <a:p>
            <a:pPr algn="ctr"/>
            <a:r>
              <a:rPr lang="en-GB" b="1" u="sng" dirty="0" smtClean="0"/>
              <a:t>KEY WORDS</a:t>
            </a:r>
          </a:p>
          <a:p>
            <a:pPr algn="ctr"/>
            <a:r>
              <a:rPr lang="en-GB" dirty="0" smtClean="0"/>
              <a:t>Elizabethan</a:t>
            </a:r>
          </a:p>
          <a:p>
            <a:pPr algn="ctr"/>
            <a:r>
              <a:rPr lang="en-GB" dirty="0" smtClean="0"/>
              <a:t>Contemporary</a:t>
            </a:r>
          </a:p>
          <a:p>
            <a:pPr algn="ctr"/>
            <a:r>
              <a:rPr lang="en-GB" dirty="0" smtClean="0"/>
              <a:t>Connectives</a:t>
            </a:r>
          </a:p>
          <a:p>
            <a:pPr algn="ctr"/>
            <a:r>
              <a:rPr lang="en-GB" dirty="0" smtClean="0"/>
              <a:t>Attitude</a:t>
            </a:r>
          </a:p>
          <a:p>
            <a:pPr algn="ctr"/>
            <a:r>
              <a:rPr lang="en-GB" dirty="0" smtClean="0"/>
              <a:t>Context</a:t>
            </a:r>
          </a:p>
          <a:p>
            <a:pPr algn="ctr"/>
            <a:r>
              <a:rPr lang="en-GB" dirty="0" smtClean="0"/>
              <a:t>Denotation</a:t>
            </a:r>
          </a:p>
          <a:p>
            <a:pPr algn="ctr"/>
            <a:r>
              <a:rPr lang="en-GB" dirty="0" smtClean="0"/>
              <a:t>Connotation</a:t>
            </a:r>
            <a:endParaRPr lang="en-GB" dirty="0"/>
          </a:p>
        </p:txBody>
      </p:sp>
      <p:sp>
        <p:nvSpPr>
          <p:cNvPr id="7" name="TextBox 6"/>
          <p:cNvSpPr txBox="1"/>
          <p:nvPr/>
        </p:nvSpPr>
        <p:spPr>
          <a:xfrm>
            <a:off x="7286644" y="4640057"/>
            <a:ext cx="1857356" cy="2031325"/>
          </a:xfrm>
          <a:prstGeom prst="rect">
            <a:avLst/>
          </a:prstGeom>
          <a:noFill/>
        </p:spPr>
        <p:txBody>
          <a:bodyPr wrap="square" rtlCol="0">
            <a:spAutoFit/>
          </a:bodyPr>
          <a:lstStyle/>
          <a:p>
            <a:pPr algn="ctr"/>
            <a:r>
              <a:rPr lang="en-GB" b="1" u="sng" dirty="0" smtClean="0"/>
              <a:t>THE BIG PICTURE</a:t>
            </a:r>
          </a:p>
          <a:p>
            <a:pPr algn="ctr"/>
            <a:r>
              <a:rPr lang="en-GB" dirty="0" smtClean="0"/>
              <a:t>To develop reading and writing skills through studying ‘A Midsummer Night’s Dream’</a:t>
            </a:r>
            <a:endParaRPr lang="en-GB" dirty="0"/>
          </a:p>
        </p:txBody>
      </p:sp>
      <p:sp>
        <p:nvSpPr>
          <p:cNvPr id="8" name="TextBox 7">
            <a:extLst>
              <a:ext uri="{FF2B5EF4-FFF2-40B4-BE49-F238E27FC236}">
                <a16:creationId xmlns="" xmlns:a16="http://schemas.microsoft.com/office/drawing/2014/main" id="{049EF2F6-0D8E-4D7D-8FEB-6D6D4578BA1F}"/>
              </a:ext>
            </a:extLst>
          </p:cNvPr>
          <p:cNvSpPr txBox="1"/>
          <p:nvPr/>
        </p:nvSpPr>
        <p:spPr>
          <a:xfrm rot="16200000">
            <a:off x="-3075058"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smtClean="0">
                <a:ln>
                  <a:noFill/>
                </a:ln>
                <a:solidFill>
                  <a:prstClr val="black"/>
                </a:solidFill>
                <a:effectLst/>
                <a:uLnTx/>
                <a:uFillTx/>
                <a:latin typeface="Century Gothic" panose="020B0502020202020204" pitchFamily="34" charset="0"/>
              </a:rPr>
              <a:t>Context</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79388" y="188913"/>
            <a:ext cx="8785225" cy="6480175"/>
          </a:xfrm>
          <a:prstGeom prst="rect">
            <a:avLst/>
          </a:prstGeom>
          <a:ln w="76200"/>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GB" dirty="0"/>
              <a:t> </a:t>
            </a:r>
          </a:p>
        </p:txBody>
      </p:sp>
      <p:sp>
        <p:nvSpPr>
          <p:cNvPr id="9" name="Rounded Rectangle 8"/>
          <p:cNvSpPr/>
          <p:nvPr/>
        </p:nvSpPr>
        <p:spPr>
          <a:xfrm>
            <a:off x="928662" y="428604"/>
            <a:ext cx="3265487" cy="503237"/>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sz="2400" b="1" dirty="0"/>
              <a:t>The signs of the zodiac</a:t>
            </a:r>
          </a:p>
        </p:txBody>
      </p:sp>
      <p:sp>
        <p:nvSpPr>
          <p:cNvPr id="11" name="Rounded Rectangle 10"/>
          <p:cNvSpPr/>
          <p:nvPr/>
        </p:nvSpPr>
        <p:spPr>
          <a:xfrm>
            <a:off x="6443663" y="5949950"/>
            <a:ext cx="2376487" cy="503238"/>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dirty="0"/>
              <a:t>Shakespeare in context</a:t>
            </a:r>
          </a:p>
        </p:txBody>
      </p:sp>
      <p:sp>
        <p:nvSpPr>
          <p:cNvPr id="16390" name="TextBox 5"/>
          <p:cNvSpPr txBox="1">
            <a:spLocks noChangeArrowheads="1"/>
          </p:cNvSpPr>
          <p:nvPr/>
        </p:nvSpPr>
        <p:spPr bwMode="auto">
          <a:xfrm>
            <a:off x="369888" y="1166813"/>
            <a:ext cx="4706937" cy="369887"/>
          </a:xfrm>
          <a:prstGeom prst="rect">
            <a:avLst/>
          </a:prstGeom>
          <a:noFill/>
          <a:ln w="9525">
            <a:noFill/>
            <a:miter lim="800000"/>
            <a:headEnd/>
            <a:tailEnd/>
          </a:ln>
        </p:spPr>
        <p:txBody>
          <a:bodyPr>
            <a:spAutoFit/>
          </a:bodyPr>
          <a:lstStyle/>
          <a:p>
            <a:endParaRPr lang="en-GB">
              <a:latin typeface="Calibri" pitchFamily="34" charset="0"/>
            </a:endParaRPr>
          </a:p>
        </p:txBody>
      </p:sp>
      <p:sp>
        <p:nvSpPr>
          <p:cNvPr id="16391" name="TextBox 7"/>
          <p:cNvSpPr txBox="1">
            <a:spLocks noChangeArrowheads="1"/>
          </p:cNvSpPr>
          <p:nvPr/>
        </p:nvSpPr>
        <p:spPr bwMode="auto">
          <a:xfrm>
            <a:off x="642910" y="1142984"/>
            <a:ext cx="4849812" cy="4486275"/>
          </a:xfrm>
          <a:prstGeom prst="rect">
            <a:avLst/>
          </a:prstGeom>
          <a:noFill/>
          <a:ln w="9525">
            <a:noFill/>
            <a:miter lim="800000"/>
            <a:headEnd/>
            <a:tailEnd/>
          </a:ln>
        </p:spPr>
        <p:txBody>
          <a:bodyPr>
            <a:spAutoFit/>
          </a:bodyPr>
          <a:lstStyle/>
          <a:p>
            <a:r>
              <a:rPr lang="en-GB" dirty="0">
                <a:latin typeface="Calibri" pitchFamily="34" charset="0"/>
              </a:rPr>
              <a:t>The </a:t>
            </a:r>
            <a:r>
              <a:rPr lang="en-GB" b="1" dirty="0">
                <a:solidFill>
                  <a:srgbClr val="FFC000"/>
                </a:solidFill>
                <a:latin typeface="Calibri" pitchFamily="34" charset="0"/>
              </a:rPr>
              <a:t>signs of the zodiac</a:t>
            </a:r>
            <a:r>
              <a:rPr lang="en-GB" dirty="0">
                <a:latin typeface="Calibri" pitchFamily="34" charset="0"/>
              </a:rPr>
              <a:t> relate to arrangements of stars in the sky. </a:t>
            </a:r>
          </a:p>
          <a:p>
            <a:endParaRPr lang="en-GB" dirty="0">
              <a:latin typeface="Calibri" pitchFamily="34" charset="0"/>
            </a:endParaRPr>
          </a:p>
          <a:p>
            <a:r>
              <a:rPr lang="en-GB" dirty="0">
                <a:latin typeface="Calibri" pitchFamily="34" charset="0"/>
              </a:rPr>
              <a:t>In Shakespeare’s time, it was believed that the movements of the </a:t>
            </a:r>
            <a:r>
              <a:rPr lang="en-GB" b="1" dirty="0">
                <a:solidFill>
                  <a:srgbClr val="FFC000"/>
                </a:solidFill>
                <a:latin typeface="Calibri" pitchFamily="34" charset="0"/>
              </a:rPr>
              <a:t>stars</a:t>
            </a:r>
            <a:r>
              <a:rPr lang="en-GB" dirty="0">
                <a:latin typeface="Calibri" pitchFamily="34" charset="0"/>
              </a:rPr>
              <a:t> and </a:t>
            </a:r>
            <a:r>
              <a:rPr lang="en-GB" b="1" dirty="0">
                <a:solidFill>
                  <a:srgbClr val="FFC000"/>
                </a:solidFill>
                <a:latin typeface="Calibri" pitchFamily="34" charset="0"/>
              </a:rPr>
              <a:t>planets</a:t>
            </a:r>
            <a:r>
              <a:rPr lang="en-GB" dirty="0">
                <a:latin typeface="Calibri" pitchFamily="34" charset="0"/>
              </a:rPr>
              <a:t> directly influenced events on Earth. People studied the stars in order to make predictions. This was known as </a:t>
            </a:r>
            <a:r>
              <a:rPr lang="en-GB" b="1" dirty="0">
                <a:solidFill>
                  <a:srgbClr val="FFC000"/>
                </a:solidFill>
                <a:latin typeface="Calibri" pitchFamily="34" charset="0"/>
              </a:rPr>
              <a:t>astrology </a:t>
            </a:r>
            <a:r>
              <a:rPr lang="en-GB" dirty="0">
                <a:latin typeface="Calibri" pitchFamily="34" charset="0"/>
              </a:rPr>
              <a:t>and was a respected science. John Dee, astrologer to Queen Elizabeth I, was the most famous astrologer of his time.</a:t>
            </a:r>
          </a:p>
          <a:p>
            <a:endParaRPr lang="en-GB" dirty="0">
              <a:latin typeface="Calibri" pitchFamily="34" charset="0"/>
            </a:endParaRPr>
          </a:p>
          <a:p>
            <a:r>
              <a:rPr lang="en-GB" dirty="0">
                <a:latin typeface="Calibri" pitchFamily="34" charset="0"/>
              </a:rPr>
              <a:t>Shakespeare’s characters often refer to the stars. The signs of the zodiac are painted above the stage at Shakespeare’s Globe Theatre. This is to remind us that the characters and events we see on stage are always subject to the power of </a:t>
            </a:r>
            <a:r>
              <a:rPr lang="en-GB" b="1" dirty="0">
                <a:solidFill>
                  <a:srgbClr val="FFC000"/>
                </a:solidFill>
                <a:latin typeface="Calibri" pitchFamily="34" charset="0"/>
              </a:rPr>
              <a:t>fate</a:t>
            </a:r>
            <a:r>
              <a:rPr lang="en-GB" dirty="0">
                <a:latin typeface="Calibri" pitchFamily="34" charset="0"/>
              </a:rPr>
              <a:t>.</a:t>
            </a:r>
          </a:p>
        </p:txBody>
      </p:sp>
      <p:sp>
        <p:nvSpPr>
          <p:cNvPr id="16392" name="TextBox 9"/>
          <p:cNvSpPr txBox="1">
            <a:spLocks noChangeArrowheads="1"/>
          </p:cNvSpPr>
          <p:nvPr/>
        </p:nvSpPr>
        <p:spPr bwMode="auto">
          <a:xfrm>
            <a:off x="5702300" y="428604"/>
            <a:ext cx="3441700" cy="5262562"/>
          </a:xfrm>
          <a:prstGeom prst="rect">
            <a:avLst/>
          </a:prstGeom>
          <a:noFill/>
          <a:ln w="38100">
            <a:solidFill>
              <a:srgbClr val="FFC000"/>
            </a:solidFill>
            <a:prstDash val="sysDash"/>
            <a:miter lim="800000"/>
            <a:headEnd/>
            <a:tailEnd/>
          </a:ln>
        </p:spPr>
        <p:txBody>
          <a:bodyPr>
            <a:spAutoFit/>
          </a:bodyPr>
          <a:lstStyle/>
          <a:p>
            <a:pPr algn="ctr"/>
            <a:r>
              <a:rPr lang="en-GB" sz="1600" b="1" u="sng" dirty="0">
                <a:latin typeface="Calibri" pitchFamily="34" charset="0"/>
              </a:rPr>
              <a:t>The zodiac and the body</a:t>
            </a:r>
          </a:p>
          <a:p>
            <a:pPr algn="ctr"/>
            <a:endParaRPr lang="en-GB" sz="1600" b="1" u="sng" dirty="0">
              <a:latin typeface="Calibri" pitchFamily="34" charset="0"/>
            </a:endParaRPr>
          </a:p>
          <a:p>
            <a:r>
              <a:rPr lang="en-GB" sz="1600" dirty="0">
                <a:latin typeface="Calibri" pitchFamily="34" charset="0"/>
              </a:rPr>
              <a:t>Star signs were linked to different parts of the human body. It was thought that things that happened in the universe, in </a:t>
            </a:r>
            <a:r>
              <a:rPr lang="en-GB" sz="1600" b="1" dirty="0">
                <a:solidFill>
                  <a:srgbClr val="FFC000"/>
                </a:solidFill>
                <a:latin typeface="Calibri" pitchFamily="34" charset="0"/>
              </a:rPr>
              <a:t>macrocosm</a:t>
            </a:r>
            <a:r>
              <a:rPr lang="en-GB" sz="1600" dirty="0">
                <a:latin typeface="Calibri" pitchFamily="34" charset="0"/>
              </a:rPr>
              <a:t>, would also happen in the body in </a:t>
            </a:r>
            <a:r>
              <a:rPr lang="en-GB" sz="1600" b="1" dirty="0">
                <a:solidFill>
                  <a:srgbClr val="FFC000"/>
                </a:solidFill>
                <a:latin typeface="Calibri" pitchFamily="34" charset="0"/>
              </a:rPr>
              <a:t>microcosm,</a:t>
            </a:r>
            <a:r>
              <a:rPr lang="en-GB" sz="1600" dirty="0">
                <a:latin typeface="Calibri" pitchFamily="34" charset="0"/>
              </a:rPr>
              <a:t> or miniature form. </a:t>
            </a:r>
          </a:p>
          <a:p>
            <a:endParaRPr lang="en-GB" sz="1600" dirty="0">
              <a:latin typeface="Calibri" pitchFamily="34" charset="0"/>
            </a:endParaRPr>
          </a:p>
          <a:p>
            <a:r>
              <a:rPr lang="en-GB" sz="1600" b="1" dirty="0">
                <a:latin typeface="Calibri" pitchFamily="34" charset="0"/>
              </a:rPr>
              <a:t>Aries</a:t>
            </a:r>
            <a:r>
              <a:rPr lang="en-GB" sz="1600" dirty="0">
                <a:latin typeface="Calibri" pitchFamily="34" charset="0"/>
              </a:rPr>
              <a:t> – head, brain, eyes</a:t>
            </a:r>
          </a:p>
          <a:p>
            <a:r>
              <a:rPr lang="en-GB" sz="1600" b="1" dirty="0">
                <a:latin typeface="Calibri" pitchFamily="34" charset="0"/>
              </a:rPr>
              <a:t>Taurus</a:t>
            </a:r>
            <a:r>
              <a:rPr lang="en-GB" sz="1600" dirty="0">
                <a:latin typeface="Calibri" pitchFamily="34" charset="0"/>
              </a:rPr>
              <a:t> – throat, neck</a:t>
            </a:r>
          </a:p>
          <a:p>
            <a:r>
              <a:rPr lang="en-GB" sz="1600" b="1" dirty="0">
                <a:latin typeface="Calibri" pitchFamily="34" charset="0"/>
              </a:rPr>
              <a:t>Gemini</a:t>
            </a:r>
            <a:r>
              <a:rPr lang="en-GB" sz="1600" dirty="0">
                <a:latin typeface="Calibri" pitchFamily="34" charset="0"/>
              </a:rPr>
              <a:t> – arms, hands</a:t>
            </a:r>
          </a:p>
          <a:p>
            <a:r>
              <a:rPr lang="en-GB" sz="1600" b="1" dirty="0">
                <a:latin typeface="Calibri" pitchFamily="34" charset="0"/>
              </a:rPr>
              <a:t>Cancer</a:t>
            </a:r>
            <a:r>
              <a:rPr lang="en-GB" sz="1600" dirty="0">
                <a:latin typeface="Calibri" pitchFamily="34" charset="0"/>
              </a:rPr>
              <a:t> – chest, breasts</a:t>
            </a:r>
          </a:p>
          <a:p>
            <a:r>
              <a:rPr lang="en-GB" sz="1600" b="1" dirty="0">
                <a:latin typeface="Calibri" pitchFamily="34" charset="0"/>
              </a:rPr>
              <a:t>Leo</a:t>
            </a:r>
            <a:r>
              <a:rPr lang="en-GB" sz="1600" dirty="0">
                <a:latin typeface="Calibri" pitchFamily="34" charset="0"/>
              </a:rPr>
              <a:t> – spine, heart </a:t>
            </a:r>
          </a:p>
          <a:p>
            <a:r>
              <a:rPr lang="en-GB" sz="1600" b="1" dirty="0">
                <a:latin typeface="Calibri" pitchFamily="34" charset="0"/>
              </a:rPr>
              <a:t>Virgo</a:t>
            </a:r>
            <a:r>
              <a:rPr lang="en-GB" sz="1600" dirty="0">
                <a:latin typeface="Calibri" pitchFamily="34" charset="0"/>
              </a:rPr>
              <a:t> – digestive system</a:t>
            </a:r>
          </a:p>
          <a:p>
            <a:r>
              <a:rPr lang="en-GB" sz="1600" b="1" dirty="0">
                <a:latin typeface="Calibri" pitchFamily="34" charset="0"/>
              </a:rPr>
              <a:t>Libra</a:t>
            </a:r>
            <a:r>
              <a:rPr lang="en-GB" sz="1600" dirty="0">
                <a:latin typeface="Calibri" pitchFamily="34" charset="0"/>
              </a:rPr>
              <a:t> – kidneys </a:t>
            </a:r>
          </a:p>
          <a:p>
            <a:r>
              <a:rPr lang="en-GB" sz="1600" b="1" dirty="0">
                <a:latin typeface="Calibri" pitchFamily="34" charset="0"/>
              </a:rPr>
              <a:t>Scorpio</a:t>
            </a:r>
            <a:r>
              <a:rPr lang="en-GB" sz="1600" dirty="0">
                <a:latin typeface="Calibri" pitchFamily="34" charset="0"/>
              </a:rPr>
              <a:t> – reproductive system</a:t>
            </a:r>
          </a:p>
          <a:p>
            <a:r>
              <a:rPr lang="en-GB" sz="1600" b="1" dirty="0">
                <a:latin typeface="Calibri" pitchFamily="34" charset="0"/>
              </a:rPr>
              <a:t>Sagittarius</a:t>
            </a:r>
            <a:r>
              <a:rPr lang="en-GB" sz="1600" dirty="0">
                <a:latin typeface="Calibri" pitchFamily="34" charset="0"/>
              </a:rPr>
              <a:t> – hips, thighs</a:t>
            </a:r>
          </a:p>
          <a:p>
            <a:r>
              <a:rPr lang="en-GB" sz="1600" b="1" dirty="0">
                <a:latin typeface="Calibri" pitchFamily="34" charset="0"/>
              </a:rPr>
              <a:t>Capricorn</a:t>
            </a:r>
            <a:r>
              <a:rPr lang="en-GB" sz="1600" dirty="0">
                <a:latin typeface="Calibri" pitchFamily="34" charset="0"/>
              </a:rPr>
              <a:t> – knees </a:t>
            </a:r>
          </a:p>
          <a:p>
            <a:r>
              <a:rPr lang="en-GB" sz="1600" b="1" dirty="0">
                <a:latin typeface="Calibri" pitchFamily="34" charset="0"/>
              </a:rPr>
              <a:t>Aquarius</a:t>
            </a:r>
            <a:r>
              <a:rPr lang="en-GB" sz="1600" dirty="0">
                <a:latin typeface="Calibri" pitchFamily="34" charset="0"/>
              </a:rPr>
              <a:t> – ankles, calves</a:t>
            </a:r>
          </a:p>
          <a:p>
            <a:r>
              <a:rPr lang="en-GB" sz="1600" b="1" dirty="0">
                <a:latin typeface="Calibri" pitchFamily="34" charset="0"/>
              </a:rPr>
              <a:t>Pisces</a:t>
            </a:r>
            <a:r>
              <a:rPr lang="en-GB" sz="1600" dirty="0">
                <a:latin typeface="Calibri" pitchFamily="34" charset="0"/>
              </a:rPr>
              <a:t> – feet, toes</a:t>
            </a:r>
          </a:p>
        </p:txBody>
      </p:sp>
      <p:sp>
        <p:nvSpPr>
          <p:cNvPr id="10" name="TextBox 9"/>
          <p:cNvSpPr txBox="1"/>
          <p:nvPr/>
        </p:nvSpPr>
        <p:spPr>
          <a:xfrm>
            <a:off x="1643042" y="5857892"/>
            <a:ext cx="3610412" cy="523220"/>
          </a:xfrm>
          <a:prstGeom prst="rect">
            <a:avLst/>
          </a:prstGeom>
          <a:noFill/>
        </p:spPr>
        <p:txBody>
          <a:bodyPr wrap="none" rtlCol="0">
            <a:spAutoFit/>
          </a:bodyPr>
          <a:lstStyle/>
          <a:p>
            <a:r>
              <a:rPr lang="en-GB" sz="2800" dirty="0" smtClean="0">
                <a:solidFill>
                  <a:schemeClr val="tx2"/>
                </a:solidFill>
              </a:rPr>
              <a:t>What star sign are you?</a:t>
            </a:r>
            <a:endParaRPr lang="en-GB" sz="2800" dirty="0">
              <a:solidFill>
                <a:schemeClr val="tx2"/>
              </a:solidFill>
            </a:endParaRPr>
          </a:p>
        </p:txBody>
      </p:sp>
      <p:sp>
        <p:nvSpPr>
          <p:cNvPr id="12" name="TextBox 11">
            <a:extLst>
              <a:ext uri="{FF2B5EF4-FFF2-40B4-BE49-F238E27FC236}">
                <a16:creationId xmlns="" xmlns:a16="http://schemas.microsoft.com/office/drawing/2014/main" id="{049EF2F6-0D8E-4D7D-8FEB-6D6D4578BA1F}"/>
              </a:ext>
            </a:extLst>
          </p:cNvPr>
          <p:cNvSpPr txBox="1"/>
          <p:nvPr/>
        </p:nvSpPr>
        <p:spPr>
          <a:xfrm rot="16200000">
            <a:off x="-2932194" y="2932194"/>
            <a:ext cx="6572274"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smtClean="0">
                <a:ln>
                  <a:noFill/>
                </a:ln>
                <a:solidFill>
                  <a:prstClr val="black"/>
                </a:solidFill>
                <a:effectLst/>
                <a:uLnTx/>
                <a:uFillTx/>
                <a:latin typeface="Century Gothic" panose="020B0502020202020204" pitchFamily="34" charset="0"/>
              </a:rPr>
              <a:t>Context</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643966" cy="1143000"/>
          </a:xfrm>
        </p:spPr>
        <p:txBody>
          <a:bodyPr>
            <a:normAutofit/>
          </a:bodyPr>
          <a:lstStyle/>
          <a:p>
            <a:r>
              <a:rPr lang="en-GB" sz="3200" dirty="0" smtClean="0"/>
              <a:t>What would a Shakespearean audience think about fairies? Make 10 bullet points</a:t>
            </a:r>
            <a:endParaRPr lang="en-GB" sz="3200" dirty="0"/>
          </a:p>
        </p:txBody>
      </p:sp>
      <p:sp>
        <p:nvSpPr>
          <p:cNvPr id="3" name="Content Placeholder 2"/>
          <p:cNvSpPr>
            <a:spLocks noGrp="1"/>
          </p:cNvSpPr>
          <p:nvPr>
            <p:ph idx="1"/>
          </p:nvPr>
        </p:nvSpPr>
        <p:spPr>
          <a:xfrm>
            <a:off x="714348" y="1071546"/>
            <a:ext cx="8429652" cy="5643578"/>
          </a:xfrm>
        </p:spPr>
        <p:txBody>
          <a:bodyPr>
            <a:noAutofit/>
          </a:bodyPr>
          <a:lstStyle/>
          <a:p>
            <a:pPr>
              <a:buNone/>
            </a:pPr>
            <a:r>
              <a:rPr lang="en-GB" sz="2800" dirty="0" smtClean="0">
                <a:latin typeface="Tw Cen MT" pitchFamily="34" charset="0"/>
              </a:rPr>
              <a:t>Fairies in Elizabethan times were thought of to be bad spirits who played tricks on people and were responsible for disease, illness and misfortune. We see this attitude mirrored in the character of Puck and his delight in relating the various tricks he has played to </a:t>
            </a:r>
            <a:r>
              <a:rPr lang="en-GB" sz="2800" dirty="0" err="1" smtClean="0">
                <a:latin typeface="Tw Cen MT" pitchFamily="34" charset="0"/>
              </a:rPr>
              <a:t>Titania's</a:t>
            </a:r>
            <a:r>
              <a:rPr lang="en-GB" sz="2800" dirty="0" smtClean="0">
                <a:latin typeface="Tw Cen MT" pitchFamily="34" charset="0"/>
              </a:rPr>
              <a:t> fairy in Act II Scene 1. However, Shakespeare was responsible for creating the idea of the fairies we think of today - small, </a:t>
            </a:r>
            <a:r>
              <a:rPr lang="en-GB" sz="2800" dirty="0" err="1" smtClean="0">
                <a:latin typeface="Tw Cen MT" pitchFamily="34" charset="0"/>
              </a:rPr>
              <a:t>elfy</a:t>
            </a:r>
            <a:r>
              <a:rPr lang="en-GB" sz="2800" dirty="0" smtClean="0">
                <a:latin typeface="Tw Cen MT" pitchFamily="34" charset="0"/>
              </a:rPr>
              <a:t>-type creatures with gossamer wings, modelled in the fairies of </a:t>
            </a:r>
            <a:r>
              <a:rPr lang="en-GB" sz="2800" dirty="0" err="1" smtClean="0">
                <a:latin typeface="Tw Cen MT" pitchFamily="34" charset="0"/>
              </a:rPr>
              <a:t>Titania</a:t>
            </a:r>
            <a:r>
              <a:rPr lang="en-GB" sz="2800" dirty="0" smtClean="0">
                <a:latin typeface="Tw Cen MT" pitchFamily="34" charset="0"/>
              </a:rPr>
              <a:t> who wait upon Bottom. Magic was definitely something that was believed in during Elizabethan times, when 'rational' explanations were not always available in the same way as today due to scientific advances.</a:t>
            </a:r>
          </a:p>
          <a:p>
            <a:pPr>
              <a:buNone/>
            </a:pPr>
            <a:endParaRPr lang="en-GB" sz="2800" dirty="0"/>
          </a:p>
        </p:txBody>
      </p:sp>
      <p:sp>
        <p:nvSpPr>
          <p:cNvPr id="7" name="TextBox 6"/>
          <p:cNvSpPr txBox="1"/>
          <p:nvPr/>
        </p:nvSpPr>
        <p:spPr>
          <a:xfrm>
            <a:off x="7286644" y="4640057"/>
            <a:ext cx="1857356" cy="369332"/>
          </a:xfrm>
          <a:prstGeom prst="rect">
            <a:avLst/>
          </a:prstGeom>
          <a:noFill/>
        </p:spPr>
        <p:txBody>
          <a:bodyPr wrap="square" rtlCol="0">
            <a:spAutoFit/>
          </a:bodyPr>
          <a:lstStyle/>
          <a:p>
            <a:pPr algn="ctr"/>
            <a:r>
              <a:rPr lang="en-GB" dirty="0" smtClean="0"/>
              <a:t>’</a:t>
            </a:r>
            <a:endParaRPr lang="en-GB" dirty="0"/>
          </a:p>
        </p:txBody>
      </p:sp>
      <p:sp>
        <p:nvSpPr>
          <p:cNvPr id="8" name="TextBox 7">
            <a:extLst>
              <a:ext uri="{FF2B5EF4-FFF2-40B4-BE49-F238E27FC236}">
                <a16:creationId xmlns="" xmlns:a16="http://schemas.microsoft.com/office/drawing/2014/main" id="{049EF2F6-0D8E-4D7D-8FEB-6D6D4578BA1F}"/>
              </a:ext>
            </a:extLst>
          </p:cNvPr>
          <p:cNvSpPr txBox="1"/>
          <p:nvPr/>
        </p:nvSpPr>
        <p:spPr>
          <a:xfrm rot="16200000">
            <a:off x="-3134339"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smtClean="0">
                <a:solidFill>
                  <a:prstClr val="black"/>
                </a:solidFill>
                <a:latin typeface="Century Gothic" panose="020B0502020202020204" pitchFamily="34" charset="0"/>
              </a:rPr>
              <a:t>Hook</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
        <p:nvSpPr>
          <p:cNvPr id="9" name="TextBox 8">
            <a:extLst>
              <a:ext uri="{FF2B5EF4-FFF2-40B4-BE49-F238E27FC236}">
                <a16:creationId xmlns="" xmlns:a16="http://schemas.microsoft.com/office/drawing/2014/main" id="{72DCAF32-68C5-463F-A22B-4FE1179D70E6}"/>
              </a:ext>
            </a:extLst>
          </p:cNvPr>
          <p:cNvSpPr txBox="1"/>
          <p:nvPr/>
        </p:nvSpPr>
        <p:spPr>
          <a:xfrm rot="16200000">
            <a:off x="-3075058" y="3075056"/>
            <a:ext cx="6858002" cy="707886"/>
          </a:xfrm>
          <a:prstGeom prst="rect">
            <a:avLst/>
          </a:prstGeom>
          <a:solidFill>
            <a:srgbClr val="F8F8F8">
              <a:lumMod val="90000"/>
            </a:srgb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a:ln>
                  <a:noFill/>
                </a:ln>
                <a:solidFill>
                  <a:prstClr val="black"/>
                </a:solidFill>
                <a:effectLst/>
                <a:uLnTx/>
                <a:uFillTx/>
                <a:latin typeface="Century Gothic" panose="020B0502020202020204" pitchFamily="34" charset="0"/>
              </a:rPr>
              <a:t>Checking Understanding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643966" cy="1143000"/>
          </a:xfrm>
        </p:spPr>
        <p:txBody>
          <a:bodyPr>
            <a:normAutofit/>
          </a:bodyPr>
          <a:lstStyle/>
          <a:p>
            <a:r>
              <a:rPr lang="en-GB" sz="3200" dirty="0" smtClean="0"/>
              <a:t>What would a Shakespearean audience think about fairies? Make 10 bullet points</a:t>
            </a:r>
            <a:endParaRPr lang="en-GB" sz="3200" dirty="0"/>
          </a:p>
        </p:txBody>
      </p:sp>
      <p:sp>
        <p:nvSpPr>
          <p:cNvPr id="3" name="Content Placeholder 2"/>
          <p:cNvSpPr>
            <a:spLocks noGrp="1"/>
          </p:cNvSpPr>
          <p:nvPr>
            <p:ph idx="1"/>
          </p:nvPr>
        </p:nvSpPr>
        <p:spPr>
          <a:xfrm>
            <a:off x="714348" y="1071546"/>
            <a:ext cx="8429652" cy="5643578"/>
          </a:xfrm>
        </p:spPr>
        <p:txBody>
          <a:bodyPr>
            <a:noAutofit/>
          </a:bodyPr>
          <a:lstStyle/>
          <a:p>
            <a:pPr>
              <a:buNone/>
            </a:pPr>
            <a:r>
              <a:rPr lang="en-GB" sz="2400" dirty="0" smtClean="0">
                <a:latin typeface="Tw Cen MT" pitchFamily="34" charset="0"/>
              </a:rPr>
              <a:t>Fairies, magic, witches, spells and prophecies (utterances that foretell the future) all formed part of the Elizabethan view of life. Folklore and superstition were, often as important to people as the official religious beliefs taught by the Church. Many Elizabethans thought that fairies, goblins, and spirits came out at night to play tricks on innocent people. It was believed they could make people go insane, give them terrible nightmares or even lure them into a devilish underworld. Diseases and disasters were often blamed on witches. Many women who didn’t fit into society were branded as witches and accused of working for the devil. Astrology - the belief that the position and movement of the stars can foretell and influence events on Earth - was more important than it is today. Respected astrologers could have great influence over people’s lives.</a:t>
            </a:r>
          </a:p>
          <a:p>
            <a:pPr>
              <a:buNone/>
            </a:pPr>
            <a:endParaRPr lang="en-GB" sz="2400" dirty="0"/>
          </a:p>
        </p:txBody>
      </p:sp>
      <p:sp>
        <p:nvSpPr>
          <p:cNvPr id="7" name="TextBox 6"/>
          <p:cNvSpPr txBox="1"/>
          <p:nvPr/>
        </p:nvSpPr>
        <p:spPr>
          <a:xfrm>
            <a:off x="7286644" y="4640057"/>
            <a:ext cx="1857356" cy="369332"/>
          </a:xfrm>
          <a:prstGeom prst="rect">
            <a:avLst/>
          </a:prstGeom>
          <a:noFill/>
        </p:spPr>
        <p:txBody>
          <a:bodyPr wrap="square" rtlCol="0">
            <a:spAutoFit/>
          </a:bodyPr>
          <a:lstStyle/>
          <a:p>
            <a:pPr algn="ctr"/>
            <a:r>
              <a:rPr lang="en-GB" dirty="0" smtClean="0"/>
              <a:t>’</a:t>
            </a:r>
            <a:endParaRPr lang="en-GB" dirty="0"/>
          </a:p>
        </p:txBody>
      </p:sp>
      <p:sp>
        <p:nvSpPr>
          <p:cNvPr id="8" name="TextBox 7">
            <a:extLst>
              <a:ext uri="{FF2B5EF4-FFF2-40B4-BE49-F238E27FC236}">
                <a16:creationId xmlns="" xmlns:a16="http://schemas.microsoft.com/office/drawing/2014/main" id="{049EF2F6-0D8E-4D7D-8FEB-6D6D4578BA1F}"/>
              </a:ext>
            </a:extLst>
          </p:cNvPr>
          <p:cNvSpPr txBox="1"/>
          <p:nvPr/>
        </p:nvSpPr>
        <p:spPr>
          <a:xfrm rot="16200000">
            <a:off x="-3134339"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smtClean="0">
                <a:solidFill>
                  <a:prstClr val="black"/>
                </a:solidFill>
                <a:latin typeface="Century Gothic" panose="020B0502020202020204" pitchFamily="34" charset="0"/>
              </a:rPr>
              <a:t>Hook</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
        <p:nvSpPr>
          <p:cNvPr id="9" name="TextBox 8">
            <a:extLst>
              <a:ext uri="{FF2B5EF4-FFF2-40B4-BE49-F238E27FC236}">
                <a16:creationId xmlns="" xmlns:a16="http://schemas.microsoft.com/office/drawing/2014/main" id="{72DCAF32-68C5-463F-A22B-4FE1179D70E6}"/>
              </a:ext>
            </a:extLst>
          </p:cNvPr>
          <p:cNvSpPr txBox="1"/>
          <p:nvPr/>
        </p:nvSpPr>
        <p:spPr>
          <a:xfrm rot="16200000">
            <a:off x="-3075058" y="3075056"/>
            <a:ext cx="6858002" cy="707886"/>
          </a:xfrm>
          <a:prstGeom prst="rect">
            <a:avLst/>
          </a:prstGeom>
          <a:solidFill>
            <a:srgbClr val="F8F8F8">
              <a:lumMod val="90000"/>
            </a:srgb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a:ln>
                  <a:noFill/>
                </a:ln>
                <a:solidFill>
                  <a:prstClr val="black"/>
                </a:solidFill>
                <a:effectLst/>
                <a:uLnTx/>
                <a:uFillTx/>
                <a:latin typeface="Century Gothic" panose="020B0502020202020204" pitchFamily="34" charset="0"/>
              </a:rPr>
              <a:t>Checking Understanding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274638"/>
            <a:ext cx="6286544" cy="1143000"/>
          </a:xfrm>
        </p:spPr>
        <p:txBody>
          <a:bodyPr>
            <a:noAutofit/>
          </a:bodyPr>
          <a:lstStyle/>
          <a:p>
            <a:r>
              <a:rPr lang="en-GB" sz="2800" dirty="0" smtClean="0"/>
              <a:t>How are Elizabethan and modern attitudes to fairies and magic different?</a:t>
            </a:r>
            <a:br>
              <a:rPr lang="en-GB" sz="2800" dirty="0" smtClean="0"/>
            </a:br>
            <a:endParaRPr lang="en-GB" sz="2800" dirty="0"/>
          </a:p>
        </p:txBody>
      </p:sp>
      <p:sp>
        <p:nvSpPr>
          <p:cNvPr id="3" name="Content Placeholder 2"/>
          <p:cNvSpPr>
            <a:spLocks noGrp="1"/>
          </p:cNvSpPr>
          <p:nvPr>
            <p:ph idx="1"/>
          </p:nvPr>
        </p:nvSpPr>
        <p:spPr>
          <a:xfrm>
            <a:off x="785786" y="1600200"/>
            <a:ext cx="6429420" cy="4829196"/>
          </a:xfrm>
        </p:spPr>
        <p:txBody>
          <a:bodyPr/>
          <a:lstStyle/>
          <a:p>
            <a:pPr>
              <a:buNone/>
            </a:pPr>
            <a:r>
              <a:rPr lang="en-GB" dirty="0" smtClean="0"/>
              <a:t>HA – exp HA – expect ¾ paragraphs</a:t>
            </a:r>
            <a:endParaRPr lang="en-GB" dirty="0"/>
          </a:p>
        </p:txBody>
      </p:sp>
      <p:sp>
        <p:nvSpPr>
          <p:cNvPr id="4" name="Rounded Rectangle 3"/>
          <p:cNvSpPr/>
          <p:nvPr/>
        </p:nvSpPr>
        <p:spPr>
          <a:xfrm>
            <a:off x="857224" y="1785926"/>
            <a:ext cx="6072230" cy="571504"/>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r>
              <a:rPr lang="en-GB" sz="2000" b="1" u="sng" dirty="0" smtClean="0"/>
              <a:t>Aiming for a high grade:</a:t>
            </a:r>
          </a:p>
          <a:p>
            <a:pPr algn="ctr"/>
            <a:r>
              <a:rPr lang="en-GB" sz="2000" b="1" dirty="0" smtClean="0"/>
              <a:t>Use connectives to show similarities and differences.</a:t>
            </a:r>
          </a:p>
        </p:txBody>
      </p:sp>
      <p:sp>
        <p:nvSpPr>
          <p:cNvPr id="5" name="Rectangle 4"/>
          <p:cNvSpPr/>
          <p:nvPr/>
        </p:nvSpPr>
        <p:spPr>
          <a:xfrm>
            <a:off x="928662" y="2500306"/>
            <a:ext cx="2928958" cy="207170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GB" b="1" u="sng" dirty="0" smtClean="0">
                <a:solidFill>
                  <a:schemeClr val="tx1"/>
                </a:solidFill>
              </a:rPr>
              <a:t>Similarities:</a:t>
            </a:r>
          </a:p>
          <a:p>
            <a:pPr algn="ctr"/>
            <a:endParaRPr lang="en-GB" dirty="0" smtClean="0">
              <a:solidFill>
                <a:schemeClr val="tx1"/>
              </a:solidFill>
            </a:endParaRPr>
          </a:p>
          <a:p>
            <a:pPr algn="ctr"/>
            <a:r>
              <a:rPr lang="en-GB" dirty="0" smtClean="0">
                <a:solidFill>
                  <a:schemeClr val="tx1"/>
                </a:solidFill>
              </a:rPr>
              <a:t>In addition</a:t>
            </a:r>
          </a:p>
          <a:p>
            <a:pPr algn="ctr"/>
            <a:r>
              <a:rPr lang="en-GB" dirty="0" smtClean="0">
                <a:solidFill>
                  <a:schemeClr val="tx1"/>
                </a:solidFill>
              </a:rPr>
              <a:t>Furthermore</a:t>
            </a:r>
          </a:p>
          <a:p>
            <a:pPr algn="ctr"/>
            <a:r>
              <a:rPr lang="en-GB" dirty="0" smtClean="0">
                <a:solidFill>
                  <a:schemeClr val="tx1"/>
                </a:solidFill>
              </a:rPr>
              <a:t>Additionally</a:t>
            </a:r>
          </a:p>
          <a:p>
            <a:pPr algn="ctr"/>
            <a:r>
              <a:rPr lang="en-GB" dirty="0" smtClean="0">
                <a:solidFill>
                  <a:schemeClr val="tx1"/>
                </a:solidFill>
              </a:rPr>
              <a:t>Moreover</a:t>
            </a:r>
          </a:p>
        </p:txBody>
      </p:sp>
      <p:sp>
        <p:nvSpPr>
          <p:cNvPr id="6" name="Rectangle 5"/>
          <p:cNvSpPr/>
          <p:nvPr/>
        </p:nvSpPr>
        <p:spPr>
          <a:xfrm>
            <a:off x="3929058" y="2500306"/>
            <a:ext cx="3071834" cy="207170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GB" b="1" u="sng" dirty="0" smtClean="0">
                <a:solidFill>
                  <a:schemeClr val="tx1"/>
                </a:solidFill>
              </a:rPr>
              <a:t>Differences:</a:t>
            </a:r>
          </a:p>
          <a:p>
            <a:pPr algn="ctr"/>
            <a:endParaRPr lang="en-GB" dirty="0" smtClean="0">
              <a:solidFill>
                <a:schemeClr val="tx1"/>
              </a:solidFill>
            </a:endParaRPr>
          </a:p>
          <a:p>
            <a:pPr algn="ctr"/>
            <a:r>
              <a:rPr lang="en-GB" dirty="0" smtClean="0">
                <a:solidFill>
                  <a:schemeClr val="tx1"/>
                </a:solidFill>
              </a:rPr>
              <a:t>In contrast</a:t>
            </a:r>
          </a:p>
          <a:p>
            <a:pPr algn="ctr"/>
            <a:r>
              <a:rPr lang="en-GB" dirty="0" smtClean="0">
                <a:solidFill>
                  <a:schemeClr val="tx1"/>
                </a:solidFill>
              </a:rPr>
              <a:t>However</a:t>
            </a:r>
          </a:p>
          <a:p>
            <a:pPr algn="ctr"/>
            <a:r>
              <a:rPr lang="en-GB" dirty="0" smtClean="0">
                <a:solidFill>
                  <a:schemeClr val="tx1"/>
                </a:solidFill>
              </a:rPr>
              <a:t>On the contrary</a:t>
            </a:r>
          </a:p>
          <a:p>
            <a:pPr algn="ctr"/>
            <a:r>
              <a:rPr lang="en-GB" dirty="0" smtClean="0">
                <a:solidFill>
                  <a:schemeClr val="tx1"/>
                </a:solidFill>
              </a:rPr>
              <a:t>On the other hand</a:t>
            </a:r>
          </a:p>
        </p:txBody>
      </p:sp>
      <p:sp>
        <p:nvSpPr>
          <p:cNvPr id="7" name="Rounded Rectangle 6"/>
          <p:cNvSpPr/>
          <p:nvPr/>
        </p:nvSpPr>
        <p:spPr>
          <a:xfrm>
            <a:off x="428596" y="6429372"/>
            <a:ext cx="6572296" cy="428628"/>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GB" sz="1600" b="1" dirty="0" smtClean="0">
                <a:solidFill>
                  <a:schemeClr val="tx1"/>
                </a:solidFill>
                <a:effectLst>
                  <a:outerShdw blurRad="38100" dist="38100" dir="2700000" algn="tl">
                    <a:srgbClr val="000000">
                      <a:alpha val="43137"/>
                    </a:srgbClr>
                  </a:outerShdw>
                </a:effectLst>
              </a:rPr>
              <a:t>Remember: you need a comma after your connective word or phrase!</a:t>
            </a:r>
            <a:endParaRPr lang="en-GB" sz="1600" b="1" dirty="0">
              <a:solidFill>
                <a:schemeClr val="tx1"/>
              </a:solidFill>
              <a:effectLst>
                <a:outerShdw blurRad="38100" dist="38100" dir="2700000" algn="tl">
                  <a:srgbClr val="000000">
                    <a:alpha val="43137"/>
                  </a:srgbClr>
                </a:outerShdw>
              </a:effectLst>
            </a:endParaRPr>
          </a:p>
        </p:txBody>
      </p:sp>
      <p:sp>
        <p:nvSpPr>
          <p:cNvPr id="8" name="TextBox 7"/>
          <p:cNvSpPr txBox="1"/>
          <p:nvPr/>
        </p:nvSpPr>
        <p:spPr>
          <a:xfrm>
            <a:off x="7286644" y="0"/>
            <a:ext cx="1857356" cy="1754326"/>
          </a:xfrm>
          <a:prstGeom prst="rect">
            <a:avLst/>
          </a:prstGeom>
          <a:noFill/>
        </p:spPr>
        <p:txBody>
          <a:bodyPr wrap="square" rtlCol="0">
            <a:spAutoFit/>
          </a:bodyPr>
          <a:lstStyle/>
          <a:p>
            <a:pPr algn="ctr"/>
            <a:r>
              <a:rPr lang="en-GB" b="1" u="sng" dirty="0" smtClean="0"/>
              <a:t>OUTCOME</a:t>
            </a:r>
          </a:p>
          <a:p>
            <a:pPr algn="ctr"/>
            <a:r>
              <a:rPr lang="en-GB" dirty="0" smtClean="0"/>
              <a:t>To explain similarities and differences between audience views.</a:t>
            </a:r>
            <a:endParaRPr lang="en-GB" dirty="0"/>
          </a:p>
        </p:txBody>
      </p:sp>
      <p:sp>
        <p:nvSpPr>
          <p:cNvPr id="9" name="TextBox 8"/>
          <p:cNvSpPr txBox="1"/>
          <p:nvPr/>
        </p:nvSpPr>
        <p:spPr>
          <a:xfrm>
            <a:off x="7286644" y="2282603"/>
            <a:ext cx="1857356" cy="2308324"/>
          </a:xfrm>
          <a:prstGeom prst="rect">
            <a:avLst/>
          </a:prstGeom>
          <a:noFill/>
        </p:spPr>
        <p:txBody>
          <a:bodyPr wrap="square" rtlCol="0">
            <a:spAutoFit/>
          </a:bodyPr>
          <a:lstStyle/>
          <a:p>
            <a:pPr algn="ctr"/>
            <a:r>
              <a:rPr lang="en-GB" b="1" u="sng" dirty="0" smtClean="0"/>
              <a:t>KEY WORDS</a:t>
            </a:r>
          </a:p>
          <a:p>
            <a:pPr algn="ctr"/>
            <a:r>
              <a:rPr lang="en-GB" dirty="0" smtClean="0"/>
              <a:t>Elizabethan</a:t>
            </a:r>
          </a:p>
          <a:p>
            <a:pPr algn="ctr"/>
            <a:r>
              <a:rPr lang="en-GB" dirty="0" smtClean="0"/>
              <a:t>Contemporary</a:t>
            </a:r>
          </a:p>
          <a:p>
            <a:pPr algn="ctr"/>
            <a:r>
              <a:rPr lang="en-GB" dirty="0" smtClean="0"/>
              <a:t>Connectives</a:t>
            </a:r>
          </a:p>
          <a:p>
            <a:pPr algn="ctr"/>
            <a:r>
              <a:rPr lang="en-GB" dirty="0" smtClean="0"/>
              <a:t>Attitude</a:t>
            </a:r>
          </a:p>
          <a:p>
            <a:pPr algn="ctr"/>
            <a:r>
              <a:rPr lang="en-GB" dirty="0" smtClean="0"/>
              <a:t>Context</a:t>
            </a:r>
          </a:p>
          <a:p>
            <a:pPr algn="ctr"/>
            <a:r>
              <a:rPr lang="en-GB" dirty="0" smtClean="0"/>
              <a:t>Denotation</a:t>
            </a:r>
          </a:p>
          <a:p>
            <a:pPr algn="ctr"/>
            <a:r>
              <a:rPr lang="en-GB" dirty="0" smtClean="0"/>
              <a:t>Connotation</a:t>
            </a:r>
            <a:endParaRPr lang="en-GB" dirty="0"/>
          </a:p>
        </p:txBody>
      </p:sp>
      <p:sp>
        <p:nvSpPr>
          <p:cNvPr id="11" name="TextBox 10"/>
          <p:cNvSpPr txBox="1"/>
          <p:nvPr/>
        </p:nvSpPr>
        <p:spPr>
          <a:xfrm>
            <a:off x="7286644" y="4640057"/>
            <a:ext cx="1857356" cy="2031325"/>
          </a:xfrm>
          <a:prstGeom prst="rect">
            <a:avLst/>
          </a:prstGeom>
          <a:noFill/>
        </p:spPr>
        <p:txBody>
          <a:bodyPr wrap="square" rtlCol="0">
            <a:spAutoFit/>
          </a:bodyPr>
          <a:lstStyle/>
          <a:p>
            <a:pPr algn="ctr"/>
            <a:r>
              <a:rPr lang="en-GB" b="1" u="sng" dirty="0" smtClean="0"/>
              <a:t>THE BIG PICTURE</a:t>
            </a:r>
          </a:p>
          <a:p>
            <a:pPr algn="ctr"/>
            <a:r>
              <a:rPr lang="en-GB" dirty="0" smtClean="0"/>
              <a:t>To develop reading and writing skills through studying ‘A Midsummer Night’s Dream’</a:t>
            </a:r>
            <a:endParaRPr lang="en-GB" dirty="0"/>
          </a:p>
        </p:txBody>
      </p:sp>
      <p:sp>
        <p:nvSpPr>
          <p:cNvPr id="12" name="TextBox 11">
            <a:extLst>
              <a:ext uri="{FF2B5EF4-FFF2-40B4-BE49-F238E27FC236}">
                <a16:creationId xmlns="" xmlns:a16="http://schemas.microsoft.com/office/drawing/2014/main" id="{72DCAF32-68C5-463F-A22B-4FE1179D70E6}"/>
              </a:ext>
            </a:extLst>
          </p:cNvPr>
          <p:cNvSpPr txBox="1"/>
          <p:nvPr/>
        </p:nvSpPr>
        <p:spPr>
          <a:xfrm rot="16200000">
            <a:off x="-3064657" y="3089806"/>
            <a:ext cx="6858002" cy="707886"/>
          </a:xfrm>
          <a:prstGeom prst="rect">
            <a:avLst/>
          </a:prstGeom>
          <a:solidFill>
            <a:srgbClr val="F8F8F8">
              <a:lumMod val="90000"/>
            </a:srgb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smtClean="0">
                <a:solidFill>
                  <a:prstClr val="black"/>
                </a:solidFill>
                <a:latin typeface="Century Gothic" panose="020B0502020202020204" pitchFamily="34" charset="0"/>
              </a:rPr>
              <a:t>Writing</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
        <p:nvSpPr>
          <p:cNvPr id="13" name="TextBox 12"/>
          <p:cNvSpPr txBox="1"/>
          <p:nvPr/>
        </p:nvSpPr>
        <p:spPr>
          <a:xfrm>
            <a:off x="1357290" y="5000636"/>
            <a:ext cx="1938864" cy="1200329"/>
          </a:xfrm>
          <a:prstGeom prst="rect">
            <a:avLst/>
          </a:prstGeom>
          <a:noFill/>
        </p:spPr>
        <p:txBody>
          <a:bodyPr wrap="none" rtlCol="0">
            <a:spAutoFit/>
          </a:bodyPr>
          <a:lstStyle/>
          <a:p>
            <a:r>
              <a:rPr lang="en-GB" sz="2400" dirty="0" smtClean="0"/>
              <a:t>Write at least:</a:t>
            </a:r>
          </a:p>
          <a:p>
            <a:endParaRPr lang="en-GB" sz="2400" dirty="0" smtClean="0"/>
          </a:p>
          <a:p>
            <a:r>
              <a:rPr lang="en-GB" sz="2400" dirty="0" smtClean="0">
                <a:solidFill>
                  <a:srgbClr val="7030A0"/>
                </a:solidFill>
              </a:rPr>
              <a:t>Challenge:</a:t>
            </a:r>
            <a:endParaRPr lang="en-GB" sz="2400" dirty="0">
              <a:solidFill>
                <a:srgbClr val="7030A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6786610" cy="1143000"/>
          </a:xfrm>
        </p:spPr>
        <p:txBody>
          <a:bodyPr>
            <a:normAutofit fontScale="90000"/>
          </a:bodyPr>
          <a:lstStyle/>
          <a:p>
            <a:r>
              <a:rPr lang="en-GB" sz="3100" dirty="0" smtClean="0"/>
              <a:t>How are Elizabethan and modern attitudes to fairies and magic different</a:t>
            </a:r>
            <a:r>
              <a:rPr lang="en-GB" dirty="0" smtClean="0"/>
              <a:t>?</a:t>
            </a:r>
            <a:br>
              <a:rPr lang="en-GB" dirty="0" smtClean="0"/>
            </a:br>
            <a:endParaRPr lang="en-GB" dirty="0"/>
          </a:p>
        </p:txBody>
      </p:sp>
      <p:sp>
        <p:nvSpPr>
          <p:cNvPr id="3" name="Content Placeholder 2"/>
          <p:cNvSpPr>
            <a:spLocks noGrp="1"/>
          </p:cNvSpPr>
          <p:nvPr>
            <p:ph idx="1"/>
          </p:nvPr>
        </p:nvSpPr>
        <p:spPr>
          <a:xfrm>
            <a:off x="714348" y="1428736"/>
            <a:ext cx="6500858" cy="4697427"/>
          </a:xfrm>
        </p:spPr>
        <p:txBody>
          <a:bodyPr>
            <a:normAutofit fontScale="92500" lnSpcReduction="10000"/>
          </a:bodyPr>
          <a:lstStyle/>
          <a:p>
            <a:pPr>
              <a:buNone/>
            </a:pPr>
            <a:r>
              <a:rPr lang="en-GB" dirty="0" smtClean="0"/>
              <a:t>Attitudes towards fairies and magic are quite different between an Elizabethan and modern society. When Shakespeare was writing he knew his audience would believe in the power of fairies and magic furthermore, they blamed many disasters on witches. Today’s contemporary audience are much less likely to believe that the fairy world exists, let alone impacts on our lives.</a:t>
            </a:r>
            <a:endParaRPr lang="en-GB" dirty="0"/>
          </a:p>
        </p:txBody>
      </p:sp>
      <p:sp>
        <p:nvSpPr>
          <p:cNvPr id="7" name="Rounded Rectangle 6"/>
          <p:cNvSpPr/>
          <p:nvPr/>
        </p:nvSpPr>
        <p:spPr>
          <a:xfrm>
            <a:off x="428596" y="6429372"/>
            <a:ext cx="6572296" cy="428628"/>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GB" sz="1600" b="1" dirty="0" smtClean="0">
                <a:solidFill>
                  <a:schemeClr val="tx1"/>
                </a:solidFill>
                <a:effectLst>
                  <a:outerShdw blurRad="38100" dist="38100" dir="2700000" algn="tl">
                    <a:srgbClr val="000000">
                      <a:alpha val="43137"/>
                    </a:srgbClr>
                  </a:outerShdw>
                </a:effectLst>
              </a:rPr>
              <a:t>Remember: you need a comma after your connective word or phrase!</a:t>
            </a:r>
            <a:endParaRPr lang="en-GB" sz="1600" b="1" dirty="0">
              <a:solidFill>
                <a:schemeClr val="tx1"/>
              </a:solidFill>
              <a:effectLst>
                <a:outerShdw blurRad="38100" dist="38100" dir="2700000" algn="tl">
                  <a:srgbClr val="000000">
                    <a:alpha val="43137"/>
                  </a:srgbClr>
                </a:outerShdw>
              </a:effectLst>
            </a:endParaRPr>
          </a:p>
        </p:txBody>
      </p:sp>
      <p:sp>
        <p:nvSpPr>
          <p:cNvPr id="8" name="TextBox 7"/>
          <p:cNvSpPr txBox="1"/>
          <p:nvPr/>
        </p:nvSpPr>
        <p:spPr>
          <a:xfrm>
            <a:off x="7286644" y="0"/>
            <a:ext cx="1857356" cy="1754326"/>
          </a:xfrm>
          <a:prstGeom prst="rect">
            <a:avLst/>
          </a:prstGeom>
          <a:noFill/>
        </p:spPr>
        <p:txBody>
          <a:bodyPr wrap="square" rtlCol="0">
            <a:spAutoFit/>
          </a:bodyPr>
          <a:lstStyle/>
          <a:p>
            <a:pPr algn="ctr"/>
            <a:r>
              <a:rPr lang="en-GB" b="1" u="sng" dirty="0" smtClean="0"/>
              <a:t>OUTCOME</a:t>
            </a:r>
          </a:p>
          <a:p>
            <a:pPr algn="ctr"/>
            <a:r>
              <a:rPr lang="en-GB" dirty="0" smtClean="0"/>
              <a:t>To explain similarities and differences between audience views.</a:t>
            </a:r>
            <a:endParaRPr lang="en-GB" dirty="0"/>
          </a:p>
        </p:txBody>
      </p:sp>
      <p:sp>
        <p:nvSpPr>
          <p:cNvPr id="9" name="TextBox 8"/>
          <p:cNvSpPr txBox="1"/>
          <p:nvPr/>
        </p:nvSpPr>
        <p:spPr>
          <a:xfrm>
            <a:off x="7286644" y="2282603"/>
            <a:ext cx="1857356" cy="2308324"/>
          </a:xfrm>
          <a:prstGeom prst="rect">
            <a:avLst/>
          </a:prstGeom>
          <a:noFill/>
        </p:spPr>
        <p:txBody>
          <a:bodyPr wrap="square" rtlCol="0">
            <a:spAutoFit/>
          </a:bodyPr>
          <a:lstStyle/>
          <a:p>
            <a:pPr algn="ctr"/>
            <a:r>
              <a:rPr lang="en-GB" b="1" u="sng" dirty="0" smtClean="0"/>
              <a:t>KEY WORDS</a:t>
            </a:r>
          </a:p>
          <a:p>
            <a:pPr algn="ctr"/>
            <a:r>
              <a:rPr lang="en-GB" dirty="0" smtClean="0"/>
              <a:t>Elizabethan</a:t>
            </a:r>
          </a:p>
          <a:p>
            <a:pPr algn="ctr"/>
            <a:r>
              <a:rPr lang="en-GB" dirty="0" smtClean="0"/>
              <a:t>Contemporary</a:t>
            </a:r>
          </a:p>
          <a:p>
            <a:pPr algn="ctr"/>
            <a:r>
              <a:rPr lang="en-GB" dirty="0" smtClean="0"/>
              <a:t>Connectives</a:t>
            </a:r>
          </a:p>
          <a:p>
            <a:pPr algn="ctr"/>
            <a:r>
              <a:rPr lang="en-GB" dirty="0" smtClean="0"/>
              <a:t>Attitude</a:t>
            </a:r>
          </a:p>
          <a:p>
            <a:pPr algn="ctr"/>
            <a:r>
              <a:rPr lang="en-GB" dirty="0" smtClean="0"/>
              <a:t>Context</a:t>
            </a:r>
          </a:p>
          <a:p>
            <a:pPr algn="ctr"/>
            <a:r>
              <a:rPr lang="en-GB" dirty="0" smtClean="0"/>
              <a:t>Denotation</a:t>
            </a:r>
          </a:p>
          <a:p>
            <a:pPr algn="ctr"/>
            <a:r>
              <a:rPr lang="en-GB" dirty="0" smtClean="0"/>
              <a:t>Connotation</a:t>
            </a:r>
            <a:endParaRPr lang="en-GB" dirty="0"/>
          </a:p>
        </p:txBody>
      </p:sp>
      <p:sp>
        <p:nvSpPr>
          <p:cNvPr id="11" name="TextBox 10"/>
          <p:cNvSpPr txBox="1"/>
          <p:nvPr/>
        </p:nvSpPr>
        <p:spPr>
          <a:xfrm>
            <a:off x="7286644" y="4640057"/>
            <a:ext cx="1857356" cy="2031325"/>
          </a:xfrm>
          <a:prstGeom prst="rect">
            <a:avLst/>
          </a:prstGeom>
          <a:noFill/>
        </p:spPr>
        <p:txBody>
          <a:bodyPr wrap="square" rtlCol="0">
            <a:spAutoFit/>
          </a:bodyPr>
          <a:lstStyle/>
          <a:p>
            <a:pPr algn="ctr"/>
            <a:r>
              <a:rPr lang="en-GB" b="1" u="sng" dirty="0" smtClean="0"/>
              <a:t>THE BIG PICTURE</a:t>
            </a:r>
          </a:p>
          <a:p>
            <a:pPr algn="ctr"/>
            <a:r>
              <a:rPr lang="en-GB" dirty="0" smtClean="0"/>
              <a:t>To develop reading and writing skills through studying ‘A Midsummer Night’s Dream’</a:t>
            </a:r>
            <a:endParaRPr lang="en-GB" dirty="0"/>
          </a:p>
        </p:txBody>
      </p:sp>
      <p:sp>
        <p:nvSpPr>
          <p:cNvPr id="13" name="TextBox 12">
            <a:extLst>
              <a:ext uri="{FF2B5EF4-FFF2-40B4-BE49-F238E27FC236}">
                <a16:creationId xmlns="" xmlns:a16="http://schemas.microsoft.com/office/drawing/2014/main" id="{72DCAF32-68C5-463F-A22B-4FE1179D70E6}"/>
              </a:ext>
            </a:extLst>
          </p:cNvPr>
          <p:cNvSpPr txBox="1"/>
          <p:nvPr/>
        </p:nvSpPr>
        <p:spPr>
          <a:xfrm rot="16200000">
            <a:off x="-3064657" y="3089806"/>
            <a:ext cx="6858002" cy="707886"/>
          </a:xfrm>
          <a:prstGeom prst="rect">
            <a:avLst/>
          </a:prstGeom>
          <a:solidFill>
            <a:srgbClr val="F8F8F8">
              <a:lumMod val="90000"/>
            </a:srgb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smtClean="0">
                <a:ln>
                  <a:noFill/>
                </a:ln>
                <a:solidFill>
                  <a:prstClr val="black"/>
                </a:solidFill>
                <a:effectLst/>
                <a:uLnTx/>
                <a:uFillTx/>
                <a:latin typeface="Century Gothic" panose="020B0502020202020204" pitchFamily="34" charset="0"/>
              </a:rPr>
              <a:t>Model</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0"/>
            <a:ext cx="9144000" cy="4021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endParaRPr lang="en-GB">
              <a:latin typeface="Comic Sans MS" pitchFamily="66" charset="0"/>
              <a:cs typeface="Arial" charset="0"/>
            </a:endParaRPr>
          </a:p>
          <a:p>
            <a:pPr algn="ctr">
              <a:spcBef>
                <a:spcPct val="50000"/>
              </a:spcBef>
            </a:pPr>
            <a:endParaRPr lang="en-GB">
              <a:latin typeface="Comic Sans MS" pitchFamily="66" charset="0"/>
              <a:cs typeface="Arial" charset="0"/>
            </a:endParaRPr>
          </a:p>
          <a:p>
            <a:pPr algn="ctr">
              <a:spcBef>
                <a:spcPct val="50000"/>
              </a:spcBef>
            </a:pPr>
            <a:endParaRPr lang="en-GB">
              <a:latin typeface="Comic Sans MS" pitchFamily="66" charset="0"/>
              <a:cs typeface="Arial" charset="0"/>
            </a:endParaRPr>
          </a:p>
          <a:p>
            <a:pPr algn="ctr">
              <a:spcBef>
                <a:spcPct val="50000"/>
              </a:spcBef>
            </a:pPr>
            <a:endParaRPr lang="en-GB">
              <a:latin typeface="Comic Sans MS" pitchFamily="66" charset="0"/>
              <a:cs typeface="Arial" charset="0"/>
            </a:endParaRPr>
          </a:p>
          <a:p>
            <a:pPr algn="ctr">
              <a:spcBef>
                <a:spcPct val="50000"/>
              </a:spcBef>
            </a:pPr>
            <a:endParaRPr lang="en-GB" sz="1800">
              <a:latin typeface="Comic Sans MS" pitchFamily="66" charset="0"/>
              <a:cs typeface="Arial" charset="0"/>
            </a:endParaRPr>
          </a:p>
          <a:p>
            <a:pPr algn="ctr">
              <a:spcBef>
                <a:spcPct val="50000"/>
              </a:spcBef>
            </a:pPr>
            <a:endParaRPr lang="en-GB" sz="1800">
              <a:latin typeface="Comic Sans MS" pitchFamily="66" charset="0"/>
              <a:cs typeface="Arial" charset="0"/>
            </a:endParaRPr>
          </a:p>
          <a:p>
            <a:pPr algn="ctr">
              <a:spcBef>
                <a:spcPct val="50000"/>
              </a:spcBef>
            </a:pPr>
            <a:endParaRPr lang="en-GB">
              <a:latin typeface="Comic Sans MS" pitchFamily="66" charset="0"/>
              <a:cs typeface="Arial" charset="0"/>
            </a:endParaRPr>
          </a:p>
          <a:p>
            <a:pPr algn="ctr">
              <a:spcBef>
                <a:spcPct val="50000"/>
              </a:spcBef>
            </a:pPr>
            <a:endParaRPr lang="en-GB">
              <a:latin typeface="Comic Sans MS" pitchFamily="66" charset="0"/>
              <a:cs typeface="Arial" charset="0"/>
            </a:endParaRPr>
          </a:p>
        </p:txBody>
      </p:sp>
      <p:sp>
        <p:nvSpPr>
          <p:cNvPr id="10243" name="AutoShape 3"/>
          <p:cNvSpPr>
            <a:spLocks noChangeArrowheads="1"/>
          </p:cNvSpPr>
          <p:nvPr/>
        </p:nvSpPr>
        <p:spPr bwMode="auto">
          <a:xfrm>
            <a:off x="6400800" y="5486400"/>
            <a:ext cx="2743200" cy="1371600"/>
          </a:xfrm>
          <a:prstGeom prst="roundRect">
            <a:avLst>
              <a:gd name="adj" fmla="val 16667"/>
            </a:avLst>
          </a:prstGeom>
          <a:gradFill rotWithShape="0">
            <a:gsLst>
              <a:gs pos="0">
                <a:srgbClr val="0000FF"/>
              </a:gs>
              <a:gs pos="100000">
                <a:srgbClr val="FFFF66"/>
              </a:gs>
            </a:gsLst>
            <a:lin ang="5400000" scaled="1"/>
          </a:gradFill>
          <a:ln w="1905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GB" sz="1600" b="1" dirty="0" smtClean="0">
                <a:latin typeface="Comic Sans MS" pitchFamily="66" charset="0"/>
                <a:cs typeface="Arial" charset="0"/>
              </a:rPr>
              <a:t>Use </a:t>
            </a:r>
            <a:r>
              <a:rPr lang="en-GB" sz="1600" b="1" dirty="0">
                <a:latin typeface="Comic Sans MS" pitchFamily="66" charset="0"/>
                <a:cs typeface="Arial" charset="0"/>
              </a:rPr>
              <a:t>reciprocity</a:t>
            </a:r>
            <a:r>
              <a:rPr lang="en-GB" sz="1600" dirty="0">
                <a:latin typeface="Comic Sans MS" pitchFamily="66" charset="0"/>
                <a:cs typeface="Arial" charset="0"/>
              </a:rPr>
              <a:t> –</a:t>
            </a:r>
            <a:r>
              <a:rPr lang="en-GB" sz="1800" dirty="0">
                <a:latin typeface="Comic Sans MS" pitchFamily="66" charset="0"/>
                <a:cs typeface="Arial" charset="0"/>
              </a:rPr>
              <a:t> </a:t>
            </a:r>
            <a:r>
              <a:rPr lang="en-GB" sz="1500" dirty="0">
                <a:latin typeface="Comic Sans MS" pitchFamily="66" charset="0"/>
                <a:cs typeface="Arial" charset="0"/>
              </a:rPr>
              <a:t>work </a:t>
            </a:r>
          </a:p>
          <a:p>
            <a:pPr algn="ctr"/>
            <a:r>
              <a:rPr lang="en-GB" sz="1500" dirty="0">
                <a:latin typeface="Comic Sans MS" pitchFamily="66" charset="0"/>
                <a:cs typeface="Arial" charset="0"/>
              </a:rPr>
              <a:t>with your learning partner.</a:t>
            </a:r>
          </a:p>
        </p:txBody>
      </p:sp>
      <p:pic>
        <p:nvPicPr>
          <p:cNvPr id="10244" name="Picture 4" descr="ClipartThinkingPersonPileBooksMed"/>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304800" y="1905000"/>
            <a:ext cx="2362200" cy="1962150"/>
          </a:xfrm>
          <a:prstGeom prst="rect">
            <a:avLst/>
          </a:prstGeom>
          <a:noFill/>
          <a:extLst>
            <a:ext uri="{909E8E84-426E-40DD-AFC4-6F175D3DCCD1}">
              <a14:hiddenFill xmlns:a14="http://schemas.microsoft.com/office/drawing/2010/main" xmlns="">
                <a:solidFill>
                  <a:srgbClr val="FFFFFF"/>
                </a:solidFill>
              </a14:hiddenFill>
            </a:ext>
          </a:extLst>
        </p:spPr>
      </p:pic>
      <p:sp>
        <p:nvSpPr>
          <p:cNvPr id="10246" name="AutoShape 6"/>
          <p:cNvSpPr>
            <a:spLocks noChangeArrowheads="1"/>
          </p:cNvSpPr>
          <p:nvPr/>
        </p:nvSpPr>
        <p:spPr bwMode="auto">
          <a:xfrm>
            <a:off x="785786" y="4343400"/>
            <a:ext cx="5286412" cy="2514600"/>
          </a:xfrm>
          <a:prstGeom prst="roundRect">
            <a:avLst>
              <a:gd name="adj" fmla="val 16667"/>
            </a:avLst>
          </a:prstGeom>
          <a:solidFill>
            <a:srgbClr val="99CCFF"/>
          </a:solidFill>
          <a:ln w="254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GB" sz="2200" b="1" dirty="0">
                <a:solidFill>
                  <a:srgbClr val="FF0000"/>
                </a:solidFill>
                <a:latin typeface="Comic Sans MS" pitchFamily="66" charset="0"/>
                <a:cs typeface="Arial" charset="0"/>
              </a:rPr>
              <a:t>TASK</a:t>
            </a:r>
            <a:r>
              <a:rPr lang="en-GB" sz="2200" dirty="0">
                <a:latin typeface="Comic Sans MS" pitchFamily="66" charset="0"/>
                <a:cs typeface="Arial" charset="0"/>
              </a:rPr>
              <a:t>: use complete sentences </a:t>
            </a:r>
          </a:p>
          <a:p>
            <a:pPr algn="ctr"/>
            <a:r>
              <a:rPr lang="en-GB" sz="2200" dirty="0">
                <a:latin typeface="Comic Sans MS" pitchFamily="66" charset="0"/>
                <a:cs typeface="Arial" charset="0"/>
              </a:rPr>
              <a:t>to explain how you think the name of </a:t>
            </a:r>
          </a:p>
          <a:p>
            <a:pPr algn="ctr"/>
            <a:r>
              <a:rPr lang="en-GB" sz="2200" dirty="0">
                <a:latin typeface="Comic Sans MS" pitchFamily="66" charset="0"/>
                <a:cs typeface="Arial" charset="0"/>
              </a:rPr>
              <a:t>the play represents what happens </a:t>
            </a:r>
          </a:p>
          <a:p>
            <a:pPr algn="ctr"/>
            <a:r>
              <a:rPr lang="en-GB" sz="2200" dirty="0">
                <a:latin typeface="Comic Sans MS" pitchFamily="66" charset="0"/>
                <a:cs typeface="Arial" charset="0"/>
              </a:rPr>
              <a:t>in the plot.</a:t>
            </a:r>
          </a:p>
          <a:p>
            <a:pPr algn="ctr"/>
            <a:endParaRPr lang="en-GB" sz="1800" dirty="0">
              <a:latin typeface="Comic Sans MS" pitchFamily="66" charset="0"/>
              <a:cs typeface="Arial" charset="0"/>
            </a:endParaRPr>
          </a:p>
          <a:p>
            <a:pPr algn="ctr"/>
            <a:r>
              <a:rPr lang="en-GB" sz="2200" dirty="0">
                <a:latin typeface="Comic Sans MS" pitchFamily="66" charset="0"/>
                <a:cs typeface="Arial" charset="0"/>
              </a:rPr>
              <a:t>How does Shakespeare give his audience </a:t>
            </a:r>
          </a:p>
          <a:p>
            <a:pPr algn="ctr"/>
            <a:r>
              <a:rPr lang="en-GB" sz="2200" dirty="0">
                <a:latin typeface="Comic Sans MS" pitchFamily="66" charset="0"/>
                <a:cs typeface="Arial" charset="0"/>
              </a:rPr>
              <a:t>an idea about what to expect?</a:t>
            </a:r>
          </a:p>
        </p:txBody>
      </p:sp>
      <p:pic>
        <p:nvPicPr>
          <p:cNvPr id="10247" name="Picture 7"/>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629400" y="2971800"/>
            <a:ext cx="2301875" cy="2406650"/>
          </a:xfrm>
          <a:prstGeom prst="rect">
            <a:avLst/>
          </a:prstGeom>
          <a:noFill/>
          <a:ln w="19050">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sp>
        <p:nvSpPr>
          <p:cNvPr id="10248" name="AutoShape 8"/>
          <p:cNvSpPr>
            <a:spLocks noChangeArrowheads="1"/>
          </p:cNvSpPr>
          <p:nvPr/>
        </p:nvSpPr>
        <p:spPr bwMode="auto">
          <a:xfrm>
            <a:off x="2895600" y="2895600"/>
            <a:ext cx="3352800" cy="1066800"/>
          </a:xfrm>
          <a:prstGeom prst="wedgeRoundRectCallout">
            <a:avLst>
              <a:gd name="adj1" fmla="val 79023"/>
              <a:gd name="adj2" fmla="val 117560"/>
              <a:gd name="adj3" fmla="val 16667"/>
            </a:avLst>
          </a:prstGeom>
          <a:gradFill rotWithShape="0">
            <a:gsLst>
              <a:gs pos="0">
                <a:srgbClr val="FFCC00"/>
              </a:gs>
              <a:gs pos="100000">
                <a:schemeClr val="bg1"/>
              </a:gs>
            </a:gsLst>
            <a:lin ang="5400000" scaled="1"/>
          </a:gradFill>
          <a:ln w="1905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ctr"/>
            <a:r>
              <a:rPr lang="en-GB" sz="2200">
                <a:latin typeface="Comic Sans MS" pitchFamily="66" charset="0"/>
                <a:cs typeface="Arial" charset="0"/>
              </a:rPr>
              <a:t>“What does it make you think about?”</a:t>
            </a:r>
          </a:p>
        </p:txBody>
      </p:sp>
      <p:sp>
        <p:nvSpPr>
          <p:cNvPr id="10249" name="Text Box 9"/>
          <p:cNvSpPr txBox="1">
            <a:spLocks noChangeArrowheads="1"/>
          </p:cNvSpPr>
          <p:nvPr/>
        </p:nvSpPr>
        <p:spPr bwMode="auto">
          <a:xfrm>
            <a:off x="0" y="0"/>
            <a:ext cx="91440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GB" sz="3200" b="1" u="sng" dirty="0">
                <a:solidFill>
                  <a:schemeClr val="bg1"/>
                </a:solidFill>
                <a:latin typeface="Comic Sans MS" pitchFamily="66" charset="0"/>
              </a:rPr>
              <a:t>The Title of the Play</a:t>
            </a:r>
          </a:p>
        </p:txBody>
      </p:sp>
      <p:sp>
        <p:nvSpPr>
          <p:cNvPr id="10250" name="AutoShape 10"/>
          <p:cNvSpPr>
            <a:spLocks noChangeArrowheads="1"/>
          </p:cNvSpPr>
          <p:nvPr/>
        </p:nvSpPr>
        <p:spPr bwMode="auto">
          <a:xfrm>
            <a:off x="1142976" y="500042"/>
            <a:ext cx="7715304" cy="914400"/>
          </a:xfrm>
          <a:prstGeom prst="roundRect">
            <a:avLst>
              <a:gd name="adj" fmla="val 16667"/>
            </a:avLst>
          </a:prstGeom>
          <a:solidFill>
            <a:srgbClr val="99CCFF"/>
          </a:solidFill>
          <a:ln w="254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GB">
                <a:latin typeface="Comic Sans MS" pitchFamily="66" charset="0"/>
              </a:rPr>
              <a:t>The title of the play can be used to give </a:t>
            </a:r>
          </a:p>
          <a:p>
            <a:pPr algn="ctr"/>
            <a:r>
              <a:rPr lang="en-GB">
                <a:latin typeface="Comic Sans MS" pitchFamily="66" charset="0"/>
              </a:rPr>
              <a:t>an audience an insight into what the play is about.</a:t>
            </a:r>
          </a:p>
        </p:txBody>
      </p:sp>
      <p:sp>
        <p:nvSpPr>
          <p:cNvPr id="10251" name="AutoShape 11"/>
          <p:cNvSpPr>
            <a:spLocks noChangeArrowheads="1"/>
          </p:cNvSpPr>
          <p:nvPr/>
        </p:nvSpPr>
        <p:spPr bwMode="auto">
          <a:xfrm>
            <a:off x="2743200" y="1828800"/>
            <a:ext cx="6172200" cy="914400"/>
          </a:xfrm>
          <a:prstGeom prst="wedgeRoundRectCallout">
            <a:avLst>
              <a:gd name="adj1" fmla="val -62088"/>
              <a:gd name="adj2" fmla="val 27431"/>
              <a:gd name="adj3" fmla="val 16667"/>
            </a:avLst>
          </a:prstGeom>
          <a:gradFill rotWithShape="1">
            <a:gsLst>
              <a:gs pos="0">
                <a:srgbClr val="FFCC00"/>
              </a:gs>
              <a:gs pos="100000">
                <a:schemeClr val="bg1"/>
              </a:gs>
            </a:gsLst>
            <a:lin ang="5400000" scaled="1"/>
          </a:gradFill>
          <a:ln w="254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ctr"/>
            <a:r>
              <a:rPr lang="en-GB" sz="2200">
                <a:latin typeface="Comic Sans MS" pitchFamily="66" charset="0"/>
              </a:rPr>
              <a:t>“So…What does ‘</a:t>
            </a:r>
            <a:r>
              <a:rPr lang="en-GB" b="1">
                <a:latin typeface="Comic Sans MS" pitchFamily="66" charset="0"/>
              </a:rPr>
              <a:t>A midsummer night’s dream’</a:t>
            </a:r>
            <a:r>
              <a:rPr lang="en-GB" sz="2200">
                <a:latin typeface="Comic Sans MS" pitchFamily="66" charset="0"/>
              </a:rPr>
              <a:t> actually mean?”</a:t>
            </a:r>
          </a:p>
        </p:txBody>
      </p:sp>
      <p:sp>
        <p:nvSpPr>
          <p:cNvPr id="15" name="TextBox 14">
            <a:extLst>
              <a:ext uri="{FF2B5EF4-FFF2-40B4-BE49-F238E27FC236}">
                <a16:creationId xmlns="" xmlns:a16="http://schemas.microsoft.com/office/drawing/2014/main" id="{8F09C038-84C2-4528-A4B1-51D6035497DC}"/>
              </a:ext>
            </a:extLst>
          </p:cNvPr>
          <p:cNvSpPr txBox="1"/>
          <p:nvPr/>
        </p:nvSpPr>
        <p:spPr>
          <a:xfrm rot="16200000">
            <a:off x="-3048552" y="3075058"/>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a:ln>
                  <a:noFill/>
                </a:ln>
                <a:solidFill>
                  <a:prstClr val="black"/>
                </a:solidFill>
                <a:effectLst/>
                <a:uLnTx/>
                <a:uFillTx/>
                <a:latin typeface="Century Gothic" panose="020B0502020202020204" pitchFamily="34" charset="0"/>
              </a:rPr>
              <a:t>Do Now</a:t>
            </a:r>
          </a:p>
        </p:txBody>
      </p:sp>
    </p:spTree>
    <p:extLst>
      <p:ext uri="{BB962C8B-B14F-4D97-AF65-F5344CB8AC3E}">
        <p14:creationId xmlns:p14="http://schemas.microsoft.com/office/powerpoint/2010/main" xmlns="" val="21801346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Peer Assess:</a:t>
            </a:r>
            <a:endParaRPr lang="en-GB" dirty="0"/>
          </a:p>
        </p:txBody>
      </p:sp>
      <p:sp>
        <p:nvSpPr>
          <p:cNvPr id="3" name="Content Placeholder 2"/>
          <p:cNvSpPr>
            <a:spLocks noGrp="1"/>
          </p:cNvSpPr>
          <p:nvPr>
            <p:ph idx="1"/>
          </p:nvPr>
        </p:nvSpPr>
        <p:spPr>
          <a:xfrm>
            <a:off x="785786" y="1357298"/>
            <a:ext cx="6429420" cy="4768865"/>
          </a:xfrm>
        </p:spPr>
        <p:txBody>
          <a:bodyPr/>
          <a:lstStyle/>
          <a:p>
            <a:pPr>
              <a:buNone/>
            </a:pPr>
            <a:r>
              <a:rPr lang="en-GB" dirty="0" smtClean="0"/>
              <a:t>Tick where they correctly:</a:t>
            </a:r>
          </a:p>
          <a:p>
            <a:pPr>
              <a:buNone/>
            </a:pPr>
            <a:r>
              <a:rPr lang="en-GB" dirty="0" smtClean="0"/>
              <a:t>Included a connective, and comma</a:t>
            </a:r>
          </a:p>
          <a:p>
            <a:pPr>
              <a:buNone/>
            </a:pPr>
            <a:r>
              <a:rPr lang="en-GB" dirty="0" smtClean="0"/>
              <a:t>Included a key word</a:t>
            </a:r>
          </a:p>
          <a:p>
            <a:pPr>
              <a:buNone/>
            </a:pPr>
            <a:r>
              <a:rPr lang="en-GB" dirty="0" smtClean="0"/>
              <a:t>Explained the similarities and differences.</a:t>
            </a:r>
            <a:endParaRPr lang="en-GB" dirty="0"/>
          </a:p>
        </p:txBody>
      </p:sp>
      <p:sp>
        <p:nvSpPr>
          <p:cNvPr id="5" name="Rectangle 4"/>
          <p:cNvSpPr/>
          <p:nvPr/>
        </p:nvSpPr>
        <p:spPr>
          <a:xfrm>
            <a:off x="928662" y="4286256"/>
            <a:ext cx="2714644" cy="207170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GB" b="1" u="sng" dirty="0" smtClean="0">
                <a:solidFill>
                  <a:schemeClr val="tx1"/>
                </a:solidFill>
              </a:rPr>
              <a:t>Similarities:</a:t>
            </a:r>
          </a:p>
          <a:p>
            <a:pPr algn="ctr"/>
            <a:endParaRPr lang="en-GB" dirty="0" smtClean="0">
              <a:solidFill>
                <a:schemeClr val="tx1"/>
              </a:solidFill>
            </a:endParaRPr>
          </a:p>
          <a:p>
            <a:pPr algn="ctr"/>
            <a:r>
              <a:rPr lang="en-GB" dirty="0" smtClean="0">
                <a:solidFill>
                  <a:schemeClr val="tx1"/>
                </a:solidFill>
              </a:rPr>
              <a:t>In addition</a:t>
            </a:r>
          </a:p>
          <a:p>
            <a:pPr algn="ctr"/>
            <a:r>
              <a:rPr lang="en-GB" dirty="0" smtClean="0">
                <a:solidFill>
                  <a:schemeClr val="tx1"/>
                </a:solidFill>
              </a:rPr>
              <a:t>Furthermore</a:t>
            </a:r>
          </a:p>
          <a:p>
            <a:pPr algn="ctr"/>
            <a:r>
              <a:rPr lang="en-GB" dirty="0" smtClean="0">
                <a:solidFill>
                  <a:schemeClr val="tx1"/>
                </a:solidFill>
              </a:rPr>
              <a:t>Additionally</a:t>
            </a:r>
          </a:p>
          <a:p>
            <a:pPr algn="ctr"/>
            <a:r>
              <a:rPr lang="en-GB" dirty="0" smtClean="0">
                <a:solidFill>
                  <a:schemeClr val="tx1"/>
                </a:solidFill>
              </a:rPr>
              <a:t>Moreover</a:t>
            </a:r>
          </a:p>
        </p:txBody>
      </p:sp>
      <p:sp>
        <p:nvSpPr>
          <p:cNvPr id="6" name="Rectangle 5"/>
          <p:cNvSpPr/>
          <p:nvPr/>
        </p:nvSpPr>
        <p:spPr>
          <a:xfrm>
            <a:off x="3643306" y="4286256"/>
            <a:ext cx="3286148" cy="207170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GB" b="1" u="sng" dirty="0" smtClean="0">
                <a:solidFill>
                  <a:schemeClr val="tx1"/>
                </a:solidFill>
              </a:rPr>
              <a:t>Differences:</a:t>
            </a:r>
          </a:p>
          <a:p>
            <a:pPr algn="ctr"/>
            <a:endParaRPr lang="en-GB" dirty="0" smtClean="0">
              <a:solidFill>
                <a:schemeClr val="tx1"/>
              </a:solidFill>
            </a:endParaRPr>
          </a:p>
          <a:p>
            <a:pPr algn="ctr"/>
            <a:r>
              <a:rPr lang="en-GB" dirty="0" smtClean="0">
                <a:solidFill>
                  <a:schemeClr val="tx1"/>
                </a:solidFill>
              </a:rPr>
              <a:t>In contrast</a:t>
            </a:r>
          </a:p>
          <a:p>
            <a:pPr algn="ctr"/>
            <a:r>
              <a:rPr lang="en-GB" dirty="0" smtClean="0">
                <a:solidFill>
                  <a:schemeClr val="tx1"/>
                </a:solidFill>
              </a:rPr>
              <a:t>However</a:t>
            </a:r>
          </a:p>
          <a:p>
            <a:pPr algn="ctr"/>
            <a:r>
              <a:rPr lang="en-GB" dirty="0" smtClean="0">
                <a:solidFill>
                  <a:schemeClr val="tx1"/>
                </a:solidFill>
              </a:rPr>
              <a:t>On the contrary</a:t>
            </a:r>
          </a:p>
          <a:p>
            <a:pPr algn="ctr"/>
            <a:r>
              <a:rPr lang="en-GB" dirty="0" smtClean="0">
                <a:solidFill>
                  <a:schemeClr val="tx1"/>
                </a:solidFill>
              </a:rPr>
              <a:t>On the other hand</a:t>
            </a:r>
          </a:p>
        </p:txBody>
      </p:sp>
      <p:sp>
        <p:nvSpPr>
          <p:cNvPr id="7" name="Rounded Rectangle 6"/>
          <p:cNvSpPr/>
          <p:nvPr/>
        </p:nvSpPr>
        <p:spPr>
          <a:xfrm>
            <a:off x="428596" y="6429372"/>
            <a:ext cx="6572296" cy="428628"/>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GB" sz="1600" b="1" dirty="0" smtClean="0">
                <a:solidFill>
                  <a:schemeClr val="tx1"/>
                </a:solidFill>
                <a:effectLst>
                  <a:outerShdw blurRad="38100" dist="38100" dir="2700000" algn="tl">
                    <a:srgbClr val="000000">
                      <a:alpha val="43137"/>
                    </a:srgbClr>
                  </a:outerShdw>
                </a:effectLst>
              </a:rPr>
              <a:t>Remember: you need a comma after your connective word or phrase!</a:t>
            </a:r>
            <a:endParaRPr lang="en-GB" sz="1600" b="1" dirty="0">
              <a:solidFill>
                <a:schemeClr val="tx1"/>
              </a:solidFill>
              <a:effectLst>
                <a:outerShdw blurRad="38100" dist="38100" dir="2700000" algn="tl">
                  <a:srgbClr val="000000">
                    <a:alpha val="43137"/>
                  </a:srgbClr>
                </a:outerShdw>
              </a:effectLst>
            </a:endParaRPr>
          </a:p>
        </p:txBody>
      </p:sp>
      <p:sp>
        <p:nvSpPr>
          <p:cNvPr id="8" name="TextBox 7"/>
          <p:cNvSpPr txBox="1"/>
          <p:nvPr/>
        </p:nvSpPr>
        <p:spPr>
          <a:xfrm>
            <a:off x="7286644" y="0"/>
            <a:ext cx="1857356" cy="1754326"/>
          </a:xfrm>
          <a:prstGeom prst="rect">
            <a:avLst/>
          </a:prstGeom>
          <a:noFill/>
        </p:spPr>
        <p:txBody>
          <a:bodyPr wrap="square" rtlCol="0">
            <a:spAutoFit/>
          </a:bodyPr>
          <a:lstStyle/>
          <a:p>
            <a:pPr algn="ctr"/>
            <a:r>
              <a:rPr lang="en-GB" b="1" u="sng" dirty="0" smtClean="0"/>
              <a:t>OUTCOME</a:t>
            </a:r>
          </a:p>
          <a:p>
            <a:pPr algn="ctr"/>
            <a:r>
              <a:rPr lang="en-GB" dirty="0" smtClean="0"/>
              <a:t>To explain similarities and differences between audience views.</a:t>
            </a:r>
            <a:endParaRPr lang="en-GB" dirty="0"/>
          </a:p>
        </p:txBody>
      </p:sp>
      <p:sp>
        <p:nvSpPr>
          <p:cNvPr id="9" name="TextBox 8"/>
          <p:cNvSpPr txBox="1"/>
          <p:nvPr/>
        </p:nvSpPr>
        <p:spPr>
          <a:xfrm>
            <a:off x="7286644" y="2282603"/>
            <a:ext cx="1857356" cy="2308324"/>
          </a:xfrm>
          <a:prstGeom prst="rect">
            <a:avLst/>
          </a:prstGeom>
          <a:noFill/>
        </p:spPr>
        <p:txBody>
          <a:bodyPr wrap="square" rtlCol="0">
            <a:spAutoFit/>
          </a:bodyPr>
          <a:lstStyle/>
          <a:p>
            <a:pPr algn="ctr"/>
            <a:r>
              <a:rPr lang="en-GB" b="1" u="sng" dirty="0" smtClean="0"/>
              <a:t>KEY WORDS</a:t>
            </a:r>
          </a:p>
          <a:p>
            <a:pPr algn="ctr"/>
            <a:r>
              <a:rPr lang="en-GB" dirty="0" smtClean="0"/>
              <a:t>Elizabethan</a:t>
            </a:r>
          </a:p>
          <a:p>
            <a:pPr algn="ctr"/>
            <a:r>
              <a:rPr lang="en-GB" dirty="0" smtClean="0"/>
              <a:t>Contemporary</a:t>
            </a:r>
          </a:p>
          <a:p>
            <a:pPr algn="ctr"/>
            <a:r>
              <a:rPr lang="en-GB" dirty="0" smtClean="0"/>
              <a:t>Connectives</a:t>
            </a:r>
          </a:p>
          <a:p>
            <a:pPr algn="ctr"/>
            <a:r>
              <a:rPr lang="en-GB" dirty="0" smtClean="0"/>
              <a:t>Attitude</a:t>
            </a:r>
          </a:p>
          <a:p>
            <a:pPr algn="ctr"/>
            <a:r>
              <a:rPr lang="en-GB" dirty="0" smtClean="0"/>
              <a:t>Context</a:t>
            </a:r>
          </a:p>
          <a:p>
            <a:pPr algn="ctr"/>
            <a:r>
              <a:rPr lang="en-GB" dirty="0" smtClean="0"/>
              <a:t>Denotation</a:t>
            </a:r>
          </a:p>
          <a:p>
            <a:pPr algn="ctr"/>
            <a:r>
              <a:rPr lang="en-GB" dirty="0" smtClean="0"/>
              <a:t>Connotation</a:t>
            </a:r>
            <a:endParaRPr lang="en-GB" dirty="0"/>
          </a:p>
        </p:txBody>
      </p:sp>
      <p:sp>
        <p:nvSpPr>
          <p:cNvPr id="11" name="TextBox 10"/>
          <p:cNvSpPr txBox="1"/>
          <p:nvPr/>
        </p:nvSpPr>
        <p:spPr>
          <a:xfrm>
            <a:off x="7286644" y="4640057"/>
            <a:ext cx="1857356" cy="2031325"/>
          </a:xfrm>
          <a:prstGeom prst="rect">
            <a:avLst/>
          </a:prstGeom>
          <a:noFill/>
        </p:spPr>
        <p:txBody>
          <a:bodyPr wrap="square" rtlCol="0">
            <a:spAutoFit/>
          </a:bodyPr>
          <a:lstStyle/>
          <a:p>
            <a:pPr algn="ctr"/>
            <a:r>
              <a:rPr lang="en-GB" b="1" u="sng" dirty="0" smtClean="0"/>
              <a:t>THE BIG PICTURE</a:t>
            </a:r>
          </a:p>
          <a:p>
            <a:pPr algn="ctr"/>
            <a:r>
              <a:rPr lang="en-GB" dirty="0" smtClean="0"/>
              <a:t>To develop reading and writing skills through studying ‘A Midsummer Night’s Dream’</a:t>
            </a:r>
            <a:endParaRPr lang="en-GB" dirty="0"/>
          </a:p>
        </p:txBody>
      </p:sp>
      <p:sp>
        <p:nvSpPr>
          <p:cNvPr id="12" name="TextBox 11">
            <a:extLst>
              <a:ext uri="{FF2B5EF4-FFF2-40B4-BE49-F238E27FC236}">
                <a16:creationId xmlns="" xmlns:a16="http://schemas.microsoft.com/office/drawing/2014/main" id="{72DCAF32-68C5-463F-A22B-4FE1179D70E6}"/>
              </a:ext>
            </a:extLst>
          </p:cNvPr>
          <p:cNvSpPr txBox="1"/>
          <p:nvPr/>
        </p:nvSpPr>
        <p:spPr>
          <a:xfrm rot="16200000">
            <a:off x="-3064657" y="3089806"/>
            <a:ext cx="6858002" cy="707886"/>
          </a:xfrm>
          <a:prstGeom prst="rect">
            <a:avLst/>
          </a:prstGeom>
          <a:solidFill>
            <a:srgbClr val="F8F8F8">
              <a:lumMod val="90000"/>
            </a:srgb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smtClean="0">
                <a:solidFill>
                  <a:prstClr val="black"/>
                </a:solidFill>
                <a:latin typeface="Century Gothic" panose="020B0502020202020204" pitchFamily="34" charset="0"/>
              </a:rPr>
              <a:t>Plenary</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Engage</a:t>
            </a:r>
            <a:endParaRPr lang="en-GB" dirty="0"/>
          </a:p>
        </p:txBody>
      </p:sp>
      <p:sp>
        <p:nvSpPr>
          <p:cNvPr id="3" name="Content Placeholder 2"/>
          <p:cNvSpPr>
            <a:spLocks noGrp="1"/>
          </p:cNvSpPr>
          <p:nvPr>
            <p:ph idx="1"/>
          </p:nvPr>
        </p:nvSpPr>
        <p:spPr>
          <a:xfrm>
            <a:off x="457200" y="1571612"/>
            <a:ext cx="6543692" cy="4525963"/>
          </a:xfrm>
        </p:spPr>
        <p:txBody>
          <a:bodyPr>
            <a:normAutofit/>
          </a:bodyPr>
          <a:lstStyle/>
          <a:p>
            <a:pPr algn="ctr">
              <a:buNone/>
            </a:pPr>
            <a:r>
              <a:rPr lang="en-GB" sz="2400" b="1" dirty="0" smtClean="0"/>
              <a:t>What does it mean?</a:t>
            </a:r>
            <a:endParaRPr lang="en-GB" sz="2400" b="1" dirty="0"/>
          </a:p>
        </p:txBody>
      </p:sp>
      <p:sp>
        <p:nvSpPr>
          <p:cNvPr id="4" name="Rectangle 3"/>
          <p:cNvSpPr/>
          <p:nvPr/>
        </p:nvSpPr>
        <p:spPr>
          <a:xfrm>
            <a:off x="1505631" y="2857496"/>
            <a:ext cx="4420634" cy="1754326"/>
          </a:xfrm>
          <a:prstGeom prst="rect">
            <a:avLst/>
          </a:prstGeom>
        </p:spPr>
        <p:style>
          <a:lnRef idx="1">
            <a:schemeClr val="dk1"/>
          </a:lnRef>
          <a:fillRef idx="3">
            <a:schemeClr val="dk1"/>
          </a:fillRef>
          <a:effectRef idx="2">
            <a:schemeClr val="dk1"/>
          </a:effectRef>
          <a:fontRef idx="minor">
            <a:schemeClr val="lt1"/>
          </a:fontRef>
        </p:style>
        <p:txBody>
          <a:bodyPr wrap="none" lIns="91440" tIns="45720" rIns="91440" bIns="45720">
            <a:spAutoFit/>
          </a:bodyPr>
          <a:lstStyle/>
          <a:p>
            <a:pPr algn="ctr"/>
            <a:r>
              <a:rPr lang="en-US"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A Midsummer</a:t>
            </a:r>
          </a:p>
          <a:p>
            <a:pPr algn="ctr"/>
            <a:r>
              <a:rPr lang="en-US"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Night’s Dream</a:t>
            </a:r>
            <a:endParaRPr lang="en-US"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cxnSp>
        <p:nvCxnSpPr>
          <p:cNvPr id="6" name="Straight Arrow Connector 5"/>
          <p:cNvCxnSpPr/>
          <p:nvPr/>
        </p:nvCxnSpPr>
        <p:spPr>
          <a:xfrm flipV="1">
            <a:off x="5857884" y="2214554"/>
            <a:ext cx="785818" cy="642942"/>
          </a:xfrm>
          <a:prstGeom prst="straightConnector1">
            <a:avLst/>
          </a:prstGeom>
          <a:ln w="57150">
            <a:tailEnd type="arrow"/>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rot="16200000" flipV="1">
            <a:off x="2178827" y="2321711"/>
            <a:ext cx="714380" cy="642942"/>
          </a:xfrm>
          <a:prstGeom prst="straightConnector1">
            <a:avLst/>
          </a:prstGeom>
          <a:ln w="57150">
            <a:tailEnd type="arrow"/>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rot="10800000" flipV="1">
            <a:off x="1142976" y="4429132"/>
            <a:ext cx="1009656" cy="633418"/>
          </a:xfrm>
          <a:prstGeom prst="straightConnector1">
            <a:avLst/>
          </a:prstGeom>
          <a:ln w="57150">
            <a:tailEnd type="arrow"/>
          </a:ln>
        </p:spPr>
        <p:style>
          <a:lnRef idx="1">
            <a:schemeClr val="dk1"/>
          </a:lnRef>
          <a:fillRef idx="0">
            <a:schemeClr val="dk1"/>
          </a:fillRef>
          <a:effectRef idx="0">
            <a:schemeClr val="dk1"/>
          </a:effectRef>
          <a:fontRef idx="minor">
            <a:schemeClr val="tx1"/>
          </a:fontRef>
        </p:style>
      </p:cxnSp>
      <p:cxnSp>
        <p:nvCxnSpPr>
          <p:cNvPr id="11" name="Straight Arrow Connector 10"/>
          <p:cNvCxnSpPr/>
          <p:nvPr/>
        </p:nvCxnSpPr>
        <p:spPr>
          <a:xfrm>
            <a:off x="5786446" y="4143380"/>
            <a:ext cx="928694" cy="142876"/>
          </a:xfrm>
          <a:prstGeom prst="straightConnector1">
            <a:avLst/>
          </a:prstGeom>
          <a:ln w="57150">
            <a:tailEnd type="arrow"/>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7286644" y="0"/>
            <a:ext cx="1857356" cy="1754326"/>
          </a:xfrm>
          <a:prstGeom prst="rect">
            <a:avLst/>
          </a:prstGeom>
          <a:noFill/>
        </p:spPr>
        <p:txBody>
          <a:bodyPr wrap="square" rtlCol="0">
            <a:spAutoFit/>
          </a:bodyPr>
          <a:lstStyle/>
          <a:p>
            <a:pPr algn="ctr"/>
            <a:r>
              <a:rPr lang="en-GB" b="1" u="sng" dirty="0" smtClean="0"/>
              <a:t>OUTCOME</a:t>
            </a:r>
          </a:p>
          <a:p>
            <a:pPr algn="ctr"/>
            <a:r>
              <a:rPr lang="en-GB" dirty="0" smtClean="0"/>
              <a:t>To explain similarities and differences between audience views.</a:t>
            </a:r>
            <a:endParaRPr lang="en-GB" dirty="0"/>
          </a:p>
        </p:txBody>
      </p:sp>
      <p:sp>
        <p:nvSpPr>
          <p:cNvPr id="15" name="TextBox 14"/>
          <p:cNvSpPr txBox="1"/>
          <p:nvPr/>
        </p:nvSpPr>
        <p:spPr>
          <a:xfrm>
            <a:off x="7286644" y="2282603"/>
            <a:ext cx="1857356" cy="1754326"/>
          </a:xfrm>
          <a:prstGeom prst="rect">
            <a:avLst/>
          </a:prstGeom>
          <a:noFill/>
        </p:spPr>
        <p:txBody>
          <a:bodyPr wrap="square" rtlCol="0">
            <a:spAutoFit/>
          </a:bodyPr>
          <a:lstStyle/>
          <a:p>
            <a:pPr algn="ctr"/>
            <a:r>
              <a:rPr lang="en-GB" b="1" u="sng" dirty="0" smtClean="0"/>
              <a:t>KEY WORDS</a:t>
            </a:r>
          </a:p>
          <a:p>
            <a:pPr algn="ctr"/>
            <a:r>
              <a:rPr lang="en-GB" dirty="0" smtClean="0"/>
              <a:t>Elizabethan</a:t>
            </a:r>
          </a:p>
          <a:p>
            <a:pPr algn="ctr"/>
            <a:r>
              <a:rPr lang="en-GB" dirty="0" smtClean="0"/>
              <a:t>Contemporary</a:t>
            </a:r>
          </a:p>
          <a:p>
            <a:pPr algn="ctr"/>
            <a:r>
              <a:rPr lang="en-GB" dirty="0" smtClean="0"/>
              <a:t>Connectives</a:t>
            </a:r>
          </a:p>
          <a:p>
            <a:pPr algn="ctr"/>
            <a:r>
              <a:rPr lang="en-GB" dirty="0" smtClean="0"/>
              <a:t>Attitude</a:t>
            </a:r>
          </a:p>
          <a:p>
            <a:pPr algn="ctr"/>
            <a:r>
              <a:rPr lang="en-GB" dirty="0" smtClean="0"/>
              <a:t>Context</a:t>
            </a:r>
            <a:endParaRPr lang="en-GB" dirty="0"/>
          </a:p>
        </p:txBody>
      </p:sp>
      <p:sp>
        <p:nvSpPr>
          <p:cNvPr id="12" name="TextBox 11"/>
          <p:cNvSpPr txBox="1"/>
          <p:nvPr/>
        </p:nvSpPr>
        <p:spPr>
          <a:xfrm>
            <a:off x="7286644" y="4640057"/>
            <a:ext cx="1857356" cy="2031325"/>
          </a:xfrm>
          <a:prstGeom prst="rect">
            <a:avLst/>
          </a:prstGeom>
          <a:noFill/>
        </p:spPr>
        <p:txBody>
          <a:bodyPr wrap="square" rtlCol="0">
            <a:spAutoFit/>
          </a:bodyPr>
          <a:lstStyle/>
          <a:p>
            <a:pPr algn="ctr"/>
            <a:r>
              <a:rPr lang="en-GB" b="1" u="sng" dirty="0" smtClean="0"/>
              <a:t>THE BIG PICTURE</a:t>
            </a:r>
          </a:p>
          <a:p>
            <a:pPr algn="ctr"/>
            <a:r>
              <a:rPr lang="en-GB" dirty="0" smtClean="0"/>
              <a:t>To develop reading and writing skills through studying ‘A Midsummer Night’s Dream’</a:t>
            </a:r>
            <a:endParaRPr lang="en-GB" dirty="0"/>
          </a:p>
        </p:txBody>
      </p:sp>
      <p:sp>
        <p:nvSpPr>
          <p:cNvPr id="13" name="TextBox 12">
            <a:extLst>
              <a:ext uri="{FF2B5EF4-FFF2-40B4-BE49-F238E27FC236}">
                <a16:creationId xmlns="" xmlns:a16="http://schemas.microsoft.com/office/drawing/2014/main" id="{8F09C038-84C2-4528-A4B1-51D6035497DC}"/>
              </a:ext>
            </a:extLst>
          </p:cNvPr>
          <p:cNvSpPr txBox="1"/>
          <p:nvPr/>
        </p:nvSpPr>
        <p:spPr>
          <a:xfrm rot="16200000">
            <a:off x="-3048552" y="3075058"/>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a:ln>
                  <a:noFill/>
                </a:ln>
                <a:solidFill>
                  <a:prstClr val="black"/>
                </a:solidFill>
                <a:effectLst/>
                <a:uLnTx/>
                <a:uFillTx/>
                <a:latin typeface="Century Gothic" panose="020B0502020202020204" pitchFamily="34" charset="0"/>
              </a:rPr>
              <a:t>Do Now</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0" y="0"/>
            <a:ext cx="9144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GB" sz="2800" b="1" u="sng" dirty="0">
                <a:solidFill>
                  <a:schemeClr val="bg1"/>
                </a:solidFill>
                <a:latin typeface="Comic Sans MS" pitchFamily="66" charset="0"/>
              </a:rPr>
              <a:t>The Title of the Play Revealed</a:t>
            </a:r>
          </a:p>
        </p:txBody>
      </p:sp>
      <p:sp>
        <p:nvSpPr>
          <p:cNvPr id="9225" name="AutoShape 9"/>
          <p:cNvSpPr>
            <a:spLocks noChangeArrowheads="1"/>
          </p:cNvSpPr>
          <p:nvPr/>
        </p:nvSpPr>
        <p:spPr bwMode="auto">
          <a:xfrm>
            <a:off x="228600" y="533400"/>
            <a:ext cx="8610600" cy="685800"/>
          </a:xfrm>
          <a:prstGeom prst="roundRect">
            <a:avLst>
              <a:gd name="adj" fmla="val 16667"/>
            </a:avLst>
          </a:prstGeom>
          <a:solidFill>
            <a:srgbClr val="99CCFF"/>
          </a:solidFill>
          <a:ln w="254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GB" sz="1900">
                <a:latin typeface="Comic Sans MS" pitchFamily="66" charset="0"/>
              </a:rPr>
              <a:t>The title suggests that there is going to be </a:t>
            </a:r>
          </a:p>
          <a:p>
            <a:pPr algn="ctr"/>
            <a:r>
              <a:rPr lang="en-GB" sz="1900" b="1">
                <a:latin typeface="Comic Sans MS" pitchFamily="66" charset="0"/>
              </a:rPr>
              <a:t>romance, magic and madness</a:t>
            </a:r>
            <a:r>
              <a:rPr lang="en-GB" sz="1900">
                <a:latin typeface="Comic Sans MS" pitchFamily="66" charset="0"/>
              </a:rPr>
              <a:t>.</a:t>
            </a:r>
          </a:p>
        </p:txBody>
      </p:sp>
      <p:pic>
        <p:nvPicPr>
          <p:cNvPr id="9229" name="Picture 13" descr="http://www.pdwhite.com/images/Midsummer_s_Night_Dream.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71600" y="1295400"/>
            <a:ext cx="5943600" cy="4191000"/>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pic>
        <p:nvPicPr>
          <p:cNvPr id="9230" name="Picture 14"/>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0" y="2895600"/>
            <a:ext cx="1766888" cy="3962400"/>
          </a:xfrm>
          <a:prstGeom prst="rect">
            <a:avLst/>
          </a:prstGeom>
          <a:noFill/>
          <a:extLst>
            <a:ext uri="{909E8E84-426E-40DD-AFC4-6F175D3DCCD1}">
              <a14:hiddenFill xmlns:a14="http://schemas.microsoft.com/office/drawing/2010/main" xmlns="">
                <a:solidFill>
                  <a:srgbClr val="FFFFFF"/>
                </a:solidFill>
              </a14:hiddenFill>
            </a:ext>
          </a:extLst>
        </p:spPr>
      </p:pic>
      <p:sp>
        <p:nvSpPr>
          <p:cNvPr id="9231" name="AutoShape 15"/>
          <p:cNvSpPr>
            <a:spLocks noChangeArrowheads="1"/>
          </p:cNvSpPr>
          <p:nvPr/>
        </p:nvSpPr>
        <p:spPr bwMode="auto">
          <a:xfrm>
            <a:off x="152400" y="1447800"/>
            <a:ext cx="2133600" cy="1828800"/>
          </a:xfrm>
          <a:prstGeom prst="wedgeRoundRectCallout">
            <a:avLst>
              <a:gd name="adj1" fmla="val -18528"/>
              <a:gd name="adj2" fmla="val 80815"/>
              <a:gd name="adj3" fmla="val 16667"/>
            </a:avLst>
          </a:prstGeom>
          <a:gradFill rotWithShape="1">
            <a:gsLst>
              <a:gs pos="0">
                <a:srgbClr val="FFCC00"/>
              </a:gs>
              <a:gs pos="100000">
                <a:schemeClr val="bg1"/>
              </a:gs>
            </a:gsLst>
            <a:lin ang="5400000" scaled="1"/>
          </a:gradFill>
          <a:ln w="254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ctr"/>
            <a:r>
              <a:rPr lang="en-GB" sz="1600">
                <a:latin typeface="Comic Sans MS" pitchFamily="66" charset="0"/>
              </a:rPr>
              <a:t>“Midsummer Night was thought to be one of the nights of the year when spirits were especially powerful.”</a:t>
            </a:r>
          </a:p>
        </p:txBody>
      </p:sp>
      <p:pic>
        <p:nvPicPr>
          <p:cNvPr id="9233" name="Picture 17" descr="student"/>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7339013" y="4114800"/>
            <a:ext cx="1804987" cy="2743200"/>
          </a:xfrm>
          <a:prstGeom prst="rect">
            <a:avLst/>
          </a:prstGeom>
          <a:noFill/>
          <a:extLst>
            <a:ext uri="{909E8E84-426E-40DD-AFC4-6F175D3DCCD1}">
              <a14:hiddenFill xmlns:a14="http://schemas.microsoft.com/office/drawing/2010/main" xmlns="">
                <a:solidFill>
                  <a:srgbClr val="FFFFFF"/>
                </a:solidFill>
              </a14:hiddenFill>
            </a:ext>
          </a:extLst>
        </p:spPr>
      </p:pic>
      <p:sp>
        <p:nvSpPr>
          <p:cNvPr id="9234" name="AutoShape 18"/>
          <p:cNvSpPr>
            <a:spLocks noChangeArrowheads="1"/>
          </p:cNvSpPr>
          <p:nvPr/>
        </p:nvSpPr>
        <p:spPr bwMode="auto">
          <a:xfrm>
            <a:off x="1295400" y="5638800"/>
            <a:ext cx="6096000" cy="1219200"/>
          </a:xfrm>
          <a:prstGeom prst="roundRect">
            <a:avLst>
              <a:gd name="adj" fmla="val 16667"/>
            </a:avLst>
          </a:prstGeom>
          <a:solidFill>
            <a:srgbClr val="99CCFF"/>
          </a:solidFill>
          <a:ln w="254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GB" sz="2200" dirty="0">
                <a:latin typeface="Comic Sans MS" pitchFamily="66" charset="0"/>
              </a:rPr>
              <a:t>People also believed that flowers </a:t>
            </a:r>
            <a:r>
              <a:rPr lang="en-GB" sz="2200" dirty="0" smtClean="0">
                <a:latin typeface="Comic Sans MS" pitchFamily="66" charset="0"/>
              </a:rPr>
              <a:t>collected</a:t>
            </a:r>
            <a:endParaRPr lang="en-GB" sz="2200" dirty="0">
              <a:latin typeface="Comic Sans MS" pitchFamily="66" charset="0"/>
            </a:endParaRPr>
          </a:p>
          <a:p>
            <a:pPr algn="ctr"/>
            <a:r>
              <a:rPr lang="en-GB" sz="2200" dirty="0">
                <a:latin typeface="Comic Sans MS" pitchFamily="66" charset="0"/>
              </a:rPr>
              <a:t>on Midsummer Night could work magic.”</a:t>
            </a:r>
            <a:endParaRPr lang="en-GB" dirty="0">
              <a:latin typeface="Comic Sans MS" pitchFamily="66" charset="0"/>
            </a:endParaRPr>
          </a:p>
        </p:txBody>
      </p:sp>
      <p:sp>
        <p:nvSpPr>
          <p:cNvPr id="9235" name="AutoShape 19"/>
          <p:cNvSpPr>
            <a:spLocks noChangeArrowheads="1"/>
          </p:cNvSpPr>
          <p:nvPr/>
        </p:nvSpPr>
        <p:spPr bwMode="auto">
          <a:xfrm>
            <a:off x="7086600" y="2209800"/>
            <a:ext cx="1905000" cy="2057400"/>
          </a:xfrm>
          <a:prstGeom prst="wedgeRoundRectCallout">
            <a:avLst>
              <a:gd name="adj1" fmla="val 31667"/>
              <a:gd name="adj2" fmla="val 76773"/>
              <a:gd name="adj3" fmla="val 16667"/>
            </a:avLst>
          </a:prstGeom>
          <a:gradFill rotWithShape="1">
            <a:gsLst>
              <a:gs pos="0">
                <a:srgbClr val="FFCC00"/>
              </a:gs>
              <a:gs pos="100000">
                <a:schemeClr val="bg1"/>
              </a:gs>
            </a:gsLst>
            <a:lin ang="5400000" scaled="1"/>
          </a:gradFill>
          <a:ln w="254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ctr"/>
            <a:r>
              <a:rPr lang="en-GB" sz="1600">
                <a:latin typeface="Comic Sans MS" pitchFamily="66" charset="0"/>
              </a:rPr>
              <a:t>“They believed that it was a time when people dreamed of their true loves and sometimes went insane.”</a:t>
            </a:r>
          </a:p>
        </p:txBody>
      </p:sp>
      <p:pic>
        <p:nvPicPr>
          <p:cNvPr id="9237" name="Picture 21" descr="http://www.socalexotica.com/flower_clipart_2.gif"/>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8153400" y="0"/>
            <a:ext cx="990600" cy="990600"/>
          </a:xfrm>
          <a:prstGeom prst="rect">
            <a:avLst/>
          </a:prstGeom>
          <a:noFill/>
          <a:extLst>
            <a:ext uri="{909E8E84-426E-40DD-AFC4-6F175D3DCCD1}">
              <a14:hiddenFill xmlns:a14="http://schemas.microsoft.com/office/drawing/2010/main" xmlns="">
                <a:solidFill>
                  <a:srgbClr val="FFFFFF"/>
                </a:solidFill>
              </a14:hiddenFill>
            </a:ext>
          </a:extLst>
        </p:spPr>
      </p:pic>
      <p:pic>
        <p:nvPicPr>
          <p:cNvPr id="9238" name="Picture 22" descr="http://www.socalexotica.com/flower_clipart_2.gif"/>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0" y="0"/>
            <a:ext cx="990600" cy="990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915970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Vocabulary</a:t>
            </a:r>
            <a:endParaRPr lang="en-GB" dirty="0"/>
          </a:p>
        </p:txBody>
      </p:sp>
      <p:sp>
        <p:nvSpPr>
          <p:cNvPr id="3" name="Content Placeholder 2"/>
          <p:cNvSpPr>
            <a:spLocks noGrp="1"/>
          </p:cNvSpPr>
          <p:nvPr>
            <p:ph idx="1"/>
          </p:nvPr>
        </p:nvSpPr>
        <p:spPr>
          <a:xfrm>
            <a:off x="457200" y="1600200"/>
            <a:ext cx="6758006" cy="4525963"/>
          </a:xfrm>
        </p:spPr>
        <p:txBody>
          <a:bodyPr>
            <a:normAutofit lnSpcReduction="10000"/>
          </a:bodyPr>
          <a:lstStyle/>
          <a:p>
            <a:pPr algn="ctr"/>
            <a:r>
              <a:rPr lang="en-GB" b="1" u="sng" dirty="0" smtClean="0"/>
              <a:t>KEY WORDS</a:t>
            </a:r>
          </a:p>
          <a:p>
            <a:pPr algn="ctr"/>
            <a:r>
              <a:rPr lang="en-GB" dirty="0" smtClean="0"/>
              <a:t>Elizabethan</a:t>
            </a:r>
          </a:p>
          <a:p>
            <a:pPr algn="ctr"/>
            <a:r>
              <a:rPr lang="en-GB" dirty="0" smtClean="0"/>
              <a:t>Contemporary</a:t>
            </a:r>
          </a:p>
          <a:p>
            <a:pPr algn="ctr"/>
            <a:r>
              <a:rPr lang="en-GB" dirty="0" smtClean="0"/>
              <a:t>Connectives</a:t>
            </a:r>
          </a:p>
          <a:p>
            <a:pPr algn="ctr"/>
            <a:r>
              <a:rPr lang="en-GB" dirty="0" smtClean="0"/>
              <a:t>Attitude</a:t>
            </a:r>
          </a:p>
          <a:p>
            <a:pPr algn="ctr"/>
            <a:r>
              <a:rPr lang="en-GB" dirty="0" smtClean="0"/>
              <a:t>Context</a:t>
            </a:r>
          </a:p>
          <a:p>
            <a:pPr algn="ctr"/>
            <a:r>
              <a:rPr lang="en-GB" dirty="0" smtClean="0"/>
              <a:t>Denotation</a:t>
            </a:r>
          </a:p>
          <a:p>
            <a:pPr algn="ctr"/>
            <a:r>
              <a:rPr lang="en-GB" dirty="0" smtClean="0"/>
              <a:t>Connotation</a:t>
            </a:r>
          </a:p>
          <a:p>
            <a:pPr>
              <a:buNone/>
            </a:pPr>
            <a:endParaRPr lang="en-GB" dirty="0"/>
          </a:p>
        </p:txBody>
      </p:sp>
      <p:sp>
        <p:nvSpPr>
          <p:cNvPr id="4" name="TextBox 3">
            <a:extLst>
              <a:ext uri="{FF2B5EF4-FFF2-40B4-BE49-F238E27FC236}">
                <a16:creationId xmlns="" xmlns:a16="http://schemas.microsoft.com/office/drawing/2014/main" id="{049EF2F6-0D8E-4D7D-8FEB-6D6D4578BA1F}"/>
              </a:ext>
            </a:extLst>
          </p:cNvPr>
          <p:cNvSpPr txBox="1"/>
          <p:nvPr/>
        </p:nvSpPr>
        <p:spPr>
          <a:xfrm rot="16200000">
            <a:off x="-3134338" y="3075057"/>
            <a:ext cx="6858000"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a:ln>
                  <a:noFill/>
                </a:ln>
                <a:solidFill>
                  <a:prstClr val="black"/>
                </a:solidFill>
                <a:effectLst/>
                <a:uLnTx/>
                <a:uFillTx/>
                <a:latin typeface="Century Gothic" panose="020B0502020202020204" pitchFamily="34" charset="0"/>
              </a:rPr>
              <a:t>Unlocking vocabulary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274638"/>
            <a:ext cx="6500858" cy="868346"/>
          </a:xfrm>
        </p:spPr>
        <p:txBody>
          <a:bodyPr/>
          <a:lstStyle/>
          <a:p>
            <a:r>
              <a:rPr lang="en-GB" dirty="0" smtClean="0"/>
              <a:t>Match Vocabulary</a:t>
            </a:r>
            <a:endParaRPr lang="en-GB" dirty="0"/>
          </a:p>
        </p:txBody>
      </p:sp>
      <p:sp>
        <p:nvSpPr>
          <p:cNvPr id="3" name="Content Placeholder 2"/>
          <p:cNvSpPr>
            <a:spLocks noGrp="1"/>
          </p:cNvSpPr>
          <p:nvPr>
            <p:ph idx="1"/>
          </p:nvPr>
        </p:nvSpPr>
        <p:spPr>
          <a:xfrm>
            <a:off x="357158" y="1142984"/>
            <a:ext cx="7000924" cy="5500726"/>
          </a:xfrm>
        </p:spPr>
        <p:txBody>
          <a:bodyPr>
            <a:normAutofit fontScale="85000" lnSpcReduction="10000"/>
          </a:bodyPr>
          <a:lstStyle/>
          <a:p>
            <a:pPr>
              <a:buNone/>
            </a:pPr>
            <a:r>
              <a:rPr lang="en-GB" dirty="0" smtClean="0"/>
              <a:t>_____________ is a belief or a view, how something is perceived.</a:t>
            </a:r>
          </a:p>
          <a:p>
            <a:pPr>
              <a:buNone/>
            </a:pPr>
            <a:r>
              <a:rPr lang="en-GB" dirty="0" smtClean="0"/>
              <a:t>______________a time during the reign of Queen Elizabeth I</a:t>
            </a:r>
          </a:p>
          <a:p>
            <a:pPr>
              <a:buNone/>
            </a:pPr>
            <a:r>
              <a:rPr lang="en-GB" dirty="0" smtClean="0"/>
              <a:t>______________the hidden or implied meaning of a word.</a:t>
            </a:r>
          </a:p>
          <a:p>
            <a:pPr>
              <a:buNone/>
            </a:pPr>
            <a:r>
              <a:rPr lang="en-GB" dirty="0" smtClean="0"/>
              <a:t>________________ of the time, such as an idea, concept or fashion etc.</a:t>
            </a:r>
          </a:p>
          <a:p>
            <a:pPr>
              <a:buNone/>
            </a:pPr>
            <a:r>
              <a:rPr lang="en-GB" dirty="0" smtClean="0"/>
              <a:t>______________the direct meaning of a word.</a:t>
            </a:r>
          </a:p>
          <a:p>
            <a:pPr>
              <a:buNone/>
            </a:pPr>
            <a:r>
              <a:rPr lang="en-GB" dirty="0" smtClean="0"/>
              <a:t>______________word or phrase to link a sentence when writing.</a:t>
            </a:r>
          </a:p>
          <a:p>
            <a:pPr>
              <a:buNone/>
            </a:pPr>
            <a:r>
              <a:rPr lang="en-GB" dirty="0" smtClean="0"/>
              <a:t>________________the background of either the era, or within the text.</a:t>
            </a:r>
          </a:p>
          <a:p>
            <a:pPr>
              <a:buNone/>
            </a:pPr>
            <a:endParaRPr lang="en-GB" dirty="0"/>
          </a:p>
        </p:txBody>
      </p:sp>
      <p:sp>
        <p:nvSpPr>
          <p:cNvPr id="6" name="TextBox 5"/>
          <p:cNvSpPr txBox="1"/>
          <p:nvPr/>
        </p:nvSpPr>
        <p:spPr>
          <a:xfrm>
            <a:off x="7143768" y="357166"/>
            <a:ext cx="2000232" cy="5632311"/>
          </a:xfrm>
          <a:prstGeom prst="rect">
            <a:avLst/>
          </a:prstGeom>
          <a:noFill/>
        </p:spPr>
        <p:txBody>
          <a:bodyPr wrap="square" rtlCol="0">
            <a:spAutoFit/>
          </a:bodyPr>
          <a:lstStyle/>
          <a:p>
            <a:pPr algn="ctr"/>
            <a:r>
              <a:rPr lang="en-GB" sz="2400" b="1" u="sng" dirty="0" smtClean="0"/>
              <a:t>KEY WORDS</a:t>
            </a:r>
          </a:p>
          <a:p>
            <a:pPr algn="ctr"/>
            <a:endParaRPr lang="en-GB" sz="2400" dirty="0" smtClean="0"/>
          </a:p>
          <a:p>
            <a:pPr algn="ctr"/>
            <a:r>
              <a:rPr lang="en-GB" sz="2400" dirty="0" smtClean="0"/>
              <a:t>Elizabethan</a:t>
            </a:r>
          </a:p>
          <a:p>
            <a:pPr algn="ctr"/>
            <a:r>
              <a:rPr lang="en-GB" sz="2400" dirty="0" smtClean="0"/>
              <a:t>Contemporary</a:t>
            </a:r>
          </a:p>
          <a:p>
            <a:pPr algn="ctr"/>
            <a:endParaRPr lang="en-GB" sz="2400" dirty="0" smtClean="0"/>
          </a:p>
          <a:p>
            <a:pPr algn="ctr"/>
            <a:endParaRPr lang="en-GB" sz="2400" dirty="0" smtClean="0"/>
          </a:p>
          <a:p>
            <a:pPr algn="ctr"/>
            <a:r>
              <a:rPr lang="en-GB" sz="2400" dirty="0" smtClean="0"/>
              <a:t>Connectives</a:t>
            </a:r>
          </a:p>
          <a:p>
            <a:pPr algn="ctr"/>
            <a:r>
              <a:rPr lang="en-GB" sz="2400" dirty="0" smtClean="0"/>
              <a:t>Attitude</a:t>
            </a:r>
          </a:p>
          <a:p>
            <a:pPr algn="ctr"/>
            <a:r>
              <a:rPr lang="en-GB" sz="2400" dirty="0" smtClean="0"/>
              <a:t>Context</a:t>
            </a:r>
          </a:p>
          <a:p>
            <a:pPr algn="ctr"/>
            <a:endParaRPr lang="en-GB" sz="2400" dirty="0" smtClean="0"/>
          </a:p>
          <a:p>
            <a:pPr algn="ctr"/>
            <a:endParaRPr lang="en-GB" sz="2400" dirty="0" smtClean="0"/>
          </a:p>
          <a:p>
            <a:pPr algn="ctr"/>
            <a:endParaRPr lang="en-GB" sz="2400" dirty="0" smtClean="0"/>
          </a:p>
          <a:p>
            <a:pPr algn="ctr"/>
            <a:endParaRPr lang="en-GB" sz="2400" dirty="0" smtClean="0"/>
          </a:p>
          <a:p>
            <a:pPr algn="ctr"/>
            <a:r>
              <a:rPr lang="en-GB" sz="2400" dirty="0" smtClean="0"/>
              <a:t>Denotation</a:t>
            </a:r>
          </a:p>
          <a:p>
            <a:pPr algn="ctr"/>
            <a:r>
              <a:rPr lang="en-GB" sz="2400" dirty="0" smtClean="0"/>
              <a:t>Connotation</a:t>
            </a:r>
            <a:endParaRPr lang="en-GB" sz="2400" dirty="0"/>
          </a:p>
        </p:txBody>
      </p:sp>
      <p:sp>
        <p:nvSpPr>
          <p:cNvPr id="7" name="TextBox 6">
            <a:extLst>
              <a:ext uri="{FF2B5EF4-FFF2-40B4-BE49-F238E27FC236}">
                <a16:creationId xmlns="" xmlns:a16="http://schemas.microsoft.com/office/drawing/2014/main" id="{049EF2F6-0D8E-4D7D-8FEB-6D6D4578BA1F}"/>
              </a:ext>
            </a:extLst>
          </p:cNvPr>
          <p:cNvSpPr txBox="1"/>
          <p:nvPr/>
        </p:nvSpPr>
        <p:spPr>
          <a:xfrm rot="16200000">
            <a:off x="-3134339"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a:ln>
                  <a:noFill/>
                </a:ln>
                <a:solidFill>
                  <a:prstClr val="black"/>
                </a:solidFill>
                <a:effectLst/>
                <a:uLnTx/>
                <a:uFillTx/>
                <a:latin typeface="Century Gothic" panose="020B0502020202020204" pitchFamily="34" charset="0"/>
              </a:rPr>
              <a:t>Unlocking vocabulary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74638"/>
            <a:ext cx="6715172" cy="868346"/>
          </a:xfrm>
        </p:spPr>
        <p:txBody>
          <a:bodyPr/>
          <a:lstStyle/>
          <a:p>
            <a:r>
              <a:rPr lang="en-GB" dirty="0" smtClean="0"/>
              <a:t>Check</a:t>
            </a:r>
            <a:endParaRPr lang="en-GB" dirty="0"/>
          </a:p>
        </p:txBody>
      </p:sp>
      <p:sp>
        <p:nvSpPr>
          <p:cNvPr id="3" name="Content Placeholder 2"/>
          <p:cNvSpPr>
            <a:spLocks noGrp="1"/>
          </p:cNvSpPr>
          <p:nvPr>
            <p:ph idx="1"/>
          </p:nvPr>
        </p:nvSpPr>
        <p:spPr>
          <a:xfrm>
            <a:off x="214282" y="1142984"/>
            <a:ext cx="7000924" cy="5500726"/>
          </a:xfrm>
        </p:spPr>
        <p:txBody>
          <a:bodyPr>
            <a:normAutofit fontScale="92500" lnSpcReduction="20000"/>
          </a:bodyPr>
          <a:lstStyle/>
          <a:p>
            <a:pPr>
              <a:buNone/>
            </a:pPr>
            <a:r>
              <a:rPr lang="en-GB" dirty="0" smtClean="0"/>
              <a:t>_Attitude is a belief or a view, how something is perceived.</a:t>
            </a:r>
          </a:p>
          <a:p>
            <a:pPr>
              <a:buNone/>
            </a:pPr>
            <a:r>
              <a:rPr lang="en-GB" dirty="0" smtClean="0"/>
              <a:t>Elizabethan a time during the reign of Queen Elizabeth I</a:t>
            </a:r>
          </a:p>
          <a:p>
            <a:pPr>
              <a:buNone/>
            </a:pPr>
            <a:r>
              <a:rPr lang="en-GB" dirty="0" smtClean="0"/>
              <a:t>Connotation the hidden or implied meaning of a word.</a:t>
            </a:r>
          </a:p>
          <a:p>
            <a:pPr>
              <a:buNone/>
            </a:pPr>
            <a:r>
              <a:rPr lang="en-GB" dirty="0" smtClean="0"/>
              <a:t>Contemporary of the time, such as an idea, concept or fashion etc.</a:t>
            </a:r>
          </a:p>
          <a:p>
            <a:pPr>
              <a:buNone/>
            </a:pPr>
            <a:r>
              <a:rPr lang="en-GB" dirty="0" smtClean="0"/>
              <a:t>Denotation the direct meaning of a word.</a:t>
            </a:r>
          </a:p>
          <a:p>
            <a:pPr>
              <a:buNone/>
            </a:pPr>
            <a:r>
              <a:rPr lang="en-GB" dirty="0" smtClean="0"/>
              <a:t>Connective word or phrase to link a sentence when writing.</a:t>
            </a:r>
          </a:p>
          <a:p>
            <a:pPr>
              <a:buNone/>
            </a:pPr>
            <a:r>
              <a:rPr lang="en-GB" dirty="0" smtClean="0"/>
              <a:t>Context the background of either the era, or within the text.</a:t>
            </a:r>
          </a:p>
          <a:p>
            <a:pPr>
              <a:buNone/>
            </a:pPr>
            <a:endParaRPr lang="en-GB" dirty="0"/>
          </a:p>
        </p:txBody>
      </p:sp>
      <p:sp>
        <p:nvSpPr>
          <p:cNvPr id="6" name="TextBox 5"/>
          <p:cNvSpPr txBox="1"/>
          <p:nvPr/>
        </p:nvSpPr>
        <p:spPr>
          <a:xfrm>
            <a:off x="7143768" y="357166"/>
            <a:ext cx="2000232" cy="5632311"/>
          </a:xfrm>
          <a:prstGeom prst="rect">
            <a:avLst/>
          </a:prstGeom>
          <a:noFill/>
        </p:spPr>
        <p:txBody>
          <a:bodyPr wrap="square" rtlCol="0">
            <a:spAutoFit/>
          </a:bodyPr>
          <a:lstStyle/>
          <a:p>
            <a:pPr algn="ctr"/>
            <a:r>
              <a:rPr lang="en-GB" sz="2400" b="1" u="sng" dirty="0" smtClean="0"/>
              <a:t>KEY WORDS</a:t>
            </a:r>
          </a:p>
          <a:p>
            <a:pPr algn="ctr"/>
            <a:endParaRPr lang="en-GB" sz="2400" dirty="0" smtClean="0"/>
          </a:p>
          <a:p>
            <a:pPr algn="ctr"/>
            <a:r>
              <a:rPr lang="en-GB" sz="2400" dirty="0" smtClean="0"/>
              <a:t>Elizabethan</a:t>
            </a:r>
          </a:p>
          <a:p>
            <a:pPr algn="ctr"/>
            <a:r>
              <a:rPr lang="en-GB" sz="2400" dirty="0" smtClean="0"/>
              <a:t>Contemporary</a:t>
            </a:r>
          </a:p>
          <a:p>
            <a:pPr algn="ctr"/>
            <a:endParaRPr lang="en-GB" sz="2400" dirty="0" smtClean="0"/>
          </a:p>
          <a:p>
            <a:pPr algn="ctr"/>
            <a:endParaRPr lang="en-GB" sz="2400" dirty="0" smtClean="0"/>
          </a:p>
          <a:p>
            <a:pPr algn="ctr"/>
            <a:r>
              <a:rPr lang="en-GB" sz="2400" dirty="0" smtClean="0"/>
              <a:t>Connectives</a:t>
            </a:r>
          </a:p>
          <a:p>
            <a:pPr algn="ctr"/>
            <a:r>
              <a:rPr lang="en-GB" sz="2400" dirty="0" smtClean="0"/>
              <a:t>Attitude</a:t>
            </a:r>
          </a:p>
          <a:p>
            <a:pPr algn="ctr"/>
            <a:r>
              <a:rPr lang="en-GB" sz="2400" dirty="0" smtClean="0"/>
              <a:t>Context</a:t>
            </a:r>
          </a:p>
          <a:p>
            <a:pPr algn="ctr"/>
            <a:endParaRPr lang="en-GB" sz="2400" dirty="0" smtClean="0"/>
          </a:p>
          <a:p>
            <a:pPr algn="ctr"/>
            <a:endParaRPr lang="en-GB" sz="2400" dirty="0" smtClean="0"/>
          </a:p>
          <a:p>
            <a:pPr algn="ctr"/>
            <a:endParaRPr lang="en-GB" sz="2400" dirty="0" smtClean="0"/>
          </a:p>
          <a:p>
            <a:pPr algn="ctr"/>
            <a:endParaRPr lang="en-GB" sz="2400" dirty="0" smtClean="0"/>
          </a:p>
          <a:p>
            <a:pPr algn="ctr"/>
            <a:r>
              <a:rPr lang="en-GB" sz="2400" dirty="0" smtClean="0"/>
              <a:t>Denotation</a:t>
            </a:r>
          </a:p>
          <a:p>
            <a:pPr algn="ctr"/>
            <a:r>
              <a:rPr lang="en-GB" sz="2400" dirty="0" smtClean="0"/>
              <a:t>Connotation</a:t>
            </a:r>
            <a:endParaRPr lang="en-GB"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True or False?</a:t>
            </a:r>
            <a:endParaRPr lang="en-GB" dirty="0"/>
          </a:p>
        </p:txBody>
      </p:sp>
      <p:sp>
        <p:nvSpPr>
          <p:cNvPr id="3" name="Content Placeholder 2"/>
          <p:cNvSpPr>
            <a:spLocks noGrp="1"/>
          </p:cNvSpPr>
          <p:nvPr>
            <p:ph idx="1"/>
          </p:nvPr>
        </p:nvSpPr>
        <p:spPr>
          <a:xfrm>
            <a:off x="642910" y="1600200"/>
            <a:ext cx="6500858" cy="4972072"/>
          </a:xfrm>
        </p:spPr>
        <p:txBody>
          <a:bodyPr/>
          <a:lstStyle/>
          <a:p>
            <a:pPr>
              <a:buNone/>
            </a:pPr>
            <a:r>
              <a:rPr lang="en-GB" dirty="0" smtClean="0"/>
              <a:t>Listen to the following 5 statements.</a:t>
            </a:r>
          </a:p>
          <a:p>
            <a:pPr>
              <a:buNone/>
            </a:pPr>
            <a:endParaRPr lang="en-GB" dirty="0" smtClean="0"/>
          </a:p>
          <a:p>
            <a:pPr>
              <a:buNone/>
            </a:pPr>
            <a:r>
              <a:rPr lang="en-GB" dirty="0" smtClean="0"/>
              <a:t>Decide whether you think that today we would believe them or not.</a:t>
            </a:r>
            <a:endParaRPr lang="en-GB" dirty="0"/>
          </a:p>
        </p:txBody>
      </p:sp>
      <p:sp>
        <p:nvSpPr>
          <p:cNvPr id="5" name="TextBox 4"/>
          <p:cNvSpPr txBox="1"/>
          <p:nvPr/>
        </p:nvSpPr>
        <p:spPr>
          <a:xfrm>
            <a:off x="7286644" y="0"/>
            <a:ext cx="1857356" cy="1754326"/>
          </a:xfrm>
          <a:prstGeom prst="rect">
            <a:avLst/>
          </a:prstGeom>
          <a:noFill/>
        </p:spPr>
        <p:txBody>
          <a:bodyPr wrap="square" rtlCol="0">
            <a:spAutoFit/>
          </a:bodyPr>
          <a:lstStyle/>
          <a:p>
            <a:pPr algn="ctr"/>
            <a:r>
              <a:rPr lang="en-GB" b="1" u="sng" dirty="0" smtClean="0"/>
              <a:t>OUTCOME</a:t>
            </a:r>
          </a:p>
          <a:p>
            <a:pPr algn="ctr"/>
            <a:r>
              <a:rPr lang="en-GB" dirty="0" smtClean="0"/>
              <a:t>To explain similarities and differences between audience views.</a:t>
            </a:r>
            <a:endParaRPr lang="en-GB" dirty="0"/>
          </a:p>
        </p:txBody>
      </p:sp>
      <p:sp>
        <p:nvSpPr>
          <p:cNvPr id="6" name="TextBox 5"/>
          <p:cNvSpPr txBox="1"/>
          <p:nvPr/>
        </p:nvSpPr>
        <p:spPr>
          <a:xfrm>
            <a:off x="7286644" y="2282603"/>
            <a:ext cx="1857356" cy="1754326"/>
          </a:xfrm>
          <a:prstGeom prst="rect">
            <a:avLst/>
          </a:prstGeom>
          <a:noFill/>
        </p:spPr>
        <p:txBody>
          <a:bodyPr wrap="square" rtlCol="0">
            <a:spAutoFit/>
          </a:bodyPr>
          <a:lstStyle/>
          <a:p>
            <a:pPr algn="ctr"/>
            <a:r>
              <a:rPr lang="en-GB" b="1" u="sng" dirty="0" smtClean="0"/>
              <a:t>KEY WORDS</a:t>
            </a:r>
          </a:p>
          <a:p>
            <a:pPr algn="ctr"/>
            <a:r>
              <a:rPr lang="en-GB" dirty="0" smtClean="0"/>
              <a:t>Elizabethan</a:t>
            </a:r>
          </a:p>
          <a:p>
            <a:pPr algn="ctr"/>
            <a:r>
              <a:rPr lang="en-GB" dirty="0" smtClean="0"/>
              <a:t>Contemporary</a:t>
            </a:r>
          </a:p>
          <a:p>
            <a:pPr algn="ctr"/>
            <a:r>
              <a:rPr lang="en-GB" dirty="0" smtClean="0"/>
              <a:t>Connectives</a:t>
            </a:r>
          </a:p>
          <a:p>
            <a:pPr algn="ctr"/>
            <a:r>
              <a:rPr lang="en-GB" dirty="0" smtClean="0"/>
              <a:t>Attitude</a:t>
            </a:r>
          </a:p>
          <a:p>
            <a:pPr algn="ctr"/>
            <a:r>
              <a:rPr lang="en-GB" dirty="0" smtClean="0"/>
              <a:t>Context</a:t>
            </a:r>
            <a:endParaRPr lang="en-GB" dirty="0"/>
          </a:p>
        </p:txBody>
      </p:sp>
      <p:sp>
        <p:nvSpPr>
          <p:cNvPr id="8" name="Rectangle 7"/>
          <p:cNvSpPr/>
          <p:nvPr/>
        </p:nvSpPr>
        <p:spPr>
          <a:xfrm rot="20325986">
            <a:off x="1249779" y="4434262"/>
            <a:ext cx="1779398"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True?</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9" name="Rectangle 8"/>
          <p:cNvSpPr/>
          <p:nvPr/>
        </p:nvSpPr>
        <p:spPr>
          <a:xfrm rot="2066600">
            <a:off x="4168873" y="4565649"/>
            <a:ext cx="1938672"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False?</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0" name="TextBox 9"/>
          <p:cNvSpPr txBox="1"/>
          <p:nvPr/>
        </p:nvSpPr>
        <p:spPr>
          <a:xfrm>
            <a:off x="7286644" y="4640057"/>
            <a:ext cx="1857356" cy="2031325"/>
          </a:xfrm>
          <a:prstGeom prst="rect">
            <a:avLst/>
          </a:prstGeom>
          <a:noFill/>
        </p:spPr>
        <p:txBody>
          <a:bodyPr wrap="square" rtlCol="0">
            <a:spAutoFit/>
          </a:bodyPr>
          <a:lstStyle/>
          <a:p>
            <a:pPr algn="ctr"/>
            <a:r>
              <a:rPr lang="en-GB" b="1" u="sng" dirty="0" smtClean="0"/>
              <a:t>THE BIG PICTURE</a:t>
            </a:r>
          </a:p>
          <a:p>
            <a:pPr algn="ctr"/>
            <a:r>
              <a:rPr lang="en-GB" dirty="0" smtClean="0"/>
              <a:t>To develop reading and writing skills through studying ‘A Midsummer Night’s Dream’</a:t>
            </a:r>
            <a:endParaRPr lang="en-GB" dirty="0"/>
          </a:p>
        </p:txBody>
      </p:sp>
      <p:sp>
        <p:nvSpPr>
          <p:cNvPr id="11" name="TextBox 10">
            <a:extLst>
              <a:ext uri="{FF2B5EF4-FFF2-40B4-BE49-F238E27FC236}">
                <a16:creationId xmlns="" xmlns:a16="http://schemas.microsoft.com/office/drawing/2014/main" id="{049EF2F6-0D8E-4D7D-8FEB-6D6D4578BA1F}"/>
              </a:ext>
            </a:extLst>
          </p:cNvPr>
          <p:cNvSpPr txBox="1"/>
          <p:nvPr/>
        </p:nvSpPr>
        <p:spPr>
          <a:xfrm rot="16200000">
            <a:off x="-3134339"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smtClean="0">
                <a:solidFill>
                  <a:prstClr val="black"/>
                </a:solidFill>
                <a:latin typeface="Century Gothic" panose="020B0502020202020204" pitchFamily="34" charset="0"/>
              </a:rPr>
              <a:t>Hook</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Statement 1</a:t>
            </a:r>
            <a:endParaRPr lang="en-GB" dirty="0"/>
          </a:p>
        </p:txBody>
      </p:sp>
      <p:sp>
        <p:nvSpPr>
          <p:cNvPr id="3" name="Content Placeholder 2"/>
          <p:cNvSpPr>
            <a:spLocks noGrp="1"/>
          </p:cNvSpPr>
          <p:nvPr>
            <p:ph idx="1"/>
          </p:nvPr>
        </p:nvSpPr>
        <p:spPr>
          <a:xfrm>
            <a:off x="457200" y="1600201"/>
            <a:ext cx="6543692" cy="1400171"/>
          </a:xfrm>
        </p:spPr>
        <p:txBody>
          <a:bodyPr>
            <a:noAutofit/>
          </a:bodyPr>
          <a:lstStyle/>
          <a:p>
            <a:pPr algn="ctr">
              <a:buNone/>
            </a:pPr>
            <a:r>
              <a:rPr lang="en-GB" sz="4000" b="1" dirty="0" smtClean="0"/>
              <a:t>Witches are responsible for crops failing.</a:t>
            </a:r>
            <a:endParaRPr lang="en-GB" sz="4000" b="1" dirty="0"/>
          </a:p>
        </p:txBody>
      </p:sp>
      <p:sp>
        <p:nvSpPr>
          <p:cNvPr id="4" name="Rectangle 3"/>
          <p:cNvSpPr/>
          <p:nvPr/>
        </p:nvSpPr>
        <p:spPr>
          <a:xfrm rot="20325986">
            <a:off x="1249779" y="4434262"/>
            <a:ext cx="1779398"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True?</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Rectangle 4"/>
          <p:cNvSpPr/>
          <p:nvPr/>
        </p:nvSpPr>
        <p:spPr>
          <a:xfrm rot="2066600">
            <a:off x="4168873" y="4565649"/>
            <a:ext cx="1938672"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False?</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TextBox 5"/>
          <p:cNvSpPr txBox="1"/>
          <p:nvPr/>
        </p:nvSpPr>
        <p:spPr>
          <a:xfrm>
            <a:off x="7286644" y="0"/>
            <a:ext cx="1857356" cy="1754326"/>
          </a:xfrm>
          <a:prstGeom prst="rect">
            <a:avLst/>
          </a:prstGeom>
          <a:noFill/>
        </p:spPr>
        <p:txBody>
          <a:bodyPr wrap="square" rtlCol="0">
            <a:spAutoFit/>
          </a:bodyPr>
          <a:lstStyle/>
          <a:p>
            <a:pPr algn="ctr"/>
            <a:r>
              <a:rPr lang="en-GB" b="1" u="sng" dirty="0" smtClean="0"/>
              <a:t>OUTCOME</a:t>
            </a:r>
          </a:p>
          <a:p>
            <a:pPr algn="ctr"/>
            <a:r>
              <a:rPr lang="en-GB" dirty="0" smtClean="0"/>
              <a:t>To explain similarities and differences between audience views.</a:t>
            </a:r>
            <a:endParaRPr lang="en-GB" dirty="0"/>
          </a:p>
        </p:txBody>
      </p:sp>
      <p:sp>
        <p:nvSpPr>
          <p:cNvPr id="7" name="TextBox 6"/>
          <p:cNvSpPr txBox="1"/>
          <p:nvPr/>
        </p:nvSpPr>
        <p:spPr>
          <a:xfrm>
            <a:off x="7286644" y="2282603"/>
            <a:ext cx="1857356" cy="1754326"/>
          </a:xfrm>
          <a:prstGeom prst="rect">
            <a:avLst/>
          </a:prstGeom>
          <a:noFill/>
        </p:spPr>
        <p:txBody>
          <a:bodyPr wrap="square" rtlCol="0">
            <a:spAutoFit/>
          </a:bodyPr>
          <a:lstStyle/>
          <a:p>
            <a:pPr algn="ctr"/>
            <a:r>
              <a:rPr lang="en-GB" b="1" u="sng" dirty="0" smtClean="0"/>
              <a:t>KEY WORDS</a:t>
            </a:r>
          </a:p>
          <a:p>
            <a:pPr algn="ctr"/>
            <a:r>
              <a:rPr lang="en-GB" dirty="0" smtClean="0"/>
              <a:t>Elizabethan</a:t>
            </a:r>
          </a:p>
          <a:p>
            <a:pPr algn="ctr"/>
            <a:r>
              <a:rPr lang="en-GB" dirty="0" smtClean="0"/>
              <a:t>Contemporary</a:t>
            </a:r>
          </a:p>
          <a:p>
            <a:pPr algn="ctr"/>
            <a:r>
              <a:rPr lang="en-GB" dirty="0" smtClean="0"/>
              <a:t>Connectives</a:t>
            </a:r>
          </a:p>
          <a:p>
            <a:pPr algn="ctr"/>
            <a:r>
              <a:rPr lang="en-GB" dirty="0" smtClean="0"/>
              <a:t>Attitude</a:t>
            </a:r>
          </a:p>
          <a:p>
            <a:pPr algn="ctr"/>
            <a:r>
              <a:rPr lang="en-GB" dirty="0" smtClean="0"/>
              <a:t>Context</a:t>
            </a:r>
            <a:endParaRPr lang="en-GB" dirty="0"/>
          </a:p>
        </p:txBody>
      </p:sp>
      <p:sp>
        <p:nvSpPr>
          <p:cNvPr id="9" name="TextBox 8"/>
          <p:cNvSpPr txBox="1"/>
          <p:nvPr/>
        </p:nvSpPr>
        <p:spPr>
          <a:xfrm>
            <a:off x="7286644" y="4640057"/>
            <a:ext cx="1857356" cy="2031325"/>
          </a:xfrm>
          <a:prstGeom prst="rect">
            <a:avLst/>
          </a:prstGeom>
          <a:noFill/>
        </p:spPr>
        <p:txBody>
          <a:bodyPr wrap="square" rtlCol="0">
            <a:spAutoFit/>
          </a:bodyPr>
          <a:lstStyle/>
          <a:p>
            <a:pPr algn="ctr"/>
            <a:r>
              <a:rPr lang="en-GB" b="1" u="sng" dirty="0" smtClean="0"/>
              <a:t>THE BIG PICTURE</a:t>
            </a:r>
          </a:p>
          <a:p>
            <a:pPr algn="ctr"/>
            <a:r>
              <a:rPr lang="en-GB" dirty="0" smtClean="0"/>
              <a:t>To develop reading and writing skills through studying ‘A Midsummer Night’s Dream’</a:t>
            </a:r>
            <a:endParaRPr lang="en-GB" dirty="0"/>
          </a:p>
        </p:txBody>
      </p:sp>
      <p:sp>
        <p:nvSpPr>
          <p:cNvPr id="10" name="TextBox 9">
            <a:extLst>
              <a:ext uri="{FF2B5EF4-FFF2-40B4-BE49-F238E27FC236}">
                <a16:creationId xmlns="" xmlns:a16="http://schemas.microsoft.com/office/drawing/2014/main" id="{049EF2F6-0D8E-4D7D-8FEB-6D6D4578BA1F}"/>
              </a:ext>
            </a:extLst>
          </p:cNvPr>
          <p:cNvSpPr txBox="1"/>
          <p:nvPr/>
        </p:nvSpPr>
        <p:spPr>
          <a:xfrm rot="16200000">
            <a:off x="-3134339"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smtClean="0">
                <a:solidFill>
                  <a:prstClr val="black"/>
                </a:solidFill>
                <a:latin typeface="Century Gothic" panose="020B0502020202020204" pitchFamily="34" charset="0"/>
              </a:rPr>
              <a:t>Hook</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2102</TotalTime>
  <Words>1832</Words>
  <Application>Microsoft Office PowerPoint</Application>
  <PresentationFormat>On-screen Show (4:3)</PresentationFormat>
  <Paragraphs>354</Paragraphs>
  <Slides>20</Slides>
  <Notes>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A Midsummer Night’s Dream</vt:lpstr>
      <vt:lpstr>Slide 2</vt:lpstr>
      <vt:lpstr>Engage</vt:lpstr>
      <vt:lpstr>Slide 4</vt:lpstr>
      <vt:lpstr>Vocabulary</vt:lpstr>
      <vt:lpstr>Match Vocabulary</vt:lpstr>
      <vt:lpstr>Check</vt:lpstr>
      <vt:lpstr>True or False?</vt:lpstr>
      <vt:lpstr>Statement 1</vt:lpstr>
      <vt:lpstr>Statement 2</vt:lpstr>
      <vt:lpstr>Statement 3</vt:lpstr>
      <vt:lpstr>Statement 4</vt:lpstr>
      <vt:lpstr>Statement 5</vt:lpstr>
      <vt:lpstr>Context</vt:lpstr>
      <vt:lpstr>Slide 15</vt:lpstr>
      <vt:lpstr>What would a Shakespearean audience think about fairies? Make 10 bullet points</vt:lpstr>
      <vt:lpstr>What would a Shakespearean audience think about fairies? Make 10 bullet points</vt:lpstr>
      <vt:lpstr>How are Elizabethan and modern attitudes to fairies and magic different? </vt:lpstr>
      <vt:lpstr>How are Elizabethan and modern attitudes to fairies and magic different? </vt:lpstr>
      <vt:lpstr>Peer Assess: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Laura</dc:creator>
  <cp:lastModifiedBy>sharon</cp:lastModifiedBy>
  <cp:revision>207</cp:revision>
  <dcterms:created xsi:type="dcterms:W3CDTF">2013-07-19T18:34:43Z</dcterms:created>
  <dcterms:modified xsi:type="dcterms:W3CDTF">2020-05-23T14:20:44Z</dcterms:modified>
</cp:coreProperties>
</file>