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4" r:id="rId6"/>
    <p:sldId id="265" r:id="rId7"/>
    <p:sldId id="262" r:id="rId8"/>
    <p:sldId id="263" r:id="rId9"/>
    <p:sldId id="267" r:id="rId10"/>
    <p:sldId id="268" r:id="rId11"/>
    <p:sldId id="270" r:id="rId12"/>
    <p:sldId id="266" r:id="rId13"/>
    <p:sldId id="269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722ED-1010-4E4D-B0B7-D041322BFF27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5334-36AA-4353-A2E1-DCCDEB387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25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Eg</a:t>
            </a:r>
            <a:r>
              <a:rPr lang="en-GB" dirty="0"/>
              <a:t>: Washed = cleansed, blest= religious, evil shed away = no evil; The use of the word washed implies cleansing of the soul, people are often baptised in rivers.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5334-36AA-4353-A2E1-DCCDEB38739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313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Check understanding of the use of colon and commas. Introduce the understanding that it is in the form of a sonnet, first 8 lines the octave and the last</a:t>
            </a:r>
            <a:r>
              <a:rPr lang="en-GB" baseline="0" dirty="0"/>
              <a:t> six lines the sestet. The first eight lines (octave) is a reflection on the physical: the idea of the soldier’s “dust” buries in a “foreign field.” They urge the readers not to mourn this death, though they implicitly also create a sense of loss. The last six lines (sestet), however, promise redemption: “a pulse in the eternal mind…. under an English heaven”. The rhyme scheme is that of the Shakespearean sonnet: the octave and the sestet consist of three quatrains, rhyming </a:t>
            </a:r>
            <a:r>
              <a:rPr lang="en-GB" baseline="0" dirty="0" err="1"/>
              <a:t>abab</a:t>
            </a:r>
            <a:r>
              <a:rPr lang="en-GB" baseline="0" dirty="0"/>
              <a:t> </a:t>
            </a:r>
            <a:r>
              <a:rPr lang="en-GB" baseline="0" dirty="0" err="1"/>
              <a:t>cdcd</a:t>
            </a:r>
            <a:r>
              <a:rPr lang="en-GB" baseline="0" dirty="0"/>
              <a:t> </a:t>
            </a:r>
            <a:r>
              <a:rPr lang="en-GB" baseline="0" dirty="0" err="1"/>
              <a:t>efef</a:t>
            </a:r>
            <a:r>
              <a:rPr lang="en-GB" baseline="0" dirty="0"/>
              <a:t> and a final rhymed couplet gg. As in Shakespearean sonnets, the dominant meter is iambic.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5334-36AA-4353-A2E1-DCCDEB38739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97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48E6-F80A-4606-A4D8-4F377209A502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021E-4D38-46CD-9827-8ED0997BE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57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48E6-F80A-4606-A4D8-4F377209A502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021E-4D38-46CD-9827-8ED0997BE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890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48E6-F80A-4606-A4D8-4F377209A502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021E-4D38-46CD-9827-8ED0997BE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18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48E6-F80A-4606-A4D8-4F377209A502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021E-4D38-46CD-9827-8ED0997BE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09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48E6-F80A-4606-A4D8-4F377209A502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021E-4D38-46CD-9827-8ED0997BE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51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48E6-F80A-4606-A4D8-4F377209A502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021E-4D38-46CD-9827-8ED0997BE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85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48E6-F80A-4606-A4D8-4F377209A502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021E-4D38-46CD-9827-8ED0997BE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85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48E6-F80A-4606-A4D8-4F377209A502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021E-4D38-46CD-9827-8ED0997BE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19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48E6-F80A-4606-A4D8-4F377209A502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021E-4D38-46CD-9827-8ED0997BE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42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48E6-F80A-4606-A4D8-4F377209A502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021E-4D38-46CD-9827-8ED0997BE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47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48E6-F80A-4606-A4D8-4F377209A502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021E-4D38-46CD-9827-8ED0997BE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40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148E6-F80A-4606-A4D8-4F377209A502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C021E-4D38-46CD-9827-8ED0997BE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0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TtDiOsQsnRw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07977"/>
            <a:ext cx="4617107" cy="325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62" y="0"/>
            <a:ext cx="4482238" cy="35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07" y="3605545"/>
            <a:ext cx="4526893" cy="32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7145" cy="360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6745" y="3634051"/>
            <a:ext cx="6400800" cy="1752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LO: To develop poetry analysis skills. ST: I can understand writers’ methods and use subject terminology.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16632"/>
            <a:ext cx="28575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0" y="5783580"/>
            <a:ext cx="9144000" cy="1076574"/>
          </a:xfrm>
          <a:prstGeom prst="rect">
            <a:avLst/>
          </a:prstGeom>
          <a:solidFill>
            <a:schemeClr val="accent1">
              <a:lumMod val="20000"/>
              <a:lumOff val="80000"/>
              <a:alpha val="54902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u="sng" dirty="0"/>
              <a:t>Learning Objective: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/>
              <a:t>AO2: Analyse the language, form and structure used by a writer to create meanings and effects, using relevant subject terminology where appropriate.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19672" y="1516807"/>
            <a:ext cx="5544616" cy="206040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b="1" u="sng" dirty="0">
                <a:latin typeface="AR BERKLEY" panose="02000000000000000000" pitchFamily="2" charset="0"/>
              </a:rPr>
              <a:t>‘War Poems’ </a:t>
            </a:r>
          </a:p>
          <a:p>
            <a:pPr algn="ctr"/>
            <a:r>
              <a:rPr lang="en-GB" sz="6000" b="1" u="sng" dirty="0">
                <a:latin typeface="AR BERKLEY" panose="02000000000000000000" pitchFamily="2" charset="0"/>
              </a:rPr>
              <a:t>The Soldier</a:t>
            </a:r>
          </a:p>
        </p:txBody>
      </p:sp>
    </p:spTree>
    <p:extLst>
      <p:ext uri="{BB962C8B-B14F-4D97-AF65-F5344CB8AC3E}">
        <p14:creationId xmlns:p14="http://schemas.microsoft.com/office/powerpoint/2010/main" val="852327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1843950"/>
            <a:ext cx="67504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>
                <a:solidFill>
                  <a:srgbClr val="252324"/>
                </a:solidFill>
                <a:latin typeface="Source Sans Pro"/>
              </a:rPr>
              <a:t>And think, this heart, </a:t>
            </a:r>
            <a:r>
              <a:rPr lang="en-GB" b="1" dirty="0">
                <a:solidFill>
                  <a:srgbClr val="FF0000"/>
                </a:solidFill>
                <a:latin typeface="Source Sans Pro"/>
              </a:rPr>
              <a:t>all evil shed away</a:t>
            </a:r>
            <a:r>
              <a:rPr lang="en-GB" b="1" dirty="0">
                <a:solidFill>
                  <a:srgbClr val="252324"/>
                </a:solidFill>
                <a:latin typeface="Source Sans Pro"/>
              </a:rPr>
              <a:t>,</a:t>
            </a:r>
            <a:br>
              <a:rPr lang="en-GB" b="1" dirty="0">
                <a:solidFill>
                  <a:srgbClr val="252324"/>
                </a:solidFill>
                <a:latin typeface="Source Sans Pro"/>
              </a:rPr>
            </a:br>
            <a:r>
              <a:rPr lang="en-GB" b="1" dirty="0">
                <a:solidFill>
                  <a:srgbClr val="252324"/>
                </a:solidFill>
                <a:latin typeface="Source Sans Pro"/>
              </a:rPr>
              <a:t> 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Source Sans Pro"/>
              </a:rPr>
              <a:t>A pulse in the eternal mind</a:t>
            </a:r>
            <a:r>
              <a:rPr lang="en-GB" b="1" dirty="0">
                <a:solidFill>
                  <a:srgbClr val="252324"/>
                </a:solidFill>
                <a:latin typeface="Source Sans Pro"/>
              </a:rPr>
              <a:t>, no less</a:t>
            </a:r>
            <a:br>
              <a:rPr lang="en-GB" b="1" dirty="0">
                <a:solidFill>
                  <a:srgbClr val="252324"/>
                </a:solidFill>
                <a:latin typeface="Source Sans Pro"/>
              </a:rPr>
            </a:br>
            <a:r>
              <a:rPr lang="en-GB" b="1" dirty="0">
                <a:solidFill>
                  <a:srgbClr val="252324"/>
                </a:solidFill>
                <a:latin typeface="Source Sans Pro"/>
              </a:rPr>
              <a:t>    Gives somewhere back the thoughts of England given;</a:t>
            </a:r>
            <a:br>
              <a:rPr lang="en-GB" b="1" dirty="0">
                <a:solidFill>
                  <a:srgbClr val="252324"/>
                </a:solidFill>
                <a:latin typeface="Source Sans Pro"/>
              </a:rPr>
            </a:b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Source Sans Pro"/>
              </a:rPr>
              <a:t>Her sights and sounds; dreams happy as her day;</a:t>
            </a:r>
            <a:br>
              <a:rPr lang="en-GB" b="1" dirty="0">
                <a:solidFill>
                  <a:schemeClr val="accent3">
                    <a:lumMod val="75000"/>
                  </a:schemeClr>
                </a:solidFill>
                <a:latin typeface="Source Sans Pro"/>
              </a:rPr>
            </a:br>
            <a:r>
              <a:rPr lang="en-GB" b="1" dirty="0">
                <a:solidFill>
                  <a:srgbClr val="252324"/>
                </a:solidFill>
                <a:latin typeface="Source Sans Pro"/>
              </a:rPr>
              <a:t>  And laughter, learnt of friends; and gentleness,</a:t>
            </a:r>
            <a:br>
              <a:rPr lang="en-GB" b="1" dirty="0">
                <a:solidFill>
                  <a:srgbClr val="252324"/>
                </a:solidFill>
                <a:latin typeface="Source Sans Pro"/>
              </a:rPr>
            </a:br>
            <a:r>
              <a:rPr lang="en-GB" b="1" dirty="0">
                <a:solidFill>
                  <a:srgbClr val="FFC000"/>
                </a:solidFill>
                <a:latin typeface="Source Sans Pro"/>
              </a:rPr>
              <a:t>In hearts at peace</a:t>
            </a:r>
            <a:r>
              <a:rPr lang="en-GB" b="1" dirty="0">
                <a:solidFill>
                  <a:srgbClr val="252324"/>
                </a:solidFill>
                <a:latin typeface="Source Sans Pro"/>
              </a:rPr>
              <a:t>, under an </a:t>
            </a:r>
            <a:r>
              <a:rPr lang="en-GB" b="1" dirty="0">
                <a:solidFill>
                  <a:srgbClr val="FFC000"/>
                </a:solidFill>
                <a:latin typeface="Source Sans Pro"/>
              </a:rPr>
              <a:t>English heaven</a:t>
            </a:r>
            <a:r>
              <a:rPr lang="en-GB" b="1" dirty="0">
                <a:solidFill>
                  <a:srgbClr val="252324"/>
                </a:solidFill>
                <a:latin typeface="Source Sans Pro"/>
              </a:rPr>
              <a:t>.</a:t>
            </a:r>
          </a:p>
          <a:p>
            <a:pPr>
              <a:lnSpc>
                <a:spcPct val="200000"/>
              </a:lnSpc>
            </a:pP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4572000" y="404664"/>
            <a:ext cx="3456384" cy="12241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Adjective evil – does this imply horrors of war? – what is mankind capable of?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3" y="1876206"/>
            <a:ext cx="1333840" cy="212885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 death he becomes part of the universe – he achieves immortality.</a:t>
            </a:r>
          </a:p>
        </p:txBody>
      </p:sp>
      <p:sp>
        <p:nvSpPr>
          <p:cNvPr id="5" name="Rectangle 4"/>
          <p:cNvSpPr/>
          <p:nvPr/>
        </p:nvSpPr>
        <p:spPr>
          <a:xfrm>
            <a:off x="7524328" y="3501008"/>
            <a:ext cx="1368152" cy="144016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is the poet cherishing?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5856" y="5428487"/>
            <a:ext cx="3456384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does death bring? What can he die with the knowledge of? What does England mean to him?</a:t>
            </a:r>
          </a:p>
        </p:txBody>
      </p:sp>
    </p:spTree>
    <p:extLst>
      <p:ext uri="{BB962C8B-B14F-4D97-AF65-F5344CB8AC3E}">
        <p14:creationId xmlns:p14="http://schemas.microsoft.com/office/powerpoint/2010/main" val="1793522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185312" y="5229200"/>
            <a:ext cx="4912592" cy="133882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b="1" i="1" dirty="0"/>
              <a:t>The Soldier Images Task </a:t>
            </a:r>
            <a:r>
              <a:rPr lang="en-GB" sz="1350" dirty="0"/>
              <a:t>– </a:t>
            </a:r>
          </a:p>
          <a:p>
            <a:r>
              <a:rPr lang="en-GB" sz="1350" dirty="0"/>
              <a:t>Step1. Highlight quotations in the poem that match these images. </a:t>
            </a:r>
          </a:p>
          <a:p>
            <a:r>
              <a:rPr lang="en-GB" sz="1350" dirty="0"/>
              <a:t>Step 2. Identify language techniques and word types in at least SIX of these quotations. </a:t>
            </a:r>
          </a:p>
          <a:p>
            <a:r>
              <a:rPr lang="en-GB" sz="1350" dirty="0"/>
              <a:t>THEN answer this question: “How does Rupert Brooke use language to show patriotic values  and feelings throughout the poem?”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32656"/>
            <a:ext cx="2088232" cy="1564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842" y="3140968"/>
            <a:ext cx="2132123" cy="1562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322930"/>
            <a:ext cx="1710680" cy="1990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86" y="3501008"/>
            <a:ext cx="2304257" cy="1290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4829" y="303952"/>
            <a:ext cx="3762375" cy="1209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1119" y="1896814"/>
            <a:ext cx="1914897" cy="13677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8505" y="3366120"/>
            <a:ext cx="2847975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6389" y="1639079"/>
            <a:ext cx="1668394" cy="12496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520" y="5067952"/>
            <a:ext cx="1510276" cy="15102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48" y="2017758"/>
            <a:ext cx="2521350" cy="13133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23266" y="4924441"/>
            <a:ext cx="1486346" cy="14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07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07977"/>
            <a:ext cx="4617107" cy="325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62" y="0"/>
            <a:ext cx="4482238" cy="35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07" y="3605545"/>
            <a:ext cx="4526893" cy="32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1" y="29344"/>
            <a:ext cx="4637145" cy="360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1052736"/>
            <a:ext cx="6400800" cy="460851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Task: 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the writer show that the narrator is patriotic?</a:t>
            </a:r>
            <a:r>
              <a:rPr lang="en-GB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en-GB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 to the text – included quotations</a:t>
            </a:r>
          </a:p>
          <a:p>
            <a:pPr algn="l"/>
            <a:r>
              <a:rPr lang="en-GB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as:</a:t>
            </a:r>
          </a:p>
          <a:p>
            <a:pPr algn="l"/>
            <a:r>
              <a:rPr lang="en-GB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pPr algn="l"/>
            <a:r>
              <a:rPr lang="en-GB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algn="l"/>
            <a:r>
              <a:rPr lang="en-GB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algn="l"/>
            <a:r>
              <a:rPr lang="en-GB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5783580"/>
            <a:ext cx="9144000" cy="1076574"/>
          </a:xfrm>
          <a:prstGeom prst="rect">
            <a:avLst/>
          </a:prstGeom>
          <a:solidFill>
            <a:schemeClr val="accent1">
              <a:lumMod val="20000"/>
              <a:lumOff val="80000"/>
              <a:alpha val="54902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u="sng" dirty="0"/>
              <a:t>Learning Objective: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/>
              <a:t>AO2: Analyse the language, form and structure used by a writer to create meanings and effects, using relevant subject terminology where appropriate.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0" y="0"/>
            <a:ext cx="1979712" cy="1794681"/>
          </a:xfrm>
          <a:prstGeom prst="wedgeRoundRectCallout">
            <a:avLst>
              <a:gd name="adj1" fmla="val 38844"/>
              <a:gd name="adj2" fmla="val 7466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u="sng" dirty="0">
                <a:latin typeface="Comic Sans MS" panose="030F0702030302020204" pitchFamily="66" charset="0"/>
              </a:rPr>
              <a:t>Key Words: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Colon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Comma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Patriotism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Sonnet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Octave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Sestet</a:t>
            </a:r>
          </a:p>
        </p:txBody>
      </p:sp>
    </p:spTree>
    <p:extLst>
      <p:ext uri="{BB962C8B-B14F-4D97-AF65-F5344CB8AC3E}">
        <p14:creationId xmlns:p14="http://schemas.microsoft.com/office/powerpoint/2010/main" val="2400204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83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9DC6B7-A855-404A-B6AA-D1172A2B3DCE}"/>
              </a:ext>
            </a:extLst>
          </p:cNvPr>
          <p:cNvSpPr txBox="1"/>
          <p:nvPr/>
        </p:nvSpPr>
        <p:spPr>
          <a:xfrm>
            <a:off x="1691680" y="9599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Extension task - optional</a:t>
            </a:r>
          </a:p>
        </p:txBody>
      </p:sp>
    </p:spTree>
    <p:extLst>
      <p:ext uri="{BB962C8B-B14F-4D97-AF65-F5344CB8AC3E}">
        <p14:creationId xmlns:p14="http://schemas.microsoft.com/office/powerpoint/2010/main" val="231330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07977"/>
            <a:ext cx="4617107" cy="325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62" y="0"/>
            <a:ext cx="4482238" cy="35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07" y="3605545"/>
            <a:ext cx="4526893" cy="32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7145" cy="360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784" y="2132856"/>
            <a:ext cx="4347105" cy="23762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‘</a:t>
            </a:r>
            <a:r>
              <a:rPr lang="en-GB" dirty="0">
                <a:solidFill>
                  <a:srgbClr val="FF0000"/>
                </a:solidFill>
              </a:rPr>
              <a:t>Washed</a:t>
            </a:r>
            <a:r>
              <a:rPr lang="en-GB" dirty="0"/>
              <a:t> </a:t>
            </a:r>
            <a:r>
              <a:rPr lang="en-GB" dirty="0">
                <a:solidFill>
                  <a:schemeClr val="tx1"/>
                </a:solidFill>
              </a:rPr>
              <a:t>by the rivers’</a:t>
            </a:r>
          </a:p>
          <a:p>
            <a:endParaRPr lang="en-GB" dirty="0"/>
          </a:p>
          <a:p>
            <a:r>
              <a:rPr lang="en-GB" dirty="0">
                <a:solidFill>
                  <a:schemeClr val="tx1"/>
                </a:solidFill>
              </a:rPr>
              <a:t>‘</a:t>
            </a:r>
            <a:r>
              <a:rPr lang="en-GB" dirty="0">
                <a:solidFill>
                  <a:srgbClr val="FF0000"/>
                </a:solidFill>
              </a:rPr>
              <a:t>blest</a:t>
            </a:r>
            <a:r>
              <a:rPr lang="en-GB" dirty="0"/>
              <a:t> </a:t>
            </a:r>
            <a:r>
              <a:rPr lang="en-GB" dirty="0">
                <a:solidFill>
                  <a:schemeClr val="tx1"/>
                </a:solidFill>
              </a:rPr>
              <a:t>by suns of home’</a:t>
            </a:r>
          </a:p>
          <a:p>
            <a:endParaRPr lang="en-GB" dirty="0"/>
          </a:p>
          <a:p>
            <a:r>
              <a:rPr lang="en-GB" dirty="0">
                <a:solidFill>
                  <a:schemeClr val="tx1"/>
                </a:solidFill>
              </a:rPr>
              <a:t>‘all </a:t>
            </a:r>
            <a:r>
              <a:rPr lang="en-GB" dirty="0">
                <a:solidFill>
                  <a:srgbClr val="FF0000"/>
                </a:solidFill>
              </a:rPr>
              <a:t>evil shed </a:t>
            </a:r>
            <a:r>
              <a:rPr lang="en-GB" dirty="0">
                <a:solidFill>
                  <a:schemeClr val="tx1"/>
                </a:solidFill>
              </a:rPr>
              <a:t>away’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5783580"/>
            <a:ext cx="9144000" cy="1076574"/>
          </a:xfrm>
          <a:prstGeom prst="rect">
            <a:avLst/>
          </a:prstGeom>
          <a:solidFill>
            <a:schemeClr val="accent1">
              <a:lumMod val="20000"/>
              <a:lumOff val="80000"/>
              <a:alpha val="54902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u="sng" dirty="0"/>
              <a:t>Learning Objective: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/>
              <a:t>AO2: Analyse the language, form and structure used by a writer to create meanings and effects, using relevant subject terminology where appropriate.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979712" y="59788"/>
            <a:ext cx="7164287" cy="174420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latin typeface="AR BERKLEY" panose="02000000000000000000" pitchFamily="2" charset="0"/>
              </a:rPr>
              <a:t>What do these THREE words make you think of?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0" y="0"/>
            <a:ext cx="1979712" cy="1794681"/>
          </a:xfrm>
          <a:prstGeom prst="wedgeRoundRectCallout">
            <a:avLst>
              <a:gd name="adj1" fmla="val 38844"/>
              <a:gd name="adj2" fmla="val 7466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u="sng" dirty="0">
                <a:latin typeface="Comic Sans MS" panose="030F0702030302020204" pitchFamily="66" charset="0"/>
              </a:rPr>
              <a:t>Key Words: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Colon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Comma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Structure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Sonnet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Octave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Sestet</a:t>
            </a:r>
          </a:p>
        </p:txBody>
      </p:sp>
    </p:spTree>
    <p:extLst>
      <p:ext uri="{BB962C8B-B14F-4D97-AF65-F5344CB8AC3E}">
        <p14:creationId xmlns:p14="http://schemas.microsoft.com/office/powerpoint/2010/main" val="915714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07977"/>
            <a:ext cx="4617107" cy="325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62" y="0"/>
            <a:ext cx="4482238" cy="35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19" y="3609020"/>
            <a:ext cx="4526893" cy="32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7145" cy="360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0" y="5783580"/>
            <a:ext cx="9144000" cy="1076574"/>
          </a:xfrm>
          <a:prstGeom prst="rect">
            <a:avLst/>
          </a:prstGeom>
          <a:solidFill>
            <a:schemeClr val="accent1">
              <a:lumMod val="20000"/>
              <a:lumOff val="80000"/>
              <a:alpha val="54902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u="sng" dirty="0"/>
              <a:t>Learning Objective: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/>
              <a:t>AO2: Analyse the language, form and structure used by a writer to create meanings and effects, using relevant subject terminology where appropriate.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659" y="1474342"/>
            <a:ext cx="2898157" cy="1478389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FFFF00"/>
                </a:solidFill>
                <a:latin typeface="AR BERKLEY" panose="02000000000000000000" pitchFamily="2" charset="0"/>
              </a:rPr>
              <a:t>Let’s read our poem The Soldier by Rupert Brooke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627784" y="336185"/>
            <a:ext cx="5237238" cy="388490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sz="1400" b="1" i="0" dirty="0">
                <a:solidFill>
                  <a:srgbClr val="252324"/>
                </a:solidFill>
                <a:effectLst/>
                <a:latin typeface="Source Sans Pro"/>
              </a:rPr>
              <a:t>The Soldier</a:t>
            </a:r>
          </a:p>
          <a:p>
            <a:pPr algn="l"/>
            <a:r>
              <a:rPr lang="en-GB" sz="1400" b="1" i="0" dirty="0">
                <a:solidFill>
                  <a:srgbClr val="252324"/>
                </a:solidFill>
                <a:effectLst/>
                <a:latin typeface="Source Sans Pro"/>
              </a:rPr>
              <a:t>If I should die, think only this of me:</a:t>
            </a:r>
            <a:br>
              <a:rPr lang="en-GB" sz="1400" b="1" i="0" dirty="0">
                <a:solidFill>
                  <a:srgbClr val="252324"/>
                </a:solidFill>
                <a:effectLst/>
                <a:latin typeface="Source Sans Pro"/>
              </a:rPr>
            </a:br>
            <a:r>
              <a:rPr lang="en-GB" sz="1400" b="1" i="0" dirty="0">
                <a:solidFill>
                  <a:srgbClr val="252324"/>
                </a:solidFill>
                <a:effectLst/>
                <a:latin typeface="Source Sans Pro"/>
              </a:rPr>
              <a:t>  That there’s some corner of a foreign field</a:t>
            </a:r>
            <a:br>
              <a:rPr lang="en-GB" sz="1400" b="1" i="0" dirty="0">
                <a:solidFill>
                  <a:srgbClr val="252324"/>
                </a:solidFill>
                <a:effectLst/>
                <a:latin typeface="Source Sans Pro"/>
              </a:rPr>
            </a:br>
            <a:r>
              <a:rPr lang="en-GB" sz="1400" b="1" i="0" dirty="0">
                <a:solidFill>
                  <a:srgbClr val="252324"/>
                </a:solidFill>
                <a:effectLst/>
                <a:latin typeface="Source Sans Pro"/>
              </a:rPr>
              <a:t>That is for ever England. There shall be</a:t>
            </a:r>
            <a:br>
              <a:rPr lang="en-GB" sz="1400" b="1" i="0" dirty="0">
                <a:solidFill>
                  <a:srgbClr val="252324"/>
                </a:solidFill>
                <a:effectLst/>
                <a:latin typeface="Source Sans Pro"/>
              </a:rPr>
            </a:br>
            <a:r>
              <a:rPr lang="en-GB" sz="1400" b="1" i="0" dirty="0">
                <a:solidFill>
                  <a:srgbClr val="252324"/>
                </a:solidFill>
                <a:effectLst/>
                <a:latin typeface="Source Sans Pro"/>
              </a:rPr>
              <a:t>  In that rich earth a richer dust concealed;</a:t>
            </a:r>
            <a:br>
              <a:rPr lang="en-GB" sz="1400" b="1" i="0" dirty="0">
                <a:solidFill>
                  <a:srgbClr val="252324"/>
                </a:solidFill>
                <a:effectLst/>
                <a:latin typeface="Source Sans Pro"/>
              </a:rPr>
            </a:br>
            <a:r>
              <a:rPr lang="en-GB" sz="1400" b="1" i="0" dirty="0">
                <a:solidFill>
                  <a:srgbClr val="252324"/>
                </a:solidFill>
                <a:effectLst/>
                <a:latin typeface="Source Sans Pro"/>
              </a:rPr>
              <a:t>A dust whom England bore, shaped, made aware,</a:t>
            </a:r>
            <a:br>
              <a:rPr lang="en-GB" sz="1400" b="1" i="0" dirty="0">
                <a:solidFill>
                  <a:srgbClr val="252324"/>
                </a:solidFill>
                <a:effectLst/>
                <a:latin typeface="Source Sans Pro"/>
              </a:rPr>
            </a:br>
            <a:r>
              <a:rPr lang="en-GB" sz="1400" b="1" i="0" dirty="0">
                <a:solidFill>
                  <a:srgbClr val="252324"/>
                </a:solidFill>
                <a:effectLst/>
                <a:latin typeface="Source Sans Pro"/>
              </a:rPr>
              <a:t>  Gave, once, her flowers to love, her ways to roam,</a:t>
            </a:r>
            <a:br>
              <a:rPr lang="en-GB" sz="1400" b="1" i="0" dirty="0">
                <a:solidFill>
                  <a:srgbClr val="252324"/>
                </a:solidFill>
                <a:effectLst/>
                <a:latin typeface="Source Sans Pro"/>
              </a:rPr>
            </a:br>
            <a:r>
              <a:rPr lang="en-GB" sz="1400" b="1" i="0" dirty="0">
                <a:solidFill>
                  <a:srgbClr val="252324"/>
                </a:solidFill>
                <a:effectLst/>
                <a:latin typeface="Source Sans Pro"/>
              </a:rPr>
              <a:t>A body of England’s, breathing English air,</a:t>
            </a:r>
            <a:br>
              <a:rPr lang="en-GB" sz="1400" b="1" i="0" dirty="0">
                <a:solidFill>
                  <a:srgbClr val="252324"/>
                </a:solidFill>
                <a:effectLst/>
                <a:latin typeface="Source Sans Pro"/>
              </a:rPr>
            </a:br>
            <a:r>
              <a:rPr lang="en-GB" sz="1400" b="1" i="0" dirty="0">
                <a:solidFill>
                  <a:srgbClr val="252324"/>
                </a:solidFill>
                <a:effectLst/>
                <a:latin typeface="Source Sans Pro"/>
              </a:rPr>
              <a:t>  Washed by the rivers, blest by suns of home.</a:t>
            </a:r>
          </a:p>
          <a:p>
            <a:pPr algn="l"/>
            <a:endParaRPr lang="en-GB" sz="1400" b="1" i="0" dirty="0">
              <a:solidFill>
                <a:srgbClr val="252324"/>
              </a:solidFill>
              <a:effectLst/>
              <a:latin typeface="Source Sans Pro"/>
            </a:endParaRPr>
          </a:p>
          <a:p>
            <a:pPr algn="l"/>
            <a:r>
              <a:rPr lang="en-GB" sz="1400" b="1" i="0" dirty="0">
                <a:solidFill>
                  <a:srgbClr val="252324"/>
                </a:solidFill>
                <a:effectLst/>
                <a:latin typeface="Source Sans Pro"/>
              </a:rPr>
              <a:t>And think, this heart, all evil shed away,</a:t>
            </a:r>
            <a:br>
              <a:rPr lang="en-GB" sz="1400" b="1" i="0" dirty="0">
                <a:solidFill>
                  <a:srgbClr val="252324"/>
                </a:solidFill>
                <a:effectLst/>
                <a:latin typeface="Source Sans Pro"/>
              </a:rPr>
            </a:br>
            <a:r>
              <a:rPr lang="en-GB" sz="1400" b="1" i="0" dirty="0">
                <a:solidFill>
                  <a:srgbClr val="252324"/>
                </a:solidFill>
                <a:effectLst/>
                <a:latin typeface="Source Sans Pro"/>
              </a:rPr>
              <a:t>  A pulse in the eternal mind, no less</a:t>
            </a:r>
            <a:br>
              <a:rPr lang="en-GB" sz="1400" b="1" i="0" dirty="0">
                <a:solidFill>
                  <a:srgbClr val="252324"/>
                </a:solidFill>
                <a:effectLst/>
                <a:latin typeface="Source Sans Pro"/>
              </a:rPr>
            </a:br>
            <a:r>
              <a:rPr lang="en-GB" sz="1400" b="1" i="0" dirty="0">
                <a:solidFill>
                  <a:srgbClr val="252324"/>
                </a:solidFill>
                <a:effectLst/>
                <a:latin typeface="Source Sans Pro"/>
              </a:rPr>
              <a:t>    Gives somewhere back the thoughts of England given;</a:t>
            </a:r>
            <a:br>
              <a:rPr lang="en-GB" sz="1400" b="1" i="0" dirty="0">
                <a:solidFill>
                  <a:srgbClr val="252324"/>
                </a:solidFill>
                <a:effectLst/>
                <a:latin typeface="Source Sans Pro"/>
              </a:rPr>
            </a:br>
            <a:r>
              <a:rPr lang="en-GB" sz="1400" b="1" i="0" dirty="0">
                <a:solidFill>
                  <a:srgbClr val="252324"/>
                </a:solidFill>
                <a:effectLst/>
                <a:latin typeface="Source Sans Pro"/>
              </a:rPr>
              <a:t>Her sights and sounds; dreams happy as her day;</a:t>
            </a:r>
            <a:br>
              <a:rPr lang="en-GB" sz="1400" b="1" i="0" dirty="0">
                <a:solidFill>
                  <a:srgbClr val="252324"/>
                </a:solidFill>
                <a:effectLst/>
                <a:latin typeface="Source Sans Pro"/>
              </a:rPr>
            </a:br>
            <a:r>
              <a:rPr lang="en-GB" sz="1400" b="1" i="0" dirty="0">
                <a:solidFill>
                  <a:srgbClr val="252324"/>
                </a:solidFill>
                <a:effectLst/>
                <a:latin typeface="Source Sans Pro"/>
              </a:rPr>
              <a:t>  And laughter, learnt of friends; and gentleness,</a:t>
            </a:r>
            <a:br>
              <a:rPr lang="en-GB" sz="1400" b="1" i="0" dirty="0">
                <a:solidFill>
                  <a:srgbClr val="252324"/>
                </a:solidFill>
                <a:effectLst/>
                <a:latin typeface="Source Sans Pro"/>
              </a:rPr>
            </a:br>
            <a:r>
              <a:rPr lang="en-GB" sz="1400" b="1" i="0" dirty="0">
                <a:solidFill>
                  <a:srgbClr val="252324"/>
                </a:solidFill>
                <a:effectLst/>
                <a:latin typeface="Source Sans Pro"/>
              </a:rPr>
              <a:t>In hearts at peace, under an English heaven.</a:t>
            </a:r>
          </a:p>
          <a:p>
            <a:pPr algn="l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796136" y="4581128"/>
            <a:ext cx="3161257" cy="101678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What are your initial thoughts?</a:t>
            </a:r>
          </a:p>
        </p:txBody>
      </p:sp>
      <p:sp>
        <p:nvSpPr>
          <p:cNvPr id="3" name="Oval 2"/>
          <p:cNvSpPr/>
          <p:nvPr/>
        </p:nvSpPr>
        <p:spPr>
          <a:xfrm>
            <a:off x="6837565" y="476672"/>
            <a:ext cx="2054915" cy="13273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Start with the title, </a:t>
            </a:r>
            <a:r>
              <a:rPr lang="en-GB" b="1" i="1" dirty="0">
                <a:solidFill>
                  <a:schemeClr val="tx1"/>
                </a:solidFill>
              </a:rPr>
              <a:t>The Soldier.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0" y="0"/>
            <a:ext cx="1979712" cy="1794681"/>
          </a:xfrm>
          <a:prstGeom prst="wedgeRoundRectCallout">
            <a:avLst>
              <a:gd name="adj1" fmla="val 38844"/>
              <a:gd name="adj2" fmla="val 7466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u="sng" dirty="0">
                <a:latin typeface="Comic Sans MS" panose="030F0702030302020204" pitchFamily="66" charset="0"/>
              </a:rPr>
              <a:t>Key Words: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Colon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Comma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Patriotism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Sonnet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Octave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Sestet</a:t>
            </a:r>
          </a:p>
        </p:txBody>
      </p:sp>
    </p:spTree>
    <p:extLst>
      <p:ext uri="{BB962C8B-B14F-4D97-AF65-F5344CB8AC3E}">
        <p14:creationId xmlns:p14="http://schemas.microsoft.com/office/powerpoint/2010/main" val="344135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305138"/>
              </p:ext>
            </p:extLst>
          </p:nvPr>
        </p:nvGraphicFramePr>
        <p:xfrm>
          <a:off x="88175" y="116632"/>
          <a:ext cx="8983980" cy="1224136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F79646">
                        <a:shade val="51000"/>
                        <a:satMod val="130000"/>
                      </a:srgbClr>
                    </a:gs>
                    <a:gs pos="80000">
                      <a:srgbClr val="F79646">
                        <a:shade val="93000"/>
                        <a:satMod val="130000"/>
                      </a:srgbClr>
                    </a:gs>
                    <a:gs pos="100000">
                      <a:srgbClr val="F79646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:tblPr>
              <a:tblGrid>
                <a:gridCol w="523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3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3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3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06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Structure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How is the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piece organised on the page? Think punctuation?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Can you identify the topic of each stanza?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Are</a:t>
                      </a:r>
                      <a:r>
                        <a:rPr lang="en-GB" sz="1050" b="1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the stanzas equal or unequal?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6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How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many stanzas/verses?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Is there rhythm/repetition/enjambment?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What is the line length/rhyme scheme? 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144764"/>
              </p:ext>
            </p:extLst>
          </p:nvPr>
        </p:nvGraphicFramePr>
        <p:xfrm>
          <a:off x="7992034" y="1451965"/>
          <a:ext cx="1080120" cy="4248472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4F81BD">
                        <a:shade val="51000"/>
                        <a:satMod val="130000"/>
                      </a:srgbClr>
                    </a:gs>
                    <a:gs pos="80000">
                      <a:srgbClr val="4F81BD">
                        <a:shade val="93000"/>
                        <a:satMod val="130000"/>
                      </a:srgbClr>
                    </a:gs>
                    <a:gs pos="100000">
                      <a:srgbClr val="4F81B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3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Meaning</a:t>
                      </a:r>
                      <a:endParaRPr lang="en-GB" sz="12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What is the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poem about?</a:t>
                      </a:r>
                      <a:endParaRPr lang="en-GB" sz="105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Can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you discover more than one meaning of the poem?</a:t>
                      </a:r>
                      <a:endParaRPr lang="en-GB" sz="105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What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ideas and themes is the poet portraying?</a:t>
                      </a:r>
                      <a:endParaRPr lang="en-GB" sz="105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What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is the poet’s point of view?</a:t>
                      </a:r>
                      <a:endParaRPr lang="en-GB" sz="105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629465"/>
              </p:ext>
            </p:extLst>
          </p:nvPr>
        </p:nvGraphicFramePr>
        <p:xfrm>
          <a:off x="6012161" y="5705468"/>
          <a:ext cx="3059994" cy="1052736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C0504D">
                        <a:shade val="51000"/>
                        <a:satMod val="130000"/>
                      </a:srgbClr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:tblPr>
              <a:tblGrid>
                <a:gridCol w="263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2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Imagery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vert="vert27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Which</a:t>
                      </a:r>
                      <a:r>
                        <a:rPr lang="en-GB" sz="1000" b="0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images are conveyed to the reader?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Does the poem</a:t>
                      </a:r>
                      <a:r>
                        <a:rPr lang="en-GB" sz="1000" b="0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contain metaphors, similes or personification?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Why do you think the poet has</a:t>
                      </a:r>
                      <a:r>
                        <a:rPr lang="en-GB" sz="1000" b="0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included the images in the poem?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678006"/>
              </p:ext>
            </p:extLst>
          </p:nvPr>
        </p:nvGraphicFramePr>
        <p:xfrm>
          <a:off x="80628" y="5733256"/>
          <a:ext cx="5915226" cy="106680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9BBB59">
                        <a:shade val="51000"/>
                        <a:satMod val="130000"/>
                      </a:srgbClr>
                    </a:gs>
                    <a:gs pos="80000">
                      <a:srgbClr val="9BBB59">
                        <a:shade val="93000"/>
                        <a:satMod val="130000"/>
                      </a:srgbClr>
                    </a:gs>
                    <a:gs pos="100000">
                      <a:srgbClr val="9BBB59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:tblPr>
              <a:tblGrid>
                <a:gridCol w="391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1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7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2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Language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Which</a:t>
                      </a:r>
                      <a:r>
                        <a:rPr lang="en-GB" sz="1000" b="0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words has the poet used to convey meaning?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What are</a:t>
                      </a:r>
                      <a:r>
                        <a:rPr lang="en-GB" sz="1000" b="0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the connotations of the language used?</a:t>
                      </a:r>
                    </a:p>
                    <a:p>
                      <a:pPr algn="ctr"/>
                      <a:endParaRPr lang="en-GB" sz="400" b="0" baseline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Is there more than one meaning of the word/phrase?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Has the poet</a:t>
                      </a:r>
                      <a:r>
                        <a:rPr lang="en-GB" sz="1000" b="0" i="0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used figurative language? </a:t>
                      </a:r>
                      <a:r>
                        <a:rPr lang="en-GB" sz="700" b="0" i="0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(onomatopoeia, alliteration, assonance…)</a:t>
                      </a:r>
                      <a:endParaRPr lang="en-GB" sz="7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How</a:t>
                      </a:r>
                      <a:r>
                        <a:rPr lang="en-GB" sz="1000" b="0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has the poet used language to </a:t>
                      </a:r>
                      <a:r>
                        <a:rPr lang="en-GB" sz="1000" b="1" u="sng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infer </a:t>
                      </a:r>
                      <a:r>
                        <a:rPr lang="en-GB" sz="1000" b="0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meaning?</a:t>
                      </a:r>
                    </a:p>
                    <a:p>
                      <a:pPr algn="ctr"/>
                      <a:endParaRPr lang="en-GB" sz="400" b="0" baseline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641523"/>
              </p:ext>
            </p:extLst>
          </p:nvPr>
        </p:nvGraphicFramePr>
        <p:xfrm>
          <a:off x="80628" y="1412776"/>
          <a:ext cx="1026114" cy="4342159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:tblPr>
              <a:tblGrid>
                <a:gridCol w="1026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8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Effect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What effect on the reader is the poet aiming to achieve?</a:t>
                      </a:r>
                    </a:p>
                    <a:p>
                      <a:pPr algn="ctr"/>
                      <a:r>
                        <a:rPr lang="en-GB" sz="800" b="0" i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(How</a:t>
                      </a:r>
                      <a:r>
                        <a:rPr lang="en-GB" sz="800" b="0" i="1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is it intended to make you think/feel?)</a:t>
                      </a:r>
                      <a:endParaRPr lang="en-GB" sz="800" b="0" i="1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What opinion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is conveyed by the poet?</a:t>
                      </a:r>
                      <a:endParaRPr lang="en-GB" sz="105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5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Wha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t is the purpose of the poet’s choice of language/opinion/theme?</a:t>
                      </a:r>
                      <a:endParaRPr lang="en-GB" sz="105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2411760" y="1636618"/>
            <a:ext cx="5237238" cy="388490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dirty="0">
                <a:solidFill>
                  <a:srgbClr val="252324"/>
                </a:solidFill>
                <a:latin typeface="Source Sans Pro"/>
              </a:rPr>
              <a:t>The Soldier</a:t>
            </a:r>
          </a:p>
          <a:p>
            <a:pPr marL="0" indent="0">
              <a:buNone/>
            </a:pPr>
            <a:r>
              <a:rPr lang="en-GB" sz="1200" b="1" dirty="0">
                <a:solidFill>
                  <a:srgbClr val="252324"/>
                </a:solidFill>
                <a:latin typeface="Source Sans Pro"/>
              </a:rPr>
              <a:t>If I should die, think only this of me:</a:t>
            </a:r>
            <a:br>
              <a:rPr lang="en-GB" sz="1200" b="1" dirty="0">
                <a:solidFill>
                  <a:srgbClr val="252324"/>
                </a:solidFill>
                <a:latin typeface="Source Sans Pro"/>
              </a:rPr>
            </a:br>
            <a:r>
              <a:rPr lang="en-GB" sz="1200" b="1" dirty="0">
                <a:solidFill>
                  <a:srgbClr val="252324"/>
                </a:solidFill>
                <a:latin typeface="Source Sans Pro"/>
              </a:rPr>
              <a:t>  That there’s some corner of a foreign field</a:t>
            </a:r>
            <a:br>
              <a:rPr lang="en-GB" sz="1200" b="1" dirty="0">
                <a:solidFill>
                  <a:srgbClr val="252324"/>
                </a:solidFill>
                <a:latin typeface="Source Sans Pro"/>
              </a:rPr>
            </a:br>
            <a:r>
              <a:rPr lang="en-GB" sz="1200" b="1" dirty="0">
                <a:solidFill>
                  <a:srgbClr val="252324"/>
                </a:solidFill>
                <a:latin typeface="Source Sans Pro"/>
              </a:rPr>
              <a:t>That is for ever England. There shall be</a:t>
            </a:r>
            <a:br>
              <a:rPr lang="en-GB" sz="1200" b="1" dirty="0">
                <a:solidFill>
                  <a:srgbClr val="252324"/>
                </a:solidFill>
                <a:latin typeface="Source Sans Pro"/>
              </a:rPr>
            </a:br>
            <a:r>
              <a:rPr lang="en-GB" sz="1200" b="1" dirty="0">
                <a:solidFill>
                  <a:srgbClr val="252324"/>
                </a:solidFill>
                <a:latin typeface="Source Sans Pro"/>
              </a:rPr>
              <a:t>  In that rich earth a richer dust concealed;</a:t>
            </a:r>
            <a:br>
              <a:rPr lang="en-GB" sz="1200" b="1" dirty="0">
                <a:solidFill>
                  <a:srgbClr val="252324"/>
                </a:solidFill>
                <a:latin typeface="Source Sans Pro"/>
              </a:rPr>
            </a:br>
            <a:r>
              <a:rPr lang="en-GB" sz="1200" b="1" dirty="0">
                <a:solidFill>
                  <a:srgbClr val="252324"/>
                </a:solidFill>
                <a:latin typeface="Source Sans Pro"/>
              </a:rPr>
              <a:t>A dust whom England bore, shaped, made aware,</a:t>
            </a:r>
            <a:br>
              <a:rPr lang="en-GB" sz="1200" b="1" dirty="0">
                <a:solidFill>
                  <a:srgbClr val="252324"/>
                </a:solidFill>
                <a:latin typeface="Source Sans Pro"/>
              </a:rPr>
            </a:br>
            <a:r>
              <a:rPr lang="en-GB" sz="1200" b="1" dirty="0">
                <a:solidFill>
                  <a:srgbClr val="252324"/>
                </a:solidFill>
                <a:latin typeface="Source Sans Pro"/>
              </a:rPr>
              <a:t>  Gave, once, her flowers to love, her ways to roam,</a:t>
            </a:r>
            <a:br>
              <a:rPr lang="en-GB" sz="1200" b="1" dirty="0">
                <a:solidFill>
                  <a:srgbClr val="252324"/>
                </a:solidFill>
                <a:latin typeface="Source Sans Pro"/>
              </a:rPr>
            </a:br>
            <a:r>
              <a:rPr lang="en-GB" sz="1200" b="1" dirty="0">
                <a:solidFill>
                  <a:srgbClr val="252324"/>
                </a:solidFill>
                <a:latin typeface="Source Sans Pro"/>
              </a:rPr>
              <a:t>A body of England’s, breathing English air,</a:t>
            </a:r>
            <a:br>
              <a:rPr lang="en-GB" sz="1200" b="1" dirty="0">
                <a:solidFill>
                  <a:srgbClr val="252324"/>
                </a:solidFill>
                <a:latin typeface="Source Sans Pro"/>
              </a:rPr>
            </a:br>
            <a:r>
              <a:rPr lang="en-GB" sz="1200" b="1" dirty="0">
                <a:solidFill>
                  <a:srgbClr val="252324"/>
                </a:solidFill>
                <a:latin typeface="Source Sans Pro"/>
              </a:rPr>
              <a:t>  Washed by the rivers, blest by suns of home.</a:t>
            </a:r>
          </a:p>
          <a:p>
            <a:pPr marL="0" indent="0">
              <a:buNone/>
            </a:pPr>
            <a:endParaRPr lang="en-GB" sz="1200" b="1" dirty="0">
              <a:solidFill>
                <a:srgbClr val="252324"/>
              </a:solidFill>
              <a:latin typeface="Source Sans Pro"/>
            </a:endParaRPr>
          </a:p>
          <a:p>
            <a:pPr marL="0" indent="0">
              <a:buNone/>
            </a:pPr>
            <a:r>
              <a:rPr lang="en-GB" sz="1200" b="1" dirty="0">
                <a:solidFill>
                  <a:srgbClr val="252324"/>
                </a:solidFill>
                <a:latin typeface="Source Sans Pro"/>
              </a:rPr>
              <a:t>And think, this heart, all evil shed away,</a:t>
            </a:r>
            <a:br>
              <a:rPr lang="en-GB" sz="1200" b="1" dirty="0">
                <a:solidFill>
                  <a:srgbClr val="252324"/>
                </a:solidFill>
                <a:latin typeface="Source Sans Pro"/>
              </a:rPr>
            </a:br>
            <a:r>
              <a:rPr lang="en-GB" sz="1200" b="1" dirty="0">
                <a:solidFill>
                  <a:srgbClr val="252324"/>
                </a:solidFill>
                <a:latin typeface="Source Sans Pro"/>
              </a:rPr>
              <a:t>  A pulse in the eternal mind, no less</a:t>
            </a:r>
            <a:br>
              <a:rPr lang="en-GB" sz="1200" b="1" dirty="0">
                <a:solidFill>
                  <a:srgbClr val="252324"/>
                </a:solidFill>
                <a:latin typeface="Source Sans Pro"/>
              </a:rPr>
            </a:br>
            <a:r>
              <a:rPr lang="en-GB" sz="1200" b="1" dirty="0">
                <a:solidFill>
                  <a:srgbClr val="252324"/>
                </a:solidFill>
                <a:latin typeface="Source Sans Pro"/>
              </a:rPr>
              <a:t>    Gives somewhere back the thoughts of England given;</a:t>
            </a:r>
            <a:br>
              <a:rPr lang="en-GB" sz="1200" b="1" dirty="0">
                <a:solidFill>
                  <a:srgbClr val="252324"/>
                </a:solidFill>
                <a:latin typeface="Source Sans Pro"/>
              </a:rPr>
            </a:br>
            <a:r>
              <a:rPr lang="en-GB" sz="1200" b="1" dirty="0">
                <a:solidFill>
                  <a:srgbClr val="252324"/>
                </a:solidFill>
                <a:latin typeface="Source Sans Pro"/>
              </a:rPr>
              <a:t>Her sights and sounds; dreams happy as her day;</a:t>
            </a:r>
            <a:br>
              <a:rPr lang="en-GB" sz="1200" b="1" dirty="0">
                <a:solidFill>
                  <a:srgbClr val="252324"/>
                </a:solidFill>
                <a:latin typeface="Source Sans Pro"/>
              </a:rPr>
            </a:br>
            <a:r>
              <a:rPr lang="en-GB" sz="1200" b="1" dirty="0">
                <a:solidFill>
                  <a:srgbClr val="252324"/>
                </a:solidFill>
                <a:latin typeface="Source Sans Pro"/>
              </a:rPr>
              <a:t>  And laughter, learnt of friends; and gentleness,</a:t>
            </a:r>
            <a:br>
              <a:rPr lang="en-GB" sz="1200" b="1" dirty="0">
                <a:solidFill>
                  <a:srgbClr val="252324"/>
                </a:solidFill>
                <a:latin typeface="Source Sans Pro"/>
              </a:rPr>
            </a:br>
            <a:r>
              <a:rPr lang="en-GB" sz="1200" b="1" dirty="0">
                <a:solidFill>
                  <a:srgbClr val="252324"/>
                </a:solidFill>
                <a:latin typeface="Source Sans Pro"/>
              </a:rPr>
              <a:t>In hearts at peace, under an English heaven.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3260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07977"/>
            <a:ext cx="4617107" cy="325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62" y="0"/>
            <a:ext cx="4482238" cy="35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07" y="3605545"/>
            <a:ext cx="4526893" cy="32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7145" cy="360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8552" y="0"/>
            <a:ext cx="6400800" cy="136401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5783580"/>
            <a:ext cx="9144000" cy="1076574"/>
          </a:xfrm>
          <a:prstGeom prst="rect">
            <a:avLst/>
          </a:prstGeom>
          <a:solidFill>
            <a:schemeClr val="accent1">
              <a:lumMod val="20000"/>
              <a:lumOff val="80000"/>
              <a:alpha val="54902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u="sng" dirty="0"/>
              <a:t>Learning Objective: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/>
              <a:t>AO2: Analyse the language, form and structure used by a writer to create meanings and effects, using relevant subject terminology where appropriate.</a:t>
            </a:r>
          </a:p>
        </p:txBody>
      </p:sp>
      <p:sp>
        <p:nvSpPr>
          <p:cNvPr id="2" name="Rectangle 1"/>
          <p:cNvSpPr/>
          <p:nvPr/>
        </p:nvSpPr>
        <p:spPr>
          <a:xfrm>
            <a:off x="260623" y="1500056"/>
            <a:ext cx="8712968" cy="41786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dirty="0">
                <a:solidFill>
                  <a:schemeClr val="tx1"/>
                </a:solidFill>
              </a:rPr>
              <a:t>The poem describes Brooke’s overtly patriotic view that it is a glorious and honourable sacrifice to die for your country, and specifically England.</a:t>
            </a:r>
          </a:p>
          <a:p>
            <a:r>
              <a:rPr lang="en-GB" sz="2400" dirty="0">
                <a:solidFill>
                  <a:schemeClr val="tx1"/>
                </a:solidFill>
              </a:rPr>
              <a:t>The poem acts almost as a love poem to England, which he romanticises and praises for its beauty and bounty.</a:t>
            </a:r>
          </a:p>
          <a:p>
            <a:r>
              <a:rPr lang="en-GB" sz="2400" dirty="0">
                <a:solidFill>
                  <a:schemeClr val="tx1"/>
                </a:solidFill>
              </a:rPr>
              <a:t>It is an idealistic view of war and what it was like or would be like to die in battle.</a:t>
            </a:r>
          </a:p>
          <a:p>
            <a:r>
              <a:rPr lang="en-GB" sz="2400" dirty="0">
                <a:solidFill>
                  <a:schemeClr val="tx1"/>
                </a:solidFill>
              </a:rPr>
              <a:t>Rupert Brooke was a soldier during WWI and died of blood poisoning. He was buried in “a foreign field” in Cyprus.</a:t>
            </a:r>
          </a:p>
          <a:p>
            <a:r>
              <a:rPr lang="en-GB" sz="2400" dirty="0">
                <a:solidFill>
                  <a:schemeClr val="tx1"/>
                </a:solidFill>
              </a:rPr>
              <a:t>He never was involved in active service but this poem shows he felt very patriotic about England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5508104" y="5232988"/>
            <a:ext cx="3456384" cy="9323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chemeClr val="tx1"/>
                </a:solidFill>
              </a:rPr>
              <a:t>Be proactive take your own notes!</a:t>
            </a:r>
          </a:p>
        </p:txBody>
      </p:sp>
      <p:sp>
        <p:nvSpPr>
          <p:cNvPr id="5" name="Rectangle 4"/>
          <p:cNvSpPr/>
          <p:nvPr/>
        </p:nvSpPr>
        <p:spPr>
          <a:xfrm>
            <a:off x="2627784" y="918555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https://www.youtube.com/watch?v=SumsJqjWbqk</a:t>
            </a:r>
            <a:endParaRPr lang="en-GB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0" y="0"/>
            <a:ext cx="1979712" cy="1794681"/>
          </a:xfrm>
          <a:prstGeom prst="wedgeRoundRectCallout">
            <a:avLst>
              <a:gd name="adj1" fmla="val 38844"/>
              <a:gd name="adj2" fmla="val 7466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u="sng" dirty="0">
                <a:latin typeface="Comic Sans MS" panose="030F0702030302020204" pitchFamily="66" charset="0"/>
              </a:rPr>
              <a:t>Key Words: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Colon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Comma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Patriotism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Sonnet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Octave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Sestet</a:t>
            </a:r>
          </a:p>
        </p:txBody>
      </p:sp>
    </p:spTree>
    <p:extLst>
      <p:ext uri="{BB962C8B-B14F-4D97-AF65-F5344CB8AC3E}">
        <p14:creationId xmlns:p14="http://schemas.microsoft.com/office/powerpoint/2010/main" val="3370206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07977"/>
            <a:ext cx="4617107" cy="325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62" y="0"/>
            <a:ext cx="4482238" cy="35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07" y="3605545"/>
            <a:ext cx="4526893" cy="32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7145" cy="360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8552" y="0"/>
            <a:ext cx="6400800" cy="136401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5783580"/>
            <a:ext cx="9144000" cy="1076574"/>
          </a:xfrm>
          <a:prstGeom prst="rect">
            <a:avLst/>
          </a:prstGeom>
          <a:solidFill>
            <a:schemeClr val="accent1">
              <a:lumMod val="20000"/>
              <a:lumOff val="80000"/>
              <a:alpha val="54902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u="sng" dirty="0"/>
              <a:t>Learning Objective: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/>
              <a:t>AO2: Analyse the language, form and structure used by a writer to create meanings and effects, using relevant subject terminology where appropriate.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1895175"/>
            <a:ext cx="8712968" cy="338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dirty="0">
                <a:solidFill>
                  <a:schemeClr val="tx1"/>
                </a:solidFill>
              </a:rPr>
              <a:t>The poem begins with the idea of the anonymous soldier’s death and suggests his decomposing body will infuse the ground around him with a little of his English values and ideals.</a:t>
            </a:r>
          </a:p>
          <a:p>
            <a:r>
              <a:rPr lang="en-GB" sz="2400" dirty="0">
                <a:solidFill>
                  <a:schemeClr val="tx1"/>
                </a:solidFill>
              </a:rPr>
              <a:t>The middle of the poem personifies England and considers how beautiful and picturesque the countryside is.</a:t>
            </a:r>
          </a:p>
          <a:p>
            <a:r>
              <a:rPr lang="en-GB" sz="2400" dirty="0">
                <a:solidFill>
                  <a:schemeClr val="tx1"/>
                </a:solidFill>
              </a:rPr>
              <a:t>The final stanza suggests that in death he will achieve some form of immortality under a “heaven” that is English, even if the land he lays in is not.</a:t>
            </a:r>
          </a:p>
        </p:txBody>
      </p:sp>
      <p:sp>
        <p:nvSpPr>
          <p:cNvPr id="4" name="Oval 3"/>
          <p:cNvSpPr/>
          <p:nvPr/>
        </p:nvSpPr>
        <p:spPr>
          <a:xfrm>
            <a:off x="5508104" y="5232988"/>
            <a:ext cx="3456384" cy="9323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chemeClr val="tx1"/>
                </a:solidFill>
              </a:rPr>
              <a:t>Be proactive take your own notes!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0" y="0"/>
            <a:ext cx="1979712" cy="1794681"/>
          </a:xfrm>
          <a:prstGeom prst="wedgeRoundRectCallout">
            <a:avLst>
              <a:gd name="adj1" fmla="val 38844"/>
              <a:gd name="adj2" fmla="val 7466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u="sng" dirty="0">
                <a:latin typeface="Comic Sans MS" panose="030F0702030302020204" pitchFamily="66" charset="0"/>
              </a:rPr>
              <a:t>Key Words: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Colon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Comma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Patriotism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Sonnet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Octave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Sestet</a:t>
            </a:r>
          </a:p>
        </p:txBody>
      </p:sp>
    </p:spTree>
    <p:extLst>
      <p:ext uri="{BB962C8B-B14F-4D97-AF65-F5344CB8AC3E}">
        <p14:creationId xmlns:p14="http://schemas.microsoft.com/office/powerpoint/2010/main" val="2363294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1305342"/>
            <a:ext cx="6120680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u="sng" dirty="0">
                <a:solidFill>
                  <a:srgbClr val="252324"/>
                </a:solidFill>
                <a:latin typeface="Source Sans Pro"/>
              </a:rPr>
              <a:t>The Soldier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252324"/>
                </a:solidFill>
                <a:latin typeface="Source Sans Pro"/>
              </a:rPr>
              <a:t>If I should die, think only this of me:</a:t>
            </a:r>
            <a:br>
              <a:rPr lang="en-GB" b="1" dirty="0">
                <a:solidFill>
                  <a:srgbClr val="252324"/>
                </a:solidFill>
                <a:latin typeface="Source Sans Pro"/>
              </a:rPr>
            </a:br>
            <a:r>
              <a:rPr lang="en-GB" b="1" dirty="0">
                <a:solidFill>
                  <a:srgbClr val="252324"/>
                </a:solidFill>
                <a:latin typeface="Source Sans Pro"/>
              </a:rPr>
              <a:t>  That there’s some corner of a foreign field</a:t>
            </a:r>
            <a:br>
              <a:rPr lang="en-GB" b="1" dirty="0">
                <a:solidFill>
                  <a:srgbClr val="252324"/>
                </a:solidFill>
                <a:latin typeface="Source Sans Pro"/>
              </a:rPr>
            </a:br>
            <a:r>
              <a:rPr lang="en-GB" b="1" dirty="0">
                <a:solidFill>
                  <a:srgbClr val="252324"/>
                </a:solidFill>
                <a:latin typeface="Source Sans Pro"/>
              </a:rPr>
              <a:t>That is for ever England. There shall be</a:t>
            </a:r>
            <a:br>
              <a:rPr lang="en-GB" b="1" dirty="0">
                <a:solidFill>
                  <a:srgbClr val="252324"/>
                </a:solidFill>
                <a:latin typeface="Source Sans Pro"/>
              </a:rPr>
            </a:br>
            <a:r>
              <a:rPr lang="en-GB" b="1" dirty="0">
                <a:solidFill>
                  <a:srgbClr val="252324"/>
                </a:solidFill>
                <a:latin typeface="Source Sans Pro"/>
              </a:rPr>
              <a:t>  In that rich earth a richer dust concealed;</a:t>
            </a:r>
            <a:br>
              <a:rPr lang="en-GB" b="1" dirty="0">
                <a:solidFill>
                  <a:srgbClr val="252324"/>
                </a:solidFill>
                <a:latin typeface="Source Sans Pro"/>
              </a:rPr>
            </a:br>
            <a:r>
              <a:rPr lang="en-GB" b="1" dirty="0">
                <a:solidFill>
                  <a:srgbClr val="252324"/>
                </a:solidFill>
                <a:latin typeface="Source Sans Pro"/>
              </a:rPr>
              <a:t>A dust whom England bore, shaped, made aware,</a:t>
            </a:r>
            <a:br>
              <a:rPr lang="en-GB" b="1" dirty="0">
                <a:solidFill>
                  <a:srgbClr val="252324"/>
                </a:solidFill>
                <a:latin typeface="Source Sans Pro"/>
              </a:rPr>
            </a:br>
            <a:r>
              <a:rPr lang="en-GB" b="1" dirty="0">
                <a:solidFill>
                  <a:srgbClr val="252324"/>
                </a:solidFill>
                <a:latin typeface="Source Sans Pro"/>
              </a:rPr>
              <a:t>  Gave, once, her flowers to love, her ways to roam,</a:t>
            </a:r>
            <a:br>
              <a:rPr lang="en-GB" b="1" dirty="0">
                <a:solidFill>
                  <a:srgbClr val="252324"/>
                </a:solidFill>
                <a:latin typeface="Source Sans Pro"/>
              </a:rPr>
            </a:br>
            <a:r>
              <a:rPr lang="en-GB" b="1" dirty="0">
                <a:solidFill>
                  <a:srgbClr val="252324"/>
                </a:solidFill>
                <a:latin typeface="Source Sans Pro"/>
              </a:rPr>
              <a:t>A body of England’s, breathing English air,</a:t>
            </a:r>
            <a:br>
              <a:rPr lang="en-GB" b="1" dirty="0">
                <a:solidFill>
                  <a:srgbClr val="252324"/>
                </a:solidFill>
                <a:latin typeface="Source Sans Pro"/>
              </a:rPr>
            </a:br>
            <a:r>
              <a:rPr lang="en-GB" b="1" dirty="0">
                <a:solidFill>
                  <a:srgbClr val="252324"/>
                </a:solidFill>
                <a:latin typeface="Source Sans Pro"/>
              </a:rPr>
              <a:t>  Washed by the rivers, blest by suns of home.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427DB9-5E5E-4209-9CD3-D6F79282C394}"/>
              </a:ext>
            </a:extLst>
          </p:cNvPr>
          <p:cNvSpPr txBox="1"/>
          <p:nvPr/>
        </p:nvSpPr>
        <p:spPr>
          <a:xfrm>
            <a:off x="971600" y="6206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Annotate the Poem for S.M.I.L.E.</a:t>
            </a:r>
          </a:p>
        </p:txBody>
      </p:sp>
    </p:spTree>
    <p:extLst>
      <p:ext uri="{BB962C8B-B14F-4D97-AF65-F5344CB8AC3E}">
        <p14:creationId xmlns:p14="http://schemas.microsoft.com/office/powerpoint/2010/main" val="3660881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1843950"/>
            <a:ext cx="6750496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>
                <a:solidFill>
                  <a:srgbClr val="252324"/>
                </a:solidFill>
                <a:latin typeface="Source Sans Pro"/>
              </a:rPr>
              <a:t>And think, this heart, all evil shed away,</a:t>
            </a:r>
            <a:br>
              <a:rPr lang="en-GB" b="1" dirty="0">
                <a:solidFill>
                  <a:srgbClr val="252324"/>
                </a:solidFill>
                <a:latin typeface="Source Sans Pro"/>
              </a:rPr>
            </a:br>
            <a:r>
              <a:rPr lang="en-GB" b="1" dirty="0">
                <a:solidFill>
                  <a:srgbClr val="252324"/>
                </a:solidFill>
                <a:latin typeface="Source Sans Pro"/>
              </a:rPr>
              <a:t>  A pulse in the eternal mind, no less</a:t>
            </a:r>
            <a:br>
              <a:rPr lang="en-GB" b="1" dirty="0">
                <a:solidFill>
                  <a:srgbClr val="252324"/>
                </a:solidFill>
                <a:latin typeface="Source Sans Pro"/>
              </a:rPr>
            </a:br>
            <a:r>
              <a:rPr lang="en-GB" b="1" dirty="0">
                <a:solidFill>
                  <a:srgbClr val="252324"/>
                </a:solidFill>
                <a:latin typeface="Source Sans Pro"/>
              </a:rPr>
              <a:t>    Gives somewhere back the thoughts of England given;</a:t>
            </a:r>
            <a:br>
              <a:rPr lang="en-GB" b="1" dirty="0">
                <a:solidFill>
                  <a:srgbClr val="252324"/>
                </a:solidFill>
                <a:latin typeface="Source Sans Pro"/>
              </a:rPr>
            </a:br>
            <a:r>
              <a:rPr lang="en-GB" b="1" dirty="0">
                <a:solidFill>
                  <a:srgbClr val="252324"/>
                </a:solidFill>
                <a:latin typeface="Source Sans Pro"/>
              </a:rPr>
              <a:t>Her sights and sounds; dreams happy as her day;</a:t>
            </a:r>
            <a:br>
              <a:rPr lang="en-GB" b="1" dirty="0">
                <a:solidFill>
                  <a:srgbClr val="252324"/>
                </a:solidFill>
                <a:latin typeface="Source Sans Pro"/>
              </a:rPr>
            </a:br>
            <a:r>
              <a:rPr lang="en-GB" b="1" dirty="0">
                <a:solidFill>
                  <a:srgbClr val="252324"/>
                </a:solidFill>
                <a:latin typeface="Source Sans Pro"/>
              </a:rPr>
              <a:t>  And laughter, learnt of friends; and gentleness,</a:t>
            </a:r>
            <a:br>
              <a:rPr lang="en-GB" b="1" dirty="0">
                <a:solidFill>
                  <a:srgbClr val="252324"/>
                </a:solidFill>
                <a:latin typeface="Source Sans Pro"/>
              </a:rPr>
            </a:br>
            <a:r>
              <a:rPr lang="en-GB" b="1" dirty="0">
                <a:solidFill>
                  <a:srgbClr val="252324"/>
                </a:solidFill>
                <a:latin typeface="Source Sans Pro"/>
              </a:rPr>
              <a:t>In hearts at peace, under an English heaven.</a:t>
            </a:r>
          </a:p>
          <a:p>
            <a:pPr>
              <a:lnSpc>
                <a:spcPct val="200000"/>
              </a:lnSpc>
            </a:pPr>
            <a:endParaRPr lang="en-GB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AF4526-6720-4F95-91D7-E53EC823579F}"/>
              </a:ext>
            </a:extLst>
          </p:cNvPr>
          <p:cNvSpPr txBox="1"/>
          <p:nvPr/>
        </p:nvSpPr>
        <p:spPr>
          <a:xfrm>
            <a:off x="2987824" y="5589240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Check your annotations on the slides that follow… Then answer the questions on each slide.</a:t>
            </a:r>
          </a:p>
        </p:txBody>
      </p:sp>
    </p:spTree>
    <p:extLst>
      <p:ext uri="{BB962C8B-B14F-4D97-AF65-F5344CB8AC3E}">
        <p14:creationId xmlns:p14="http://schemas.microsoft.com/office/powerpoint/2010/main" val="2438960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1305342"/>
            <a:ext cx="612068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u="sng" dirty="0">
                <a:solidFill>
                  <a:schemeClr val="accent1"/>
                </a:solidFill>
                <a:latin typeface="Source Sans Pro"/>
              </a:rPr>
              <a:t>The Soldier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Source Sans Pro"/>
              </a:rPr>
              <a:t>If I should die, </a:t>
            </a:r>
            <a:r>
              <a:rPr lang="en-GB" b="1" dirty="0">
                <a:solidFill>
                  <a:srgbClr val="252324"/>
                </a:solidFill>
                <a:latin typeface="Source Sans Pro"/>
              </a:rPr>
              <a:t>think only this of me:</a:t>
            </a:r>
            <a:br>
              <a:rPr lang="en-GB" b="1" dirty="0">
                <a:solidFill>
                  <a:srgbClr val="252324"/>
                </a:solidFill>
                <a:latin typeface="Source Sans Pro"/>
              </a:rPr>
            </a:br>
            <a:r>
              <a:rPr lang="en-GB" b="1" dirty="0">
                <a:solidFill>
                  <a:srgbClr val="252324"/>
                </a:solidFill>
                <a:latin typeface="Source Sans Pro"/>
              </a:rPr>
              <a:t>  That there’s some corner of a 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Source Sans Pro"/>
              </a:rPr>
              <a:t>foreign field</a:t>
            </a:r>
            <a:br>
              <a:rPr lang="en-GB" b="1" dirty="0">
                <a:solidFill>
                  <a:srgbClr val="252324"/>
                </a:solidFill>
                <a:latin typeface="Source Sans Pro"/>
              </a:rPr>
            </a:b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Source Sans Pro"/>
              </a:rPr>
              <a:t>That is for ever England</a:t>
            </a:r>
            <a:r>
              <a:rPr lang="en-GB" b="1" dirty="0">
                <a:solidFill>
                  <a:srgbClr val="252324"/>
                </a:solidFill>
                <a:latin typeface="Source Sans Pro"/>
              </a:rPr>
              <a:t>. There shall be</a:t>
            </a:r>
            <a:br>
              <a:rPr lang="en-GB" b="1" dirty="0">
                <a:solidFill>
                  <a:srgbClr val="252324"/>
                </a:solidFill>
                <a:latin typeface="Source Sans Pro"/>
              </a:rPr>
            </a:br>
            <a:r>
              <a:rPr lang="en-GB" b="1" dirty="0">
                <a:solidFill>
                  <a:srgbClr val="252324"/>
                </a:solidFill>
                <a:latin typeface="Source Sans Pro"/>
              </a:rPr>
              <a:t>  In that rich earth </a:t>
            </a:r>
            <a:r>
              <a:rPr lang="en-GB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ource Sans Pro"/>
              </a:rPr>
              <a:t>a richer dust concealed</a:t>
            </a:r>
            <a:r>
              <a:rPr lang="en-GB" b="1" dirty="0">
                <a:solidFill>
                  <a:srgbClr val="252324"/>
                </a:solidFill>
                <a:latin typeface="Source Sans Pro"/>
              </a:rPr>
              <a:t>;</a:t>
            </a:r>
            <a:br>
              <a:rPr lang="en-GB" b="1" dirty="0">
                <a:solidFill>
                  <a:srgbClr val="252324"/>
                </a:solidFill>
                <a:latin typeface="Source Sans Pro"/>
              </a:rPr>
            </a:b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Source Sans Pro"/>
              </a:rPr>
              <a:t>A dust whom England bore, shaped, made aware</a:t>
            </a:r>
            <a:r>
              <a:rPr lang="en-GB" b="1" dirty="0">
                <a:solidFill>
                  <a:srgbClr val="252324"/>
                </a:solidFill>
                <a:latin typeface="Source Sans Pro"/>
              </a:rPr>
              <a:t>,</a:t>
            </a:r>
            <a:br>
              <a:rPr lang="en-GB" b="1" dirty="0">
                <a:solidFill>
                  <a:srgbClr val="252324"/>
                </a:solidFill>
                <a:latin typeface="Source Sans Pro"/>
              </a:rPr>
            </a:br>
            <a:r>
              <a:rPr lang="en-GB" b="1" dirty="0">
                <a:solidFill>
                  <a:srgbClr val="252324"/>
                </a:solidFill>
                <a:latin typeface="Source Sans Pro"/>
              </a:rPr>
              <a:t>  Gave, once, </a:t>
            </a:r>
            <a:r>
              <a:rPr lang="en-GB" b="1" dirty="0">
                <a:solidFill>
                  <a:srgbClr val="FFC000"/>
                </a:solidFill>
                <a:latin typeface="Source Sans Pro"/>
              </a:rPr>
              <a:t>her flowers to love, her ways to roam,</a:t>
            </a:r>
            <a:br>
              <a:rPr lang="en-GB" b="1" dirty="0">
                <a:solidFill>
                  <a:srgbClr val="252324"/>
                </a:solidFill>
                <a:latin typeface="Source Sans Pro"/>
              </a:rPr>
            </a:br>
            <a:r>
              <a:rPr lang="en-GB" b="1" dirty="0">
                <a:solidFill>
                  <a:srgbClr val="252324"/>
                </a:solidFill>
                <a:latin typeface="Source Sans Pro"/>
              </a:rPr>
              <a:t>A body of England’s, breathing English air,</a:t>
            </a:r>
            <a:br>
              <a:rPr lang="en-GB" b="1" dirty="0">
                <a:solidFill>
                  <a:srgbClr val="252324"/>
                </a:solidFill>
                <a:latin typeface="Source Sans Pro"/>
              </a:rPr>
            </a:br>
            <a:r>
              <a:rPr lang="en-GB" b="1" dirty="0">
                <a:solidFill>
                  <a:srgbClr val="252324"/>
                </a:solidFill>
                <a:latin typeface="Source Sans Pro"/>
              </a:rPr>
              <a:t>  </a:t>
            </a:r>
            <a:r>
              <a:rPr lang="en-GB" b="1" dirty="0">
                <a:solidFill>
                  <a:srgbClr val="FF0000"/>
                </a:solidFill>
                <a:latin typeface="Source Sans Pro"/>
              </a:rPr>
              <a:t>Washed by the rivers, blest by suns of home.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260648"/>
            <a:ext cx="34563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does the title suggest? - anonymous – why?</a:t>
            </a:r>
          </a:p>
        </p:txBody>
      </p:sp>
      <p:sp>
        <p:nvSpPr>
          <p:cNvPr id="4" name="Rectangle 3"/>
          <p:cNvSpPr/>
          <p:nvPr/>
        </p:nvSpPr>
        <p:spPr>
          <a:xfrm>
            <a:off x="3491880" y="908720"/>
            <a:ext cx="5256584" cy="864096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Why 1</a:t>
            </a:r>
            <a:r>
              <a:rPr lang="en-GB" baseline="30000" dirty="0">
                <a:solidFill>
                  <a:schemeClr val="tx1"/>
                </a:solidFill>
              </a:rPr>
              <a:t>st</a:t>
            </a:r>
            <a:r>
              <a:rPr lang="en-GB" dirty="0">
                <a:solidFill>
                  <a:schemeClr val="tx1"/>
                </a:solidFill>
              </a:rPr>
              <a:t> person? What is there an acceptance of?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A sacrifice he’s willing to make? </a:t>
            </a:r>
          </a:p>
        </p:txBody>
      </p:sp>
      <p:sp>
        <p:nvSpPr>
          <p:cNvPr id="5" name="Rectangle 4"/>
          <p:cNvSpPr/>
          <p:nvPr/>
        </p:nvSpPr>
        <p:spPr>
          <a:xfrm>
            <a:off x="6444208" y="2204864"/>
            <a:ext cx="2520280" cy="57606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Adjective/ alliteration – what does this suggest?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1624662"/>
            <a:ext cx="1259632" cy="173646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first mention of his country. How does this show pride?</a:t>
            </a:r>
          </a:p>
        </p:txBody>
      </p:sp>
      <p:sp>
        <p:nvSpPr>
          <p:cNvPr id="7" name="Rectangle 6"/>
          <p:cNvSpPr/>
          <p:nvPr/>
        </p:nvSpPr>
        <p:spPr>
          <a:xfrm>
            <a:off x="7087522" y="2933218"/>
            <a:ext cx="2088232" cy="9998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How does this have religious overtones? Think funerals!</a:t>
            </a:r>
          </a:p>
        </p:txBody>
      </p:sp>
      <p:sp>
        <p:nvSpPr>
          <p:cNvPr id="8" name="Rectangle 7"/>
          <p:cNvSpPr/>
          <p:nvPr/>
        </p:nvSpPr>
        <p:spPr>
          <a:xfrm>
            <a:off x="36806" y="3929428"/>
            <a:ext cx="1510858" cy="13681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England is personified – what does it make England seem like?</a:t>
            </a:r>
          </a:p>
        </p:txBody>
      </p:sp>
      <p:sp>
        <p:nvSpPr>
          <p:cNvPr id="9" name="Rectangle 8"/>
          <p:cNvSpPr/>
          <p:nvPr/>
        </p:nvSpPr>
        <p:spPr>
          <a:xfrm>
            <a:off x="6876256" y="4325472"/>
            <a:ext cx="1872208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does this imagery suggest?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75856" y="5428487"/>
            <a:ext cx="3456384" cy="12241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Again religious overtones – what does the verb ‘blest’ suggest? Is England his protector?</a:t>
            </a:r>
          </a:p>
        </p:txBody>
      </p:sp>
    </p:spTree>
    <p:extLst>
      <p:ext uri="{BB962C8B-B14F-4D97-AF65-F5344CB8AC3E}">
        <p14:creationId xmlns:p14="http://schemas.microsoft.com/office/powerpoint/2010/main" val="2714680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1859</Words>
  <Application>Microsoft Office PowerPoint</Application>
  <PresentationFormat>On-screen Show (4:3)</PresentationFormat>
  <Paragraphs>147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 BERKLEY</vt:lpstr>
      <vt:lpstr>Arial</vt:lpstr>
      <vt:lpstr>Calibri</vt:lpstr>
      <vt:lpstr>Century Gothic</vt:lpstr>
      <vt:lpstr>Comic Sans MS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</dc:creator>
  <cp:lastModifiedBy>Beverley Graham</cp:lastModifiedBy>
  <cp:revision>30</cp:revision>
  <cp:lastPrinted>2020-09-18T07:02:19Z</cp:lastPrinted>
  <dcterms:created xsi:type="dcterms:W3CDTF">2019-08-26T13:26:38Z</dcterms:created>
  <dcterms:modified xsi:type="dcterms:W3CDTF">2020-09-20T09:33:05Z</dcterms:modified>
</cp:coreProperties>
</file>