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722ED-1010-4E4D-B0B7-D041322BFF27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5334-36AA-4353-A2E1-DCCDEB387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5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Eg</a:t>
            </a:r>
            <a:r>
              <a:rPr lang="en-GB" dirty="0" smtClean="0"/>
              <a:t>: Washed = cleansed, blest= religious, evil shed away = no evil; The use of the word washed implies cleansing of the soul, people are often baptised in rivers.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5334-36AA-4353-A2E1-DCCDEB3873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1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 understanding of the use of colon and commas. Introduce the understanding that it is in the form of a sonnet, first 8 lines the octave and the last</a:t>
            </a:r>
            <a:r>
              <a:rPr lang="en-GB" baseline="0" dirty="0" smtClean="0"/>
              <a:t> six lines the sestet. The first eight lines (octave) is a reflection on the physical: the idea of the soldier’s “dust” buries in a “foreign field.” They urge the readers not to mourn this death, though they implicitly also create a sense of loss. The last six lines (sestet), however, promise redemption: “a pulse in the eternal mind…. under an English heaven”. The rhyme scheme is that of the Shakespearean sonnet: the octave and the sestet consist of three quatrains, rhyming </a:t>
            </a:r>
            <a:r>
              <a:rPr lang="en-GB" baseline="0" dirty="0" err="1" smtClean="0"/>
              <a:t>abab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cdcd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efef</a:t>
            </a:r>
            <a:r>
              <a:rPr lang="en-GB" baseline="0" dirty="0" smtClean="0"/>
              <a:t> and a final rhymed couplet gg. As in Shakespearean sonnets, the dominant meter is iambic.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5334-36AA-4353-A2E1-DCCDEB3873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7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7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9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8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9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1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5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19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2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7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8E6-F80A-4606-A4D8-4F377209A50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148E6-F80A-4606-A4D8-4F377209A50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C021E-4D38-46CD-9827-8ED0997BE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0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TtDiOsQsnRw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7977"/>
            <a:ext cx="4617107" cy="32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2" y="0"/>
            <a:ext cx="4482238" cy="35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07" y="3605545"/>
            <a:ext cx="4526893" cy="32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145" cy="36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745" y="3634051"/>
            <a:ext cx="64008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LO: To develop poetry analysis skills. ST: I can understand writers’ methods and use subject terminology.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6632"/>
            <a:ext cx="2857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0" y="5783580"/>
            <a:ext cx="9144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AO2: Analyse the language, form and structure used by a writer to create meanings and effects, using relevant subject terminology where appropriate</a:t>
            </a:r>
            <a:r>
              <a:rPr lang="en-GB" sz="2000" b="1" dirty="0" smtClean="0"/>
              <a:t>.</a:t>
            </a:r>
            <a:endParaRPr lang="en-GB" sz="20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19672" y="1516807"/>
            <a:ext cx="5544616" cy="206040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u="sng" dirty="0" smtClean="0">
                <a:latin typeface="AR BERKLEY" panose="02000000000000000000" pitchFamily="2" charset="0"/>
              </a:rPr>
              <a:t>‘War Poems’ </a:t>
            </a:r>
          </a:p>
          <a:p>
            <a:pPr algn="ctr"/>
            <a:r>
              <a:rPr lang="en-GB" sz="6000" b="1" u="sng" dirty="0" smtClean="0">
                <a:latin typeface="AR BERKLEY" panose="02000000000000000000" pitchFamily="2" charset="0"/>
              </a:rPr>
              <a:t>The Soldier</a:t>
            </a:r>
            <a:endParaRPr lang="en-GB" sz="6000" b="1" u="sng" dirty="0"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2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305342"/>
            <a:ext cx="612068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sng" dirty="0" smtClean="0">
                <a:solidFill>
                  <a:schemeClr val="accent1"/>
                </a:solidFill>
                <a:latin typeface="Source Sans Pro"/>
              </a:rPr>
              <a:t>The Soldier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Source Sans Pro"/>
              </a:rPr>
              <a:t>If I should die, </a:t>
            </a: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think only this of me: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  That there’s some corner of a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Source Sans Pro"/>
              </a:rPr>
              <a:t>foreign field</a:t>
            </a: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/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Source Sans Pro"/>
              </a:rPr>
              <a:t>That is for ever England</a:t>
            </a: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. There shall be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  In that rich earth </a:t>
            </a: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ource Sans Pro"/>
              </a:rPr>
              <a:t>a richer dust concealed</a:t>
            </a: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;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Source Sans Pro"/>
              </a:rPr>
              <a:t>A dust whom England bore, shaped, made aware</a:t>
            </a: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,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  Gave, once, </a:t>
            </a:r>
            <a:r>
              <a:rPr lang="en-GB" b="1" dirty="0" smtClean="0">
                <a:solidFill>
                  <a:srgbClr val="FFC000"/>
                </a:solidFill>
                <a:latin typeface="Source Sans Pro"/>
              </a:rPr>
              <a:t>her flowers to love, her ways to roam,</a:t>
            </a: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/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A body of England’s, breathing English air,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  </a:t>
            </a:r>
            <a:r>
              <a:rPr lang="en-GB" b="1" dirty="0" smtClean="0">
                <a:solidFill>
                  <a:srgbClr val="FF0000"/>
                </a:solidFill>
                <a:latin typeface="Source Sans Pro"/>
              </a:rPr>
              <a:t>Washed by the rivers, blest by suns of home.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0648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does the title suggest? - anonymous – why?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880" y="908720"/>
            <a:ext cx="5256584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Why 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person? What is there an acceptance of?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 sacrifice he’s willing to make?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4208" y="2204864"/>
            <a:ext cx="2520280" cy="5760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Adjective/ alliteration – what does this suggest?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624662"/>
            <a:ext cx="1259632" cy="17364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first mention of his country. How does this show pride?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7522" y="2933218"/>
            <a:ext cx="2088232" cy="9998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How does this have religious overtones? Think funerals!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06" y="3929428"/>
            <a:ext cx="1510858" cy="13681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England is personified – what does it make England seem like?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6256" y="4325472"/>
            <a:ext cx="187220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does this imagery suggest?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5856" y="5428487"/>
            <a:ext cx="3456384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Again religious overtones – what does the verb ‘blest’ suggest? Is </a:t>
            </a:r>
            <a:r>
              <a:rPr lang="en-GB" dirty="0">
                <a:solidFill>
                  <a:schemeClr val="tx1"/>
                </a:solidFill>
              </a:rPr>
              <a:t>E</a:t>
            </a:r>
            <a:r>
              <a:rPr lang="en-GB" dirty="0" smtClean="0">
                <a:solidFill>
                  <a:schemeClr val="tx1"/>
                </a:solidFill>
              </a:rPr>
              <a:t>ngland his protector?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8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843950"/>
            <a:ext cx="6750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And think, this heart, </a:t>
            </a:r>
            <a:r>
              <a:rPr lang="en-GB" b="1" dirty="0" smtClean="0">
                <a:solidFill>
                  <a:srgbClr val="FF0000"/>
                </a:solidFill>
                <a:latin typeface="Source Sans Pro"/>
              </a:rPr>
              <a:t>all evil shed away</a:t>
            </a: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,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 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Source Sans Pro"/>
              </a:rPr>
              <a:t>A pulse in the eternal mind</a:t>
            </a: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, no less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    Gives somewhere back the thoughts of England given;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Source Sans Pro"/>
              </a:rPr>
              <a:t>Her sights and sounds; dreams happy as her day;</a:t>
            </a:r>
            <a:b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  And laughter, learnt of friends; and gentleness,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FFC000"/>
                </a:solidFill>
                <a:latin typeface="Source Sans Pro"/>
              </a:rPr>
              <a:t>In hearts at peace</a:t>
            </a: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, under an </a:t>
            </a:r>
            <a:r>
              <a:rPr lang="en-GB" b="1" dirty="0" smtClean="0">
                <a:solidFill>
                  <a:srgbClr val="FFC000"/>
                </a:solidFill>
                <a:latin typeface="Source Sans Pro"/>
              </a:rPr>
              <a:t>English heaven</a:t>
            </a: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.</a:t>
            </a:r>
          </a:p>
          <a:p>
            <a:pPr>
              <a:lnSpc>
                <a:spcPct val="200000"/>
              </a:lnSpc>
            </a:pP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4572000" y="404664"/>
            <a:ext cx="3456384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Adjective evil – does this imply horrors of war? – what is mankind capable of?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3" y="1876206"/>
            <a:ext cx="1333840" cy="212885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death he becomes part of the universe – he achieves immortality.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4328" y="3501008"/>
            <a:ext cx="1368152" cy="14401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is the poet cherishing?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856" y="5428487"/>
            <a:ext cx="34563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does death bring? What can he die with the knowledge of? What does England mean to him?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2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7977"/>
            <a:ext cx="4617107" cy="32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2" y="0"/>
            <a:ext cx="4482238" cy="35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07" y="3605545"/>
            <a:ext cx="4526893" cy="32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1" y="29344"/>
            <a:ext cx="4637145" cy="36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052736"/>
            <a:ext cx="6400800" cy="418025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the writer show that the narrator is patriotic?</a:t>
            </a:r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GB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 to the text – included quotations</a:t>
            </a:r>
          </a:p>
          <a:p>
            <a:pPr algn="l"/>
            <a:r>
              <a:rPr lang="en-GB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as:</a:t>
            </a:r>
          </a:p>
          <a:p>
            <a:pPr algn="l"/>
            <a:r>
              <a:rPr lang="en-GB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l"/>
            <a:r>
              <a:rPr lang="en-GB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l"/>
            <a:r>
              <a:rPr lang="en-GB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l"/>
            <a:r>
              <a:rPr lang="en-GB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5783580"/>
            <a:ext cx="9144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AO2: Analyse the language, form and structure used by a writer to create meanings and effects, using relevant subject terminology where appropriate</a:t>
            </a:r>
            <a:r>
              <a:rPr lang="en-GB" sz="2000" b="1" dirty="0" smtClean="0"/>
              <a:t>.</a:t>
            </a:r>
            <a:endParaRPr lang="en-GB" sz="20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0" y="0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Colon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Comma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Patriotism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Sonnet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Octave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Sestet</a:t>
            </a:r>
          </a:p>
        </p:txBody>
      </p:sp>
    </p:spTree>
    <p:extLst>
      <p:ext uri="{BB962C8B-B14F-4D97-AF65-F5344CB8AC3E}">
        <p14:creationId xmlns:p14="http://schemas.microsoft.com/office/powerpoint/2010/main" val="240020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3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302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185312" y="5229200"/>
            <a:ext cx="4912592" cy="13388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b="1" i="1" dirty="0" smtClean="0"/>
              <a:t>The Soldier </a:t>
            </a:r>
            <a:r>
              <a:rPr lang="en-GB" sz="1350" b="1" i="1" dirty="0"/>
              <a:t>Images Task </a:t>
            </a:r>
            <a:r>
              <a:rPr lang="en-GB" sz="1350" dirty="0"/>
              <a:t>– </a:t>
            </a:r>
          </a:p>
          <a:p>
            <a:r>
              <a:rPr lang="en-GB" sz="1350" dirty="0"/>
              <a:t>Step1. Highlight quotations in the poem that match these images. </a:t>
            </a:r>
          </a:p>
          <a:p>
            <a:r>
              <a:rPr lang="en-GB" sz="1350" dirty="0"/>
              <a:t>Step 2. Identify language techniques and word types in at least SIX of these quotations. </a:t>
            </a:r>
          </a:p>
          <a:p>
            <a:r>
              <a:rPr lang="en-GB" sz="1350" dirty="0"/>
              <a:t>THEN answer this question: “How does </a:t>
            </a:r>
            <a:r>
              <a:rPr lang="en-GB" sz="1350" dirty="0" smtClean="0"/>
              <a:t>Rupert Brooke </a:t>
            </a:r>
            <a:r>
              <a:rPr lang="en-GB" sz="1350" dirty="0"/>
              <a:t>use </a:t>
            </a:r>
            <a:r>
              <a:rPr lang="en-GB" sz="1350" dirty="0" smtClean="0"/>
              <a:t>language to show patriotic values  and </a:t>
            </a:r>
            <a:r>
              <a:rPr lang="en-GB" sz="1350" dirty="0"/>
              <a:t>feelings </a:t>
            </a:r>
            <a:r>
              <a:rPr lang="en-GB" sz="1350" dirty="0" smtClean="0"/>
              <a:t>throughout </a:t>
            </a:r>
            <a:r>
              <a:rPr lang="en-GB" sz="1350" dirty="0"/>
              <a:t>the poem?”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32656"/>
            <a:ext cx="2088232" cy="1564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842" y="3140968"/>
            <a:ext cx="2132123" cy="1562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322930"/>
            <a:ext cx="1710680" cy="1990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86" y="3501008"/>
            <a:ext cx="2304257" cy="1290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829" y="303952"/>
            <a:ext cx="3762375" cy="1209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1119" y="1896814"/>
            <a:ext cx="1914897" cy="1367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8505" y="3366120"/>
            <a:ext cx="28479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6389" y="1639079"/>
            <a:ext cx="1668394" cy="1249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520" y="5067952"/>
            <a:ext cx="1510276" cy="15102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48" y="2017758"/>
            <a:ext cx="2521350" cy="13133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3266" y="4924441"/>
            <a:ext cx="1486346" cy="14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7977"/>
            <a:ext cx="4617107" cy="32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2" y="0"/>
            <a:ext cx="4482238" cy="35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07" y="3605545"/>
            <a:ext cx="4526893" cy="32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145" cy="36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2132856"/>
            <a:ext cx="4347105" cy="23762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‘</a:t>
            </a:r>
            <a:r>
              <a:rPr lang="en-GB" dirty="0" smtClean="0">
                <a:solidFill>
                  <a:srgbClr val="FF0000"/>
                </a:solidFill>
              </a:rPr>
              <a:t>Washed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1"/>
                </a:solidFill>
              </a:rPr>
              <a:t>by the rivers’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tx1"/>
                </a:solidFill>
              </a:rPr>
              <a:t>‘</a:t>
            </a:r>
            <a:r>
              <a:rPr lang="en-GB" dirty="0" smtClean="0">
                <a:solidFill>
                  <a:srgbClr val="FF0000"/>
                </a:solidFill>
              </a:rPr>
              <a:t>blest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1"/>
                </a:solidFill>
              </a:rPr>
              <a:t>by suns of home’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tx1"/>
                </a:solidFill>
              </a:rPr>
              <a:t>‘all </a:t>
            </a:r>
            <a:r>
              <a:rPr lang="en-GB" dirty="0" smtClean="0">
                <a:solidFill>
                  <a:srgbClr val="FF0000"/>
                </a:solidFill>
              </a:rPr>
              <a:t>evil shed </a:t>
            </a:r>
            <a:r>
              <a:rPr lang="en-GB" dirty="0" smtClean="0">
                <a:solidFill>
                  <a:schemeClr val="tx1"/>
                </a:solidFill>
              </a:rPr>
              <a:t>away’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5783580"/>
            <a:ext cx="9144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AO2: Analyse the language, form and structure used by a writer to create meanings and effects, using relevant subject terminology where appropriate</a:t>
            </a:r>
            <a:r>
              <a:rPr lang="en-GB" sz="2000" b="1" dirty="0" smtClean="0"/>
              <a:t>.</a:t>
            </a:r>
            <a:endParaRPr lang="en-GB" sz="20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79712" y="59788"/>
            <a:ext cx="7164287" cy="17442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 smtClean="0">
                <a:latin typeface="AR BERKLEY" panose="02000000000000000000" pitchFamily="2" charset="0"/>
              </a:rPr>
              <a:t>What do these THREE words make you think of?</a:t>
            </a:r>
            <a:endParaRPr lang="en-GB" sz="5400" b="1" dirty="0">
              <a:latin typeface="AR BERKLEY" panose="02000000000000000000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0" y="0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Colon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Comma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Structure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Sonnet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Octave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Sestet</a:t>
            </a:r>
          </a:p>
        </p:txBody>
      </p:sp>
    </p:spTree>
    <p:extLst>
      <p:ext uri="{BB962C8B-B14F-4D97-AF65-F5344CB8AC3E}">
        <p14:creationId xmlns:p14="http://schemas.microsoft.com/office/powerpoint/2010/main" val="91571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7977"/>
            <a:ext cx="4617107" cy="32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2" y="0"/>
            <a:ext cx="4482238" cy="35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19" y="3609020"/>
            <a:ext cx="4526893" cy="32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145" cy="36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0" y="5783580"/>
            <a:ext cx="9144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AO2: Analyse the language, form and structure used by a writer to create meanings and effects, using relevant subject terminology where appropriate</a:t>
            </a:r>
            <a:r>
              <a:rPr lang="en-GB" sz="2000" b="1" dirty="0" smtClean="0"/>
              <a:t>.</a:t>
            </a:r>
            <a:endParaRPr lang="en-GB" sz="20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659" y="1474342"/>
            <a:ext cx="2898157" cy="1478389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FFFF00"/>
                </a:solidFill>
                <a:latin typeface="AR BERKLEY" panose="02000000000000000000" pitchFamily="2" charset="0"/>
              </a:rPr>
              <a:t>Let’s read our poem The Soldier by Rupert Brooke</a:t>
            </a:r>
            <a:endParaRPr lang="en-GB" sz="4800" b="1" dirty="0">
              <a:solidFill>
                <a:srgbClr val="FFFF00"/>
              </a:solidFill>
              <a:latin typeface="AR BERKLEY" panose="02000000000000000000" pitchFamily="2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627784" y="336185"/>
            <a:ext cx="5237238" cy="38849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The Soldier</a:t>
            </a:r>
          </a:p>
          <a:p>
            <a:pPr algn="l"/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If I should die, think only this of me:</a:t>
            </a:r>
            <a:b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  That there’s some corner of a foreign field</a:t>
            </a:r>
            <a:b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That is for ever England. There shall be</a:t>
            </a:r>
            <a:b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  In that rich earth a richer dust concealed;</a:t>
            </a:r>
            <a:b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A dust whom England bore, shaped, made aware,</a:t>
            </a:r>
            <a:b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  Gave, once, her flowers to love, her ways to roam,</a:t>
            </a:r>
            <a:b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A body of England’s, breathing English air,</a:t>
            </a:r>
            <a:b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  Washed by the rivers, blest by suns of home.</a:t>
            </a:r>
          </a:p>
          <a:p>
            <a:pPr algn="l"/>
            <a:endParaRPr lang="en-GB" sz="1400" b="1" i="0" dirty="0" smtClean="0">
              <a:solidFill>
                <a:srgbClr val="252324"/>
              </a:solidFill>
              <a:effectLst/>
              <a:latin typeface="Source Sans Pro"/>
            </a:endParaRPr>
          </a:p>
          <a:p>
            <a:pPr algn="l"/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And think, this heart, all evil shed away,</a:t>
            </a:r>
            <a:b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  A pulse in the eternal mind, no less</a:t>
            </a:r>
            <a:b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    Gives somewhere back the thoughts of England given;</a:t>
            </a:r>
            <a:b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Her sights and sounds; dreams happy as her day;</a:t>
            </a:r>
            <a:b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  And laughter, learnt of friends; and gentleness,</a:t>
            </a:r>
            <a:b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</a:br>
            <a:r>
              <a:rPr lang="en-GB" sz="1400" b="1" i="0" dirty="0" smtClean="0">
                <a:solidFill>
                  <a:srgbClr val="252324"/>
                </a:solidFill>
                <a:effectLst/>
                <a:latin typeface="Source Sans Pro"/>
              </a:rPr>
              <a:t>In hearts at peace, under an English heaven.</a:t>
            </a:r>
          </a:p>
          <a:p>
            <a:pPr algn="l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96136" y="4581128"/>
            <a:ext cx="3161257" cy="101678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What are your initial thoughts?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837565" y="476672"/>
            <a:ext cx="2054915" cy="13273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Start with the title, </a:t>
            </a:r>
            <a:r>
              <a:rPr lang="en-GB" b="1" i="1" dirty="0" smtClean="0">
                <a:solidFill>
                  <a:schemeClr val="tx1"/>
                </a:solidFill>
              </a:rPr>
              <a:t>The Soldier.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0" y="0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Colon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Comma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Patriotism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Sonnet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Octave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Sestet</a:t>
            </a:r>
          </a:p>
        </p:txBody>
      </p:sp>
    </p:spTree>
    <p:extLst>
      <p:ext uri="{BB962C8B-B14F-4D97-AF65-F5344CB8AC3E}">
        <p14:creationId xmlns:p14="http://schemas.microsoft.com/office/powerpoint/2010/main" val="344135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05138"/>
              </p:ext>
            </p:extLst>
          </p:nvPr>
        </p:nvGraphicFramePr>
        <p:xfrm>
          <a:off x="88175" y="116632"/>
          <a:ext cx="8983980" cy="122413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F79646">
                        <a:shade val="51000"/>
                        <a:satMod val="130000"/>
                      </a:srgbClr>
                    </a:gs>
                    <a:gs pos="80000">
                      <a:srgbClr val="F79646">
                        <a:shade val="93000"/>
                        <a:satMod val="130000"/>
                      </a:srgbClr>
                    </a:gs>
                    <a:gs pos="100000">
                      <a:srgbClr val="F79646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523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39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32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634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206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Structure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How is the</a:t>
                      </a:r>
                      <a:r>
                        <a:rPr lang="en-GB" sz="105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piece organised on the page? Think punctuation?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Can you identify the topic of each stanza?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Are</a:t>
                      </a:r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the stanzas equal or unequal?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06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How</a:t>
                      </a:r>
                      <a:r>
                        <a:rPr lang="en-GB" sz="105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many stanzas/verses?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Is there rhythm/repetition/enjambment?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 is the line length/rhyme scheme? 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44764"/>
              </p:ext>
            </p:extLst>
          </p:nvPr>
        </p:nvGraphicFramePr>
        <p:xfrm>
          <a:off x="7992034" y="1451965"/>
          <a:ext cx="1080120" cy="424847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3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Meaning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7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 is the</a:t>
                      </a:r>
                      <a:r>
                        <a:rPr lang="en-GB" sz="105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poem about?</a:t>
                      </a:r>
                      <a:endParaRPr lang="en-GB" sz="105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5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Can</a:t>
                      </a:r>
                      <a:r>
                        <a:rPr lang="en-GB" sz="105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you discover more than one meaning of the poem?</a:t>
                      </a:r>
                      <a:endParaRPr lang="en-GB" sz="105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5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</a:t>
                      </a:r>
                      <a:r>
                        <a:rPr lang="en-GB" sz="105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ideas and themes is the poet portraying?</a:t>
                      </a:r>
                      <a:endParaRPr lang="en-GB" sz="105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5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</a:t>
                      </a:r>
                      <a:r>
                        <a:rPr lang="en-GB" sz="105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is the poet’s point of view?</a:t>
                      </a:r>
                      <a:endParaRPr lang="en-GB" sz="105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29465"/>
              </p:ext>
            </p:extLst>
          </p:nvPr>
        </p:nvGraphicFramePr>
        <p:xfrm>
          <a:off x="6012161" y="5705468"/>
          <a:ext cx="3059994" cy="105273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263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4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98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20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52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Imagery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vert="vert27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Which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images are conveyed to the reader?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Does the poem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contain metaphors, similes or personification?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Why do you think the poet has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included the images in the poem?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78006"/>
              </p:ext>
            </p:extLst>
          </p:nvPr>
        </p:nvGraphicFramePr>
        <p:xfrm>
          <a:off x="80628" y="5733256"/>
          <a:ext cx="5915226" cy="106680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391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46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97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1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78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52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Language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Which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words has the poet used to convey meaning?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 are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the connotations of the language used?</a:t>
                      </a:r>
                    </a:p>
                    <a:p>
                      <a:pPr algn="ctr"/>
                      <a:endParaRPr lang="en-GB" sz="400" b="0" baseline="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Is there more than one meaning of the word/phrase?</a:t>
                      </a:r>
                      <a:endParaRPr lang="en-GB" sz="1000" b="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i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Has the poet</a:t>
                      </a:r>
                      <a:r>
                        <a:rPr lang="en-GB" sz="1000" b="0" i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used figurative language? </a:t>
                      </a:r>
                      <a:r>
                        <a:rPr lang="en-GB" sz="700" b="0" i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(onomatopoeia, alliteration, assonance…)</a:t>
                      </a:r>
                      <a:endParaRPr lang="en-GB" sz="7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How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has the poet used language to </a:t>
                      </a:r>
                      <a:r>
                        <a:rPr lang="en-GB" sz="1000" b="1" u="sng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infer 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meaning?</a:t>
                      </a:r>
                    </a:p>
                    <a:p>
                      <a:pPr algn="ctr"/>
                      <a:endParaRPr lang="en-GB" sz="400" b="0" baseline="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41523"/>
              </p:ext>
            </p:extLst>
          </p:nvPr>
        </p:nvGraphicFramePr>
        <p:xfrm>
          <a:off x="80628" y="1412776"/>
          <a:ext cx="1026114" cy="4342159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1026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1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Effect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5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 effect on the reader is the poet aiming to achieve?</a:t>
                      </a:r>
                    </a:p>
                    <a:p>
                      <a:pPr algn="ctr"/>
                      <a:r>
                        <a:rPr lang="en-GB" sz="800" b="0" i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(How</a:t>
                      </a:r>
                      <a:r>
                        <a:rPr lang="en-GB" sz="800" b="0" i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is it intended to make you think/feel?)</a:t>
                      </a:r>
                      <a:endParaRPr lang="en-GB" sz="800" b="0" i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5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 opinion</a:t>
                      </a:r>
                      <a:r>
                        <a:rPr lang="en-GB" sz="105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is conveyed by the poet?</a:t>
                      </a:r>
                      <a:endParaRPr lang="en-GB" sz="105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85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</a:t>
                      </a:r>
                      <a:r>
                        <a:rPr lang="en-GB" sz="105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t is the purpose of the poet’s choice of language/opinion/theme?</a:t>
                      </a:r>
                      <a:endParaRPr lang="en-GB" sz="105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2411760" y="1636618"/>
            <a:ext cx="5237238" cy="388490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The Soldier</a:t>
            </a:r>
          </a:p>
          <a:p>
            <a:pPr marL="0" indent="0">
              <a:buNone/>
            </a:pP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If I should die, think only this of me:</a:t>
            </a:r>
            <a:br>
              <a:rPr lang="en-GB" sz="1200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  That there’s some corner of a foreign field</a:t>
            </a:r>
            <a:br>
              <a:rPr lang="en-GB" sz="1200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That is for ever England. There shall be</a:t>
            </a:r>
            <a:br>
              <a:rPr lang="en-GB" sz="1200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  In that rich earth a richer dust concealed;</a:t>
            </a:r>
            <a:br>
              <a:rPr lang="en-GB" sz="1200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A dust whom England bore, shaped, made aware,</a:t>
            </a:r>
            <a:br>
              <a:rPr lang="en-GB" sz="1200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  Gave, once, her flowers to love, her ways to roam,</a:t>
            </a:r>
            <a:br>
              <a:rPr lang="en-GB" sz="1200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A body of England’s, breathing English air,</a:t>
            </a:r>
            <a:br>
              <a:rPr lang="en-GB" sz="1200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  Washed by the rivers, blest by suns of home.</a:t>
            </a:r>
          </a:p>
          <a:p>
            <a:pPr marL="0" indent="0">
              <a:buNone/>
            </a:pPr>
            <a:endParaRPr lang="en-GB" sz="1200" b="1" dirty="0" smtClean="0">
              <a:solidFill>
                <a:srgbClr val="252324"/>
              </a:solidFill>
              <a:latin typeface="Source Sans Pro"/>
            </a:endParaRPr>
          </a:p>
          <a:p>
            <a:pPr marL="0" indent="0">
              <a:buNone/>
            </a:pP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And think, this heart, all evil shed away,</a:t>
            </a:r>
            <a:br>
              <a:rPr lang="en-GB" sz="1200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  A pulse in the eternal mind, no less</a:t>
            </a:r>
            <a:br>
              <a:rPr lang="en-GB" sz="1200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    Gives somewhere back the thoughts of England given;</a:t>
            </a:r>
            <a:br>
              <a:rPr lang="en-GB" sz="1200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Her sights and sounds; dreams happy as her day;</a:t>
            </a:r>
            <a:br>
              <a:rPr lang="en-GB" sz="1200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  And laughter, learnt of friends; and gentleness,</a:t>
            </a:r>
            <a:br>
              <a:rPr lang="en-GB" sz="1200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sz="1200" b="1" dirty="0" smtClean="0">
                <a:solidFill>
                  <a:srgbClr val="252324"/>
                </a:solidFill>
                <a:latin typeface="Source Sans Pro"/>
              </a:rPr>
              <a:t>In hearts at peace, under an English heaven.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3260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7977"/>
            <a:ext cx="4617107" cy="32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2" y="0"/>
            <a:ext cx="4482238" cy="35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07" y="3605545"/>
            <a:ext cx="4526893" cy="32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145" cy="36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3062"/>
            <a:ext cx="6400800" cy="136401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r>
              <a:rPr lang="en-GB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have some feedback!</a:t>
            </a:r>
            <a:endParaRPr lang="en-GB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5783580"/>
            <a:ext cx="9144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AO2: Analyse the language, form and structure used by a writer to create meanings and effects, using relevant subject terminology where appropriate</a:t>
            </a:r>
            <a:r>
              <a:rPr lang="en-GB" sz="2000" b="1" dirty="0" smtClean="0"/>
              <a:t>.</a:t>
            </a:r>
            <a:endParaRPr lang="en-GB" sz="20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0" y="0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Colon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Comma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Patriotism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Sonnet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Octave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Sestet</a:t>
            </a:r>
          </a:p>
        </p:txBody>
      </p:sp>
    </p:spTree>
    <p:extLst>
      <p:ext uri="{BB962C8B-B14F-4D97-AF65-F5344CB8AC3E}">
        <p14:creationId xmlns:p14="http://schemas.microsoft.com/office/powerpoint/2010/main" val="122839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305342"/>
            <a:ext cx="6120680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sng" dirty="0" smtClean="0">
                <a:solidFill>
                  <a:srgbClr val="252324"/>
                </a:solidFill>
                <a:latin typeface="Source Sans Pro"/>
              </a:rPr>
              <a:t>The Soldier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If I should die, think only this of me: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  That there’s some corner of a foreign field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That is for ever England. There shall be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  In that rich earth a richer dust concealed;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A dust whom England bore, shaped, made aware,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  Gave, once, her flowers to love, her ways to roam,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A body of England’s, breathing English air,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  Washed by the rivers, blest by suns of home.</a:t>
            </a:r>
          </a:p>
        </p:txBody>
      </p:sp>
    </p:spTree>
    <p:extLst>
      <p:ext uri="{BB962C8B-B14F-4D97-AF65-F5344CB8AC3E}">
        <p14:creationId xmlns:p14="http://schemas.microsoft.com/office/powerpoint/2010/main" val="366088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843950"/>
            <a:ext cx="6750496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And think, this heart, all evil shed away,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  A pulse in the eternal mind, no less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    Gives somewhere back the thoughts of England given;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Her sights and sounds; dreams happy as her day;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  And laughter, learnt of friends; and gentleness,</a:t>
            </a:r>
            <a:br>
              <a:rPr lang="en-GB" b="1" dirty="0" smtClean="0">
                <a:solidFill>
                  <a:srgbClr val="252324"/>
                </a:solidFill>
                <a:latin typeface="Source Sans Pro"/>
              </a:rPr>
            </a:br>
            <a:r>
              <a:rPr lang="en-GB" b="1" dirty="0" smtClean="0">
                <a:solidFill>
                  <a:srgbClr val="252324"/>
                </a:solidFill>
                <a:latin typeface="Source Sans Pro"/>
              </a:rPr>
              <a:t>In hearts at peace, under an English heaven.</a:t>
            </a:r>
          </a:p>
          <a:p>
            <a:pPr>
              <a:lnSpc>
                <a:spcPct val="20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3896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7977"/>
            <a:ext cx="4617107" cy="32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2" y="0"/>
            <a:ext cx="4482238" cy="35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07" y="3605545"/>
            <a:ext cx="4526893" cy="32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145" cy="36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8552" y="0"/>
            <a:ext cx="6400800" cy="136401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5783580"/>
            <a:ext cx="9144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AO2: Analyse the language, form and structure used by a writer to create meanings and effects, using relevant subject terminology where appropriate</a:t>
            </a:r>
            <a:r>
              <a:rPr lang="en-GB" sz="2000" b="1" dirty="0" smtClean="0"/>
              <a:t>.</a:t>
            </a:r>
            <a:endParaRPr lang="en-GB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260623" y="1500056"/>
            <a:ext cx="8712968" cy="4178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chemeClr val="tx1"/>
                </a:solidFill>
              </a:rPr>
              <a:t>The poem describes Brooke’s overtly patriotic view that it is a glorious and honourable sacrifice to die for your country, and specifically England.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The poem acts almost as a love poem to England, which he romanticises and praises for its beauty and bounty.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It is an idealistic view of war and what it was like or would be like to die in battle.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Rupert </a:t>
            </a:r>
            <a:r>
              <a:rPr lang="en-GB" sz="2400" dirty="0">
                <a:solidFill>
                  <a:schemeClr val="tx1"/>
                </a:solidFill>
              </a:rPr>
              <a:t>Brooke was a soldier during WWI and died of blood poisoning. He was buried in “a foreign field” in Cyprus.</a:t>
            </a:r>
          </a:p>
          <a:p>
            <a:r>
              <a:rPr lang="en-GB" sz="2400" dirty="0">
                <a:solidFill>
                  <a:schemeClr val="tx1"/>
                </a:solidFill>
              </a:rPr>
              <a:t>He never was involved in active service but this poem shows he felt very patriotic about England</a:t>
            </a:r>
            <a:r>
              <a:rPr lang="en-GB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5508104" y="5232988"/>
            <a:ext cx="3456384" cy="9323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Be proactive take your own notes!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918555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6"/>
              </a:rPr>
              <a:t>https://www.youtube.com/watch?v=SumsJqjWbqk</a:t>
            </a:r>
            <a:endParaRPr lang="en-GB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0" y="0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Colon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Comma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Patriotism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Sonnet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Octave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Sestet</a:t>
            </a:r>
          </a:p>
        </p:txBody>
      </p:sp>
    </p:spTree>
    <p:extLst>
      <p:ext uri="{BB962C8B-B14F-4D97-AF65-F5344CB8AC3E}">
        <p14:creationId xmlns:p14="http://schemas.microsoft.com/office/powerpoint/2010/main" val="337020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7977"/>
            <a:ext cx="4617107" cy="32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2" y="0"/>
            <a:ext cx="4482238" cy="35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07" y="3605545"/>
            <a:ext cx="4526893" cy="32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145" cy="36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8552" y="0"/>
            <a:ext cx="6400800" cy="136401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5783580"/>
            <a:ext cx="9144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AO2: Analyse the language, form and structure used by a writer to create meanings and effects, using relevant subject terminology where appropriate</a:t>
            </a:r>
            <a:r>
              <a:rPr lang="en-GB" sz="2000" b="1" dirty="0" smtClean="0"/>
              <a:t>.</a:t>
            </a:r>
            <a:endParaRPr lang="en-GB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251520" y="1895175"/>
            <a:ext cx="8712968" cy="338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chemeClr val="tx1"/>
                </a:solidFill>
              </a:rPr>
              <a:t>The poem begins with the idea of the anonymous soldier’s death and suggests his decomposing body will infuse the ground around him with a little of his English values and ideals.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The middle of the poem personifies England and considers how beautiful and picturesque the countryside is.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The final stanza suggests that in death he will achieve some form of immortality under a “heaven” that is English, even if the land he lays in is not.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508104" y="5232988"/>
            <a:ext cx="3456384" cy="9323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Be proactive take your own notes!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0" y="0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Colon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Comma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Patriotism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Sonnet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Octave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Sestet</a:t>
            </a:r>
          </a:p>
        </p:txBody>
      </p:sp>
    </p:spTree>
    <p:extLst>
      <p:ext uri="{BB962C8B-B14F-4D97-AF65-F5344CB8AC3E}">
        <p14:creationId xmlns:p14="http://schemas.microsoft.com/office/powerpoint/2010/main" val="236329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1262</Words>
  <Application>Microsoft Office PowerPoint</Application>
  <PresentationFormat>On-screen Show (4:3)</PresentationFormat>
  <Paragraphs>153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</dc:creator>
  <cp:lastModifiedBy>D Weatherhead</cp:lastModifiedBy>
  <cp:revision>21</cp:revision>
  <dcterms:created xsi:type="dcterms:W3CDTF">2019-08-26T13:26:38Z</dcterms:created>
  <dcterms:modified xsi:type="dcterms:W3CDTF">2020-05-04T08:20:47Z</dcterms:modified>
</cp:coreProperties>
</file>