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CA1C548-CDF2-4E1A-8BBC-8D7B5FB0A4A6}">
  <a:tblStyle styleId="{0CA1C548-CDF2-4E1A-8BBC-8D7B5FB0A4A6}"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p:nvPr/>
        </p:nvSpPr>
        <p:spPr>
          <a:xfrm>
            <a:off x="193182" y="45942"/>
            <a:ext cx="11771290" cy="4001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2000" b="1" i="0" u="none" strike="noStrike" cap="none">
                <a:solidFill>
                  <a:schemeClr val="dk1"/>
                </a:solidFill>
                <a:latin typeface="Calibri"/>
                <a:ea typeface="Calibri"/>
                <a:cs typeface="Calibri"/>
                <a:sym typeface="Calibri"/>
              </a:rPr>
              <a:t>AQA: English Literature (Paper 2): An Inspector Calls – The Inspector</a:t>
            </a:r>
            <a:endParaRPr sz="2000" b="1" i="0" u="none" strike="noStrike" cap="none">
              <a:solidFill>
                <a:schemeClr val="dk1"/>
              </a:solidFill>
              <a:latin typeface="Calibri"/>
              <a:ea typeface="Calibri"/>
              <a:cs typeface="Calibri"/>
              <a:sym typeface="Calibri"/>
            </a:endParaRPr>
          </a:p>
        </p:txBody>
      </p:sp>
      <p:sp>
        <p:nvSpPr>
          <p:cNvPr id="85" name="Google Shape;85;p13"/>
          <p:cNvSpPr/>
          <p:nvPr/>
        </p:nvSpPr>
        <p:spPr>
          <a:xfrm>
            <a:off x="3193960" y="516020"/>
            <a:ext cx="5769735" cy="3862799"/>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100" b="1" i="0" u="none" strike="noStrike" cap="none">
                <a:solidFill>
                  <a:schemeClr val="dk1"/>
                </a:solidFill>
                <a:latin typeface="Calibri"/>
                <a:ea typeface="Calibri"/>
                <a:cs typeface="Calibri"/>
                <a:sym typeface="Calibri"/>
              </a:rPr>
              <a:t>Read</a:t>
            </a:r>
            <a:endParaRPr/>
          </a:p>
          <a:p>
            <a:pPr marL="0" marR="0" lvl="0" indent="0" algn="ctr" rtl="0">
              <a:spcBef>
                <a:spcPts val="0"/>
              </a:spcBef>
              <a:spcAft>
                <a:spcPts val="0"/>
              </a:spcAft>
              <a:buNone/>
            </a:pPr>
            <a:r>
              <a:rPr lang="en-GB" sz="1100" b="0" i="1" u="none" strike="noStrike" cap="none">
                <a:solidFill>
                  <a:schemeClr val="dk1"/>
                </a:solidFill>
                <a:latin typeface="Calibri"/>
                <a:ea typeface="Calibri"/>
                <a:cs typeface="Calibri"/>
                <a:sym typeface="Calibri"/>
              </a:rPr>
              <a:t>Read the information on the Inspector.</a:t>
            </a:r>
            <a:endParaRPr/>
          </a:p>
          <a:p>
            <a:pPr marL="0" marR="0" lvl="0" indent="0" algn="ctr" rtl="0">
              <a:spcBef>
                <a:spcPts val="0"/>
              </a:spcBef>
              <a:spcAft>
                <a:spcPts val="0"/>
              </a:spcAft>
              <a:buNone/>
            </a:pPr>
            <a:endParaRPr sz="1100" b="0" i="1" u="none" strike="noStrike" cap="none">
              <a:solidFill>
                <a:schemeClr val="dk1"/>
              </a:solidFill>
              <a:latin typeface="Calibri"/>
              <a:ea typeface="Calibri"/>
              <a:cs typeface="Calibri"/>
              <a:sym typeface="Calibri"/>
            </a:endParaRPr>
          </a:p>
          <a:p>
            <a:pPr marL="0" marR="0" lvl="0" indent="0" algn="just" rtl="0">
              <a:spcBef>
                <a:spcPts val="0"/>
              </a:spcBef>
              <a:spcAft>
                <a:spcPts val="0"/>
              </a:spcAft>
              <a:buNone/>
            </a:pPr>
            <a:r>
              <a:rPr lang="en-GB" sz="1100" b="0" i="0" u="none" strike="noStrike" cap="none">
                <a:solidFill>
                  <a:schemeClr val="dk1"/>
                </a:solidFill>
                <a:latin typeface="Calibri"/>
                <a:ea typeface="Calibri"/>
                <a:cs typeface="Calibri"/>
                <a:sym typeface="Calibri"/>
              </a:rPr>
              <a:t>Although the Inspector is Priestley’s mouthpiece and his role is to spread the message of socialism, his identity remains unclear. He immediately creates an impression of ‘solidity’ when he enters the room and the lighting becomes ‘brighter and harder’, perhaps symbolising the power of socialism and the interrogation the Birlings are about to endure. Priestley may have used the noun ‘solidity’ to give the impression that the Inspector, and therefore socialism, cannot be defeated or destroyed, unlike capitalism, an ideology the Inspector manages to pull apart with relative ease over the course of the evening. </a:t>
            </a:r>
            <a:endParaRPr/>
          </a:p>
          <a:p>
            <a:pPr marL="0" marR="0" lvl="0" indent="0" algn="just" rtl="0">
              <a:spcBef>
                <a:spcPts val="0"/>
              </a:spcBef>
              <a:spcAft>
                <a:spcPts val="0"/>
              </a:spcAft>
              <a:buNone/>
            </a:pPr>
            <a:endParaRPr sz="1100" b="0" i="0" u="none" strike="noStrike" cap="none">
              <a:solidFill>
                <a:schemeClr val="dk1"/>
              </a:solidFill>
              <a:latin typeface="Calibri"/>
              <a:ea typeface="Calibri"/>
              <a:cs typeface="Calibri"/>
              <a:sym typeface="Calibri"/>
            </a:endParaRPr>
          </a:p>
          <a:p>
            <a:pPr marL="0" marR="0" lvl="0" indent="0" algn="just" rtl="0">
              <a:spcBef>
                <a:spcPts val="0"/>
              </a:spcBef>
              <a:spcAft>
                <a:spcPts val="0"/>
              </a:spcAft>
              <a:buNone/>
            </a:pPr>
            <a:r>
              <a:rPr lang="en-GB" sz="1100" b="0" i="0" u="none" strike="noStrike" cap="none">
                <a:solidFill>
                  <a:schemeClr val="dk1"/>
                </a:solidFill>
                <a:latin typeface="Calibri"/>
                <a:ea typeface="Calibri"/>
                <a:cs typeface="Calibri"/>
                <a:sym typeface="Calibri"/>
              </a:rPr>
              <a:t>The audience learns little about the Inspector over the course of the play. It could be argued that his identity is of little importance as this would devalue the message he seeks to deliver to the Birlings. He is stoical and philosophical and ensures his presence is felt through the younger generation once he leaves. At the end of the play, he warns that if people like the Birlings do not change their ways, the consequences will be catastrophic. For example, he says that if men do not learn the lessons of responsibility, then they will ‘be taught it in fire and blood and anguish’, a clear reference to the two world wars a contemporary audience had just experienced. The Inspector could be described as omniscient, an all knowing character championing the lower classes who do not have a voice. The nouns, ‘fire’ and ‘blood’ connote pain and suffering. The Inspector delivers a stark warning; mankind needs to change and accept responsibility for others. The Inspector’s views are unshakeable. </a:t>
            </a:r>
            <a:endParaRPr sz="1100" b="0" i="0" u="none" strike="noStrike" cap="none">
              <a:solidFill>
                <a:schemeClr val="dk1"/>
              </a:solidFill>
              <a:latin typeface="Calibri"/>
              <a:ea typeface="Calibri"/>
              <a:cs typeface="Calibri"/>
              <a:sym typeface="Calibri"/>
            </a:endParaRPr>
          </a:p>
        </p:txBody>
      </p:sp>
      <p:sp>
        <p:nvSpPr>
          <p:cNvPr id="86" name="Google Shape;86;p13"/>
          <p:cNvSpPr/>
          <p:nvPr/>
        </p:nvSpPr>
        <p:spPr>
          <a:xfrm>
            <a:off x="193183" y="516020"/>
            <a:ext cx="2897747" cy="3218853"/>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2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2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2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2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2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r>
              <a:rPr lang="en-GB" sz="1200" b="1" i="0" u="none" strike="noStrike" cap="none">
                <a:solidFill>
                  <a:schemeClr val="dk1"/>
                </a:solidFill>
                <a:latin typeface="Calibri"/>
                <a:ea typeface="Calibri"/>
                <a:cs typeface="Calibri"/>
                <a:sym typeface="Calibri"/>
              </a:rPr>
              <a:t>Reduce</a:t>
            </a:r>
            <a:endParaRPr/>
          </a:p>
          <a:p>
            <a:pPr marL="0" marR="0" lvl="0" indent="0" algn="ctr" rtl="0">
              <a:spcBef>
                <a:spcPts val="0"/>
              </a:spcBef>
              <a:spcAft>
                <a:spcPts val="0"/>
              </a:spcAft>
              <a:buNone/>
            </a:pPr>
            <a:r>
              <a:rPr lang="en-GB" sz="1200" b="0" i="1" u="none" strike="noStrike" cap="none">
                <a:solidFill>
                  <a:schemeClr val="dk1"/>
                </a:solidFill>
                <a:latin typeface="Calibri"/>
                <a:ea typeface="Calibri"/>
                <a:cs typeface="Calibri"/>
                <a:sym typeface="Calibri"/>
              </a:rPr>
              <a:t>In no more than 50 words, summarise how The Inspector is presented in the play as a whole:</a:t>
            </a:r>
            <a:endParaRPr/>
          </a:p>
          <a:p>
            <a:pPr marL="0" marR="0" lvl="0" indent="0" algn="ctr" rtl="0">
              <a:spcBef>
                <a:spcPts val="0"/>
              </a:spcBef>
              <a:spcAft>
                <a:spcPts val="0"/>
              </a:spcAft>
              <a:buNone/>
            </a:pPr>
            <a:endParaRPr sz="12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6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6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6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6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6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6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6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6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6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6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6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6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600" b="1" i="0" u="none" strike="noStrike" cap="none">
              <a:solidFill>
                <a:schemeClr val="dk1"/>
              </a:solidFill>
              <a:latin typeface="Calibri"/>
              <a:ea typeface="Calibri"/>
              <a:cs typeface="Calibri"/>
              <a:sym typeface="Calibri"/>
            </a:endParaRPr>
          </a:p>
        </p:txBody>
      </p:sp>
      <p:sp>
        <p:nvSpPr>
          <p:cNvPr id="87" name="Google Shape;87;p13"/>
          <p:cNvSpPr/>
          <p:nvPr/>
        </p:nvSpPr>
        <p:spPr>
          <a:xfrm>
            <a:off x="193182" y="3862797"/>
            <a:ext cx="2897747" cy="2870709"/>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200" b="1" dirty="0">
                <a:solidFill>
                  <a:schemeClr val="dk1"/>
                </a:solidFill>
                <a:latin typeface="Calibri"/>
                <a:ea typeface="Calibri"/>
                <a:cs typeface="Calibri"/>
                <a:sym typeface="Calibri"/>
              </a:rPr>
              <a:t>Quotations</a:t>
            </a:r>
          </a:p>
          <a:p>
            <a:pPr marL="0" marR="0" lvl="0" indent="0" algn="ctr" rtl="0">
              <a:spcBef>
                <a:spcPts val="0"/>
              </a:spcBef>
              <a:spcAft>
                <a:spcPts val="0"/>
              </a:spcAft>
              <a:buNone/>
            </a:pPr>
            <a:r>
              <a:rPr lang="en-GB" sz="1200" b="1" i="1" u="none" strike="noStrike" cap="none" dirty="0">
                <a:solidFill>
                  <a:schemeClr val="dk1"/>
                </a:solidFill>
                <a:latin typeface="Calibri"/>
                <a:ea typeface="Calibri"/>
                <a:cs typeface="Calibri"/>
                <a:sym typeface="Calibri"/>
              </a:rPr>
              <a:t>Select at least 6 quotatio</a:t>
            </a:r>
            <a:r>
              <a:rPr lang="en-GB" sz="1200" b="1" i="1" dirty="0">
                <a:solidFill>
                  <a:schemeClr val="dk1"/>
                </a:solidFill>
                <a:latin typeface="Calibri"/>
                <a:ea typeface="Calibri"/>
                <a:cs typeface="Calibri"/>
                <a:sym typeface="Calibri"/>
              </a:rPr>
              <a:t>ns that you could use to write about the character, The Inspector, his views, his behaviour and his treatment of the Birling family.</a:t>
            </a:r>
            <a:endParaRPr sz="1100" b="0" i="1"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b="0" i="1"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b="0" i="1"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b="0" i="1"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b="0" i="1"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b="0" i="1"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b="0" i="1"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b="0" i="1"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b="0" i="1"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b="0" i="1"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b="0" i="1"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b="0" i="1"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b="0" i="1" u="none" strike="noStrike" cap="none" dirty="0">
              <a:solidFill>
                <a:schemeClr val="dk1"/>
              </a:solidFill>
              <a:latin typeface="Calibri"/>
              <a:ea typeface="Calibri"/>
              <a:cs typeface="Calibri"/>
              <a:sym typeface="Calibri"/>
            </a:endParaRPr>
          </a:p>
        </p:txBody>
      </p:sp>
      <p:sp>
        <p:nvSpPr>
          <p:cNvPr id="89" name="Google Shape;89;p13"/>
          <p:cNvSpPr/>
          <p:nvPr/>
        </p:nvSpPr>
        <p:spPr>
          <a:xfrm>
            <a:off x="9066725" y="516020"/>
            <a:ext cx="2897747" cy="1879450"/>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1"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b="1"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b="1"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b="1"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b="1"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b="1"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b="1"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b="1"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b="1"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b="1"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b="1"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1100" b="1"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r>
              <a:rPr lang="en-GB" sz="1100" b="1" i="0" u="none" strike="noStrike" cap="none" dirty="0">
                <a:solidFill>
                  <a:schemeClr val="dk1"/>
                </a:solidFill>
                <a:latin typeface="Calibri"/>
                <a:ea typeface="Calibri"/>
                <a:cs typeface="Calibri"/>
                <a:sym typeface="Calibri"/>
              </a:rPr>
              <a:t>Success Criteria</a:t>
            </a:r>
            <a:endParaRPr dirty="0"/>
          </a:p>
          <a:p>
            <a:pPr marL="0" marR="0" lvl="0" indent="0" algn="ctr" rtl="0">
              <a:spcBef>
                <a:spcPts val="0"/>
              </a:spcBef>
              <a:spcAft>
                <a:spcPts val="0"/>
              </a:spcAft>
              <a:buNone/>
            </a:pPr>
            <a:r>
              <a:rPr lang="en-GB" sz="1050" b="0" i="1" u="none" strike="noStrike" cap="none" dirty="0">
                <a:solidFill>
                  <a:schemeClr val="dk1"/>
                </a:solidFill>
                <a:latin typeface="Calibri"/>
                <a:ea typeface="Calibri"/>
                <a:cs typeface="Calibri"/>
                <a:sym typeface="Calibri"/>
              </a:rPr>
              <a:t>Using the mark scheme, highlight where the assessment objectives have been met in the model paragraph.</a:t>
            </a:r>
            <a:endParaRPr dirty="0"/>
          </a:p>
          <a:p>
            <a:pPr marL="0" marR="0" lvl="0" indent="0" algn="ctr" rtl="0">
              <a:spcBef>
                <a:spcPts val="0"/>
              </a:spcBef>
              <a:spcAft>
                <a:spcPts val="0"/>
              </a:spcAft>
              <a:buNone/>
            </a:pPr>
            <a:endParaRPr sz="1050" b="0" i="1"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en-GB" sz="1050" b="0" i="0" u="none" strike="noStrike" cap="none" dirty="0">
                <a:solidFill>
                  <a:schemeClr val="dk1"/>
                </a:solidFill>
                <a:latin typeface="Calibri"/>
                <a:ea typeface="Calibri"/>
                <a:cs typeface="Calibri"/>
                <a:sym typeface="Calibri"/>
              </a:rPr>
              <a:t>AO1 – Read, understand and respond to texts. Use quotations and discuss them.</a:t>
            </a:r>
            <a:endParaRPr dirty="0"/>
          </a:p>
          <a:p>
            <a:pPr marL="0" marR="0" lvl="0" indent="0" algn="l" rtl="0">
              <a:spcBef>
                <a:spcPts val="0"/>
              </a:spcBef>
              <a:spcAft>
                <a:spcPts val="0"/>
              </a:spcAft>
              <a:buNone/>
            </a:pPr>
            <a:endParaRPr sz="1050" dirty="0">
              <a:solidFill>
                <a:schemeClr val="dk1"/>
              </a:solidFill>
              <a:latin typeface="Calibri"/>
              <a:ea typeface="Calibri"/>
              <a:cs typeface="Calibri"/>
              <a:sym typeface="Calibri"/>
            </a:endParaRPr>
          </a:p>
          <a:p>
            <a:pPr marL="0" marR="0" lvl="0" indent="0" algn="l" rtl="0">
              <a:spcBef>
                <a:spcPts val="0"/>
              </a:spcBef>
              <a:spcAft>
                <a:spcPts val="0"/>
              </a:spcAft>
              <a:buNone/>
            </a:pPr>
            <a:r>
              <a:rPr lang="en-GB" sz="1050" dirty="0">
                <a:solidFill>
                  <a:schemeClr val="dk1"/>
                </a:solidFill>
                <a:latin typeface="Calibri"/>
                <a:ea typeface="Calibri"/>
                <a:cs typeface="Calibri"/>
                <a:sym typeface="Calibri"/>
              </a:rPr>
              <a:t>AO2 – Analyse the text using subject terminology.</a:t>
            </a:r>
            <a:endParaRPr dirty="0"/>
          </a:p>
          <a:p>
            <a:pPr marL="0" marR="0" lvl="0" indent="0" algn="l" rtl="0">
              <a:spcBef>
                <a:spcPts val="0"/>
              </a:spcBef>
              <a:spcAft>
                <a:spcPts val="0"/>
              </a:spcAft>
              <a:buNone/>
            </a:pPr>
            <a:endParaRPr sz="1050" dirty="0">
              <a:solidFill>
                <a:schemeClr val="dk1"/>
              </a:solidFill>
              <a:latin typeface="Calibri"/>
              <a:ea typeface="Calibri"/>
              <a:cs typeface="Calibri"/>
              <a:sym typeface="Calibri"/>
            </a:endParaRPr>
          </a:p>
          <a:p>
            <a:pPr marL="0" marR="0" lvl="0" indent="0" algn="l" rtl="0">
              <a:spcBef>
                <a:spcPts val="0"/>
              </a:spcBef>
              <a:spcAft>
                <a:spcPts val="0"/>
              </a:spcAft>
              <a:buNone/>
            </a:pPr>
            <a:r>
              <a:rPr lang="en-GB" sz="1050" dirty="0">
                <a:solidFill>
                  <a:schemeClr val="dk1"/>
                </a:solidFill>
                <a:latin typeface="Calibri"/>
                <a:ea typeface="Calibri"/>
                <a:cs typeface="Calibri"/>
                <a:sym typeface="Calibri"/>
              </a:rPr>
              <a:t>AO3 – Include social and historical context.</a:t>
            </a:r>
            <a:endParaRPr dirty="0"/>
          </a:p>
          <a:p>
            <a:pPr marL="171450" marR="0" lvl="0" indent="-95250" algn="ctr" rtl="0">
              <a:spcBef>
                <a:spcPts val="0"/>
              </a:spcBef>
              <a:spcAft>
                <a:spcPts val="0"/>
              </a:spcAft>
              <a:buClr>
                <a:schemeClr val="dk1"/>
              </a:buClr>
              <a:buSzPts val="1200"/>
              <a:buFont typeface="Calibri"/>
              <a:buNone/>
            </a:pPr>
            <a:endParaRPr sz="1200" i="1" dirty="0">
              <a:solidFill>
                <a:schemeClr val="dk1"/>
              </a:solidFill>
              <a:latin typeface="Calibri"/>
              <a:ea typeface="Calibri"/>
              <a:cs typeface="Calibri"/>
              <a:sym typeface="Calibri"/>
            </a:endParaRPr>
          </a:p>
          <a:p>
            <a:pPr marL="171450" marR="0" lvl="0" indent="-95250" algn="ctr" rtl="0">
              <a:spcBef>
                <a:spcPts val="0"/>
              </a:spcBef>
              <a:spcAft>
                <a:spcPts val="0"/>
              </a:spcAft>
              <a:buClr>
                <a:schemeClr val="dk1"/>
              </a:buClr>
              <a:buSzPts val="1200"/>
              <a:buFont typeface="Calibri"/>
              <a:buNone/>
            </a:pPr>
            <a:endParaRPr sz="1200" i="1" dirty="0">
              <a:solidFill>
                <a:schemeClr val="dk1"/>
              </a:solidFill>
              <a:latin typeface="Calibri"/>
              <a:ea typeface="Calibri"/>
              <a:cs typeface="Calibri"/>
              <a:sym typeface="Calibri"/>
            </a:endParaRPr>
          </a:p>
          <a:p>
            <a:pPr marL="171450" marR="0" lvl="0" indent="-95250" algn="ctr" rtl="0">
              <a:spcBef>
                <a:spcPts val="0"/>
              </a:spcBef>
              <a:spcAft>
                <a:spcPts val="0"/>
              </a:spcAft>
              <a:buClr>
                <a:schemeClr val="dk1"/>
              </a:buClr>
              <a:buSzPts val="1200"/>
              <a:buFont typeface="Calibri"/>
              <a:buNone/>
            </a:pPr>
            <a:endParaRPr sz="1200" i="1" dirty="0">
              <a:solidFill>
                <a:schemeClr val="dk1"/>
              </a:solidFill>
              <a:latin typeface="Calibri"/>
              <a:ea typeface="Calibri"/>
              <a:cs typeface="Calibri"/>
              <a:sym typeface="Calibri"/>
            </a:endParaRPr>
          </a:p>
          <a:p>
            <a:pPr marL="171450" marR="0" lvl="0" indent="-95250" algn="ctr" rtl="0">
              <a:spcBef>
                <a:spcPts val="0"/>
              </a:spcBef>
              <a:spcAft>
                <a:spcPts val="0"/>
              </a:spcAft>
              <a:buClr>
                <a:schemeClr val="dk1"/>
              </a:buClr>
              <a:buSzPts val="1200"/>
              <a:buFont typeface="Calibri"/>
              <a:buNone/>
            </a:pPr>
            <a:endParaRPr sz="1200" i="1" dirty="0">
              <a:solidFill>
                <a:schemeClr val="dk1"/>
              </a:solidFill>
              <a:latin typeface="Calibri"/>
              <a:ea typeface="Calibri"/>
              <a:cs typeface="Calibri"/>
              <a:sym typeface="Calibri"/>
            </a:endParaRPr>
          </a:p>
          <a:p>
            <a:pPr marL="171450" marR="0" lvl="0" indent="-95250" algn="ctr" rtl="0">
              <a:spcBef>
                <a:spcPts val="0"/>
              </a:spcBef>
              <a:spcAft>
                <a:spcPts val="0"/>
              </a:spcAft>
              <a:buClr>
                <a:schemeClr val="dk1"/>
              </a:buClr>
              <a:buSzPts val="1200"/>
              <a:buFont typeface="Calibri"/>
              <a:buNone/>
            </a:pPr>
            <a:endParaRPr sz="1200" i="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i="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i="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i="1" dirty="0">
              <a:solidFill>
                <a:schemeClr val="dk1"/>
              </a:solidFill>
              <a:latin typeface="Calibri"/>
              <a:ea typeface="Calibri"/>
              <a:cs typeface="Calibri"/>
              <a:sym typeface="Calibri"/>
            </a:endParaRPr>
          </a:p>
          <a:p>
            <a:pPr marL="0" marR="0" lvl="0" indent="0" algn="ctr" rtl="0">
              <a:spcBef>
                <a:spcPts val="0"/>
              </a:spcBef>
              <a:spcAft>
                <a:spcPts val="0"/>
              </a:spcAft>
              <a:buNone/>
            </a:pPr>
            <a:r>
              <a:rPr lang="en-GB" sz="1200" i="1" dirty="0">
                <a:solidFill>
                  <a:schemeClr val="dk1"/>
                </a:solidFill>
                <a:latin typeface="Calibri"/>
                <a:ea typeface="Calibri"/>
                <a:cs typeface="Calibri"/>
                <a:sym typeface="Calibri"/>
              </a:rPr>
              <a:t>The Inspector fails in his task as at the end of the play, some characters are unchanged by their experience. To what extant do you agree with this statement? Explain your answer by referring to a range of characters, their views and their behaviour and by exploring the extent to which they have changed by the end of the play.</a:t>
            </a:r>
            <a:endParaRPr sz="1200" i="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200" i="1" dirty="0">
              <a:solidFill>
                <a:schemeClr val="dk1"/>
              </a:solidFill>
              <a:latin typeface="Calibri"/>
              <a:ea typeface="Calibri"/>
              <a:cs typeface="Calibri"/>
              <a:sym typeface="Calibri"/>
            </a:endParaRPr>
          </a:p>
          <a:p>
            <a:pPr marL="171450" marR="0" lvl="0" indent="-95250" algn="ctr" rtl="0">
              <a:spcBef>
                <a:spcPts val="0"/>
              </a:spcBef>
              <a:spcAft>
                <a:spcPts val="0"/>
              </a:spcAft>
              <a:buClr>
                <a:schemeClr val="dk1"/>
              </a:buClr>
              <a:buSzPts val="1200"/>
              <a:buFont typeface="Calibri"/>
              <a:buNone/>
            </a:pPr>
            <a:endParaRPr sz="1200" i="1" dirty="0">
              <a:solidFill>
                <a:schemeClr val="dk1"/>
              </a:solidFill>
              <a:latin typeface="Calibri"/>
              <a:ea typeface="Calibri"/>
              <a:cs typeface="Calibri"/>
              <a:sym typeface="Calibri"/>
            </a:endParaRPr>
          </a:p>
          <a:p>
            <a:pPr marL="171450" marR="0" lvl="0" indent="-95250" algn="ctr" rtl="0">
              <a:spcBef>
                <a:spcPts val="0"/>
              </a:spcBef>
              <a:spcAft>
                <a:spcPts val="0"/>
              </a:spcAft>
              <a:buClr>
                <a:schemeClr val="dk1"/>
              </a:buClr>
              <a:buSzPts val="1200"/>
              <a:buFont typeface="Calibri"/>
              <a:buNone/>
            </a:pPr>
            <a:endParaRPr sz="1200" i="1" dirty="0">
              <a:solidFill>
                <a:schemeClr val="dk1"/>
              </a:solidFill>
              <a:latin typeface="Calibri"/>
              <a:ea typeface="Calibri"/>
              <a:cs typeface="Calibri"/>
              <a:sym typeface="Calibri"/>
            </a:endParaRPr>
          </a:p>
        </p:txBody>
      </p:sp>
      <p:sp>
        <p:nvSpPr>
          <p:cNvPr id="90" name="Google Shape;90;p13"/>
          <p:cNvSpPr/>
          <p:nvPr/>
        </p:nvSpPr>
        <p:spPr>
          <a:xfrm>
            <a:off x="3193959" y="4448787"/>
            <a:ext cx="5769736" cy="2226764"/>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200" b="1">
                <a:solidFill>
                  <a:schemeClr val="dk1"/>
                </a:solidFill>
                <a:latin typeface="Calibri"/>
                <a:ea typeface="Calibri"/>
                <a:cs typeface="Calibri"/>
                <a:sym typeface="Calibri"/>
              </a:rPr>
              <a:t>Magpie</a:t>
            </a:r>
            <a:endParaRPr sz="1200" b="1">
              <a:solidFill>
                <a:schemeClr val="dk1"/>
              </a:solidFill>
              <a:latin typeface="Calibri"/>
              <a:ea typeface="Calibri"/>
              <a:cs typeface="Calibri"/>
              <a:sym typeface="Calibri"/>
            </a:endParaRPr>
          </a:p>
          <a:p>
            <a:pPr marL="0" marR="0" lvl="0" indent="0" algn="ctr" rtl="0">
              <a:spcBef>
                <a:spcPts val="0"/>
              </a:spcBef>
              <a:spcAft>
                <a:spcPts val="0"/>
              </a:spcAft>
              <a:buNone/>
            </a:pPr>
            <a:r>
              <a:rPr lang="en-GB" sz="1200" i="1">
                <a:solidFill>
                  <a:schemeClr val="dk1"/>
                </a:solidFill>
                <a:latin typeface="Calibri"/>
                <a:ea typeface="Calibri"/>
                <a:cs typeface="Calibri"/>
                <a:sym typeface="Calibri"/>
              </a:rPr>
              <a:t>Select at least 3 key words from the response that you could use when writing about the Inspector. Make sure you define them.</a:t>
            </a:r>
            <a:endParaRPr/>
          </a:p>
          <a:p>
            <a:pPr marL="0" marR="0" lvl="0" indent="0" algn="ctr" rtl="0">
              <a:spcBef>
                <a:spcPts val="0"/>
              </a:spcBef>
              <a:spcAft>
                <a:spcPts val="0"/>
              </a:spcAft>
              <a:buNone/>
            </a:pPr>
            <a:endParaRPr sz="1200" i="1">
              <a:solidFill>
                <a:schemeClr val="dk1"/>
              </a:solidFill>
              <a:latin typeface="Calibri"/>
              <a:ea typeface="Calibri"/>
              <a:cs typeface="Calibri"/>
              <a:sym typeface="Calibri"/>
            </a:endParaRPr>
          </a:p>
          <a:p>
            <a:pPr marL="0" marR="0" lvl="0" indent="0" algn="ctr" rtl="0">
              <a:spcBef>
                <a:spcPts val="0"/>
              </a:spcBef>
              <a:spcAft>
                <a:spcPts val="0"/>
              </a:spcAft>
              <a:buNone/>
            </a:pPr>
            <a:endParaRPr sz="1200" i="1">
              <a:solidFill>
                <a:schemeClr val="dk1"/>
              </a:solidFill>
              <a:latin typeface="Calibri"/>
              <a:ea typeface="Calibri"/>
              <a:cs typeface="Calibri"/>
              <a:sym typeface="Calibri"/>
            </a:endParaRPr>
          </a:p>
          <a:p>
            <a:pPr marL="0" marR="0" lvl="0" indent="0" algn="ctr" rtl="0">
              <a:spcBef>
                <a:spcPts val="0"/>
              </a:spcBef>
              <a:spcAft>
                <a:spcPts val="0"/>
              </a:spcAft>
              <a:buNone/>
            </a:pPr>
            <a:endParaRPr sz="1200" i="1">
              <a:solidFill>
                <a:schemeClr val="dk1"/>
              </a:solidFill>
              <a:latin typeface="Calibri"/>
              <a:ea typeface="Calibri"/>
              <a:cs typeface="Calibri"/>
              <a:sym typeface="Calibri"/>
            </a:endParaRPr>
          </a:p>
          <a:p>
            <a:pPr marL="0" marR="0" lvl="0" indent="0" algn="ctr" rtl="0">
              <a:spcBef>
                <a:spcPts val="0"/>
              </a:spcBef>
              <a:spcAft>
                <a:spcPts val="0"/>
              </a:spcAft>
              <a:buNone/>
            </a:pPr>
            <a:endParaRPr sz="1600" i="1">
              <a:solidFill>
                <a:schemeClr val="dk1"/>
              </a:solidFill>
              <a:latin typeface="Calibri"/>
              <a:ea typeface="Calibri"/>
              <a:cs typeface="Calibri"/>
              <a:sym typeface="Calibri"/>
            </a:endParaRPr>
          </a:p>
          <a:p>
            <a:pPr marL="0" marR="0" lvl="0" indent="0" algn="ctr" rtl="0">
              <a:spcBef>
                <a:spcPts val="0"/>
              </a:spcBef>
              <a:spcAft>
                <a:spcPts val="0"/>
              </a:spcAft>
              <a:buNone/>
            </a:pPr>
            <a:endParaRPr sz="1600" i="1">
              <a:solidFill>
                <a:schemeClr val="dk1"/>
              </a:solidFill>
              <a:latin typeface="Calibri"/>
              <a:ea typeface="Calibri"/>
              <a:cs typeface="Calibri"/>
              <a:sym typeface="Calibri"/>
            </a:endParaRPr>
          </a:p>
          <a:p>
            <a:pPr marL="0" marR="0" lvl="0" indent="0" algn="ctr" rtl="0">
              <a:spcBef>
                <a:spcPts val="0"/>
              </a:spcBef>
              <a:spcAft>
                <a:spcPts val="0"/>
              </a:spcAft>
              <a:buNone/>
            </a:pPr>
            <a:endParaRPr sz="1600" i="1">
              <a:solidFill>
                <a:schemeClr val="dk1"/>
              </a:solidFill>
              <a:latin typeface="Calibri"/>
              <a:ea typeface="Calibri"/>
              <a:cs typeface="Calibri"/>
              <a:sym typeface="Calibri"/>
            </a:endParaRPr>
          </a:p>
          <a:p>
            <a:pPr marL="0" marR="0" lvl="0" indent="0" algn="ctr" rtl="0">
              <a:spcBef>
                <a:spcPts val="0"/>
              </a:spcBef>
              <a:spcAft>
                <a:spcPts val="0"/>
              </a:spcAft>
              <a:buNone/>
            </a:pPr>
            <a:endParaRPr sz="1600" i="1">
              <a:solidFill>
                <a:schemeClr val="dk1"/>
              </a:solidFill>
              <a:latin typeface="Calibri"/>
              <a:ea typeface="Calibri"/>
              <a:cs typeface="Calibri"/>
              <a:sym typeface="Calibri"/>
            </a:endParaRPr>
          </a:p>
        </p:txBody>
      </p:sp>
      <p:graphicFrame>
        <p:nvGraphicFramePr>
          <p:cNvPr id="91" name="Google Shape;91;p13"/>
          <p:cNvGraphicFramePr/>
          <p:nvPr/>
        </p:nvGraphicFramePr>
        <p:xfrm>
          <a:off x="3335627" y="5192190"/>
          <a:ext cx="5486400" cy="1371640"/>
        </p:xfrm>
        <a:graphic>
          <a:graphicData uri="http://schemas.openxmlformats.org/drawingml/2006/table">
            <a:tbl>
              <a:tblPr firstRow="1" bandRow="1">
                <a:noFill/>
                <a:tableStyleId>{0CA1C548-CDF2-4E1A-8BBC-8D7B5FB0A4A6}</a:tableStyleId>
              </a:tblPr>
              <a:tblGrid>
                <a:gridCol w="1867450">
                  <a:extLst>
                    <a:ext uri="{9D8B030D-6E8A-4147-A177-3AD203B41FA5}">
                      <a16:colId xmlns:a16="http://schemas.microsoft.com/office/drawing/2014/main" val="20000"/>
                    </a:ext>
                  </a:extLst>
                </a:gridCol>
                <a:gridCol w="3618950">
                  <a:extLst>
                    <a:ext uri="{9D8B030D-6E8A-4147-A177-3AD203B41FA5}">
                      <a16:colId xmlns:a16="http://schemas.microsoft.com/office/drawing/2014/main" val="20001"/>
                    </a:ext>
                  </a:extLst>
                </a:gridCol>
              </a:tblGrid>
              <a:tr h="237125">
                <a:tc>
                  <a:txBody>
                    <a:bodyPr/>
                    <a:lstStyle/>
                    <a:p>
                      <a:pPr marL="0" marR="0" lvl="0" indent="0" algn="ctr" rtl="0">
                        <a:spcBef>
                          <a:spcPts val="0"/>
                        </a:spcBef>
                        <a:spcAft>
                          <a:spcPts val="0"/>
                        </a:spcAft>
                        <a:buNone/>
                      </a:pPr>
                      <a:r>
                        <a:rPr lang="en-GB" sz="1100" b="1" u="none" strike="noStrike" cap="none">
                          <a:solidFill>
                            <a:schemeClr val="dk1"/>
                          </a:solidFill>
                        </a:rPr>
                        <a:t>KEY WORD</a:t>
                      </a:r>
                      <a:endParaRPr sz="1100" b="1" u="none" strike="noStrike" cap="none">
                        <a:solidFill>
                          <a:schemeClr val="dk1"/>
                        </a:solidFill>
                      </a:endParaRPr>
                    </a:p>
                  </a:txBody>
                  <a:tcPr marL="91450" marR="91450" marT="45725" marB="45725"/>
                </a:tc>
                <a:tc>
                  <a:txBody>
                    <a:bodyPr/>
                    <a:lstStyle/>
                    <a:p>
                      <a:pPr marL="0" marR="0" lvl="0" indent="0" algn="ctr" rtl="0">
                        <a:spcBef>
                          <a:spcPts val="0"/>
                        </a:spcBef>
                        <a:spcAft>
                          <a:spcPts val="0"/>
                        </a:spcAft>
                        <a:buNone/>
                      </a:pPr>
                      <a:r>
                        <a:rPr lang="en-GB" sz="1100" b="1" u="none" strike="noStrike" cap="none">
                          <a:solidFill>
                            <a:schemeClr val="dk1"/>
                          </a:solidFill>
                        </a:rPr>
                        <a:t>DEFINITION</a:t>
                      </a:r>
                      <a:endParaRPr sz="1100" b="1" u="none" strike="noStrike" cap="none">
                        <a:solidFill>
                          <a:schemeClr val="dk1"/>
                        </a:solidFill>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522</Words>
  <Application>Microsoft Office PowerPoint</Application>
  <PresentationFormat>Widescreen</PresentationFormat>
  <Paragraphs>78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Beverley Graham</cp:lastModifiedBy>
  <cp:revision>1</cp:revision>
  <dcterms:modified xsi:type="dcterms:W3CDTF">2020-12-03T19:41:49Z</dcterms:modified>
</cp:coreProperties>
</file>