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7C07E-6431-4A3C-8FBB-269272E9E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D6E26-2456-46B0-B5F6-076587289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D7E2F-2F96-4CCE-A85F-47B630E8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0D9-FA78-4DAC-A4F4-3687E8185264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2E190-9F87-4108-9E22-2FE427FD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4271B-663A-4702-84F1-A034A97B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E22A-F313-4DD9-9545-095820A2C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18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D7AED-0AC1-4797-9D53-9E725A26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81C5A-19F6-4B72-B6FA-E575CE345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4CB00-640B-42AF-896A-3D28C7C6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0D9-FA78-4DAC-A4F4-3687E8185264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DB740-2197-49E8-8331-9E8AA5670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5CD08-56AE-4A2A-8CA5-E7CBD59B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E22A-F313-4DD9-9545-095820A2C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1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8E573C-1596-4184-A322-1992FB185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EFC15-3A4C-47B9-877F-9C9244FFE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77FE0-F5BC-4F6C-B6A1-87B01935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0D9-FA78-4DAC-A4F4-3687E8185264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91A3F-4478-413A-904E-BFC4D623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6D1B8-4542-488C-AF24-09CEEE3B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E22A-F313-4DD9-9545-095820A2C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8685C-6E63-4A97-9E23-70ADED53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CF395-2DB1-4A10-83E2-21841A537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EBAC5-1A7E-4306-9C4E-9B759A65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0D9-FA78-4DAC-A4F4-3687E8185264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89033-9E74-4A5C-A168-5FB32D3C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4C77-BAEF-4ED1-B6C1-63414C2E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E22A-F313-4DD9-9545-095820A2C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2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6ECCA-A6A2-45D3-9E7F-C02A7C03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AA24F-1CBD-46BB-8206-9A97ED2BA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48FE-E257-4CC8-B5CC-470D3CB5A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0D9-FA78-4DAC-A4F4-3687E8185264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09EFF-E0B0-4186-90FB-7C7F3469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D5301-C3E2-4FE3-B289-10075846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E22A-F313-4DD9-9545-095820A2C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65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2A9F6-D434-4373-A85D-CA126306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1B297-3B4D-44C0-9158-D9D16A685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A43AE-0988-47D2-89A2-734552FF9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AF728-CDC1-4B68-B955-61C150BE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0D9-FA78-4DAC-A4F4-3687E8185264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2E92C-2A64-42E1-AC1F-092A8794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A2160-BD08-4948-9268-327FD551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E22A-F313-4DD9-9545-095820A2C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2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21CA-E998-4558-A6C3-CE67483E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CC34E-FCAD-495F-99A0-7153DC194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5DC3A-3843-45CD-BA1D-7B792DCB0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86FD2-BB24-4BE3-B61E-E30C6EA84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3D76C-12EC-41F3-8B92-8E6D5E418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D35E0-0438-443C-B75E-F4776385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0D9-FA78-4DAC-A4F4-3687E8185264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EC87D-3E33-4A01-A298-B46E60D4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00822-0D7E-492E-A423-332C3582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E22A-F313-4DD9-9545-095820A2C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0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99A9-91EA-4443-8043-A0EA7894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89C74-420F-4554-A0B7-E1ECC94B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0D9-FA78-4DAC-A4F4-3687E8185264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AD5AB-FD11-4458-B6DA-AF6019F5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75E57-A7C1-4590-B0FF-2A2895A2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E22A-F313-4DD9-9545-095820A2C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62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AA0F6C-84FB-4036-93DF-B28896E0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0D9-FA78-4DAC-A4F4-3687E8185264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DD0AA-2F0A-496C-A287-799C233F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EFA20-9E78-49A6-A5E2-F364B1CE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E22A-F313-4DD9-9545-095820A2C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9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8C9D-714C-4C59-A4A8-6ADAC8F9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2D799-C1E6-48F3-BCA1-C17C1B87E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B90BE-1C8E-4E8D-BC20-54F04E6EE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11C1F-75A6-415C-B97E-80473D14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0D9-FA78-4DAC-A4F4-3687E8185264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275F6-376E-4FF3-83D7-F45C5805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C031C-DB6C-47C5-B269-B7A827B6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E22A-F313-4DD9-9545-095820A2C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05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8BE4-B88D-4BC6-9C1A-771BABBB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D08C81-21AE-41F0-AA6A-1D6A8677D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1A782-CECE-4768-A2F6-FB0B30C94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376E0-708D-4880-9730-63A222B5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50D9-FA78-4DAC-A4F4-3687E8185264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F411F-4AEE-4644-B3EE-76D5B4F7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E299B-3AFD-42A7-805B-60B41591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E22A-F313-4DD9-9545-095820A2C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00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B4742-07F2-471B-BA4F-3D8208B0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9C51E-B534-4F20-8741-E3B1554D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380C-9E64-4327-A0DD-35FE0A060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50D9-FA78-4DAC-A4F4-3687E8185264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CE314-972E-4668-A249-744EBAA69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3FCE-39E1-4D33-937B-92129D0B8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E22A-F313-4DD9-9545-095820A2C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7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66CF-2A9B-4C0F-AC9D-CE586319D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59281"/>
            <a:ext cx="6858000" cy="1340919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b="1" u="sng"/>
              <a:t>The Ghost of Christmas Present</a:t>
            </a:r>
            <a:endParaRPr lang="en-GB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F9E03-E64E-48E5-B7A6-55ACC3989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50520"/>
            <a:ext cx="5305425" cy="4736030"/>
          </a:xfr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GB" dirty="0"/>
              <a:t>Scrooge was very suspicious of Marley’s Ghost and the Ghost of Christmas Past (“</a:t>
            </a:r>
            <a:r>
              <a:rPr lang="en-US" dirty="0"/>
              <a:t>You may be an undigested bit of beef, a blot of mustard, a crumb of </a:t>
            </a:r>
            <a:r>
              <a:rPr lang="en-US" i="1" dirty="0"/>
              <a:t>cheese</a:t>
            </a:r>
            <a:r>
              <a:rPr lang="en-US" dirty="0"/>
              <a:t>, a fragment of underdone potato.”) </a:t>
            </a:r>
          </a:p>
          <a:p>
            <a:pPr algn="l"/>
            <a:endParaRPr lang="en-US" dirty="0"/>
          </a:p>
          <a:p>
            <a:pPr algn="l"/>
            <a:r>
              <a:rPr lang="en-US" b="1" dirty="0"/>
              <a:t>Now he is ready for the next spirit and has lost his cynicism. But what will the Ghost of Christmas Present look like?</a:t>
            </a:r>
          </a:p>
          <a:p>
            <a:pPr algn="l"/>
            <a:endParaRPr lang="en-US" dirty="0"/>
          </a:p>
          <a:p>
            <a:pPr algn="l"/>
            <a:r>
              <a:rPr lang="en-GB" dirty="0">
                <a:solidFill>
                  <a:srgbClr val="FF0000"/>
                </a:solidFill>
              </a:rPr>
              <a:t>Which one would you choose? Why?</a:t>
            </a:r>
          </a:p>
          <a:p>
            <a:pPr algn="l"/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If The Ghost of Christmas Past represented Scrooge’s joyful past and the regrets he now has, what does the Ghost of Christmas Present represent?</a:t>
            </a:r>
          </a:p>
          <a:p>
            <a:pPr algn="l"/>
            <a:r>
              <a:rPr lang="en-GB" dirty="0">
                <a:solidFill>
                  <a:srgbClr val="00B050"/>
                </a:solidFill>
              </a:rPr>
              <a:t>How could Dickens visually present The Ghost of Christmas Present to have the most impact on the reader? Explain.</a:t>
            </a:r>
          </a:p>
          <a:p>
            <a:pPr algn="l"/>
            <a:endParaRPr lang="en-GB" dirty="0"/>
          </a:p>
        </p:txBody>
      </p:sp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F1B15D6-480D-4FB6-A88F-6AAD1EF28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5"/>
          <a:stretch/>
        </p:blipFill>
        <p:spPr>
          <a:xfrm rot="1224387">
            <a:off x="6566129" y="1327925"/>
            <a:ext cx="2272933" cy="215821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 descr="A picture containing text, indoor, wall, book&#10;&#10;Description automatically generated">
            <a:extLst>
              <a:ext uri="{FF2B5EF4-FFF2-40B4-BE49-F238E27FC236}">
                <a16:creationId xmlns:a16="http://schemas.microsoft.com/office/drawing/2014/main" id="{26051349-B698-4147-B2DA-18D4FB8F5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139">
            <a:off x="6586143" y="2721889"/>
            <a:ext cx="1864264" cy="252872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FB8A53-70F4-4F87-BF47-85A974639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5605">
            <a:off x="6554519" y="3897921"/>
            <a:ext cx="1583786" cy="259556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Picture 6" descr="A vintage photo of a person&#10;&#10;Description automatically generated">
            <a:extLst>
              <a:ext uri="{FF2B5EF4-FFF2-40B4-BE49-F238E27FC236}">
                <a16:creationId xmlns:a16="http://schemas.microsoft.com/office/drawing/2014/main" id="{37DFC11E-DD3C-442F-B830-51C20270D3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3"/>
          <a:stretch/>
        </p:blipFill>
        <p:spPr>
          <a:xfrm rot="21137266">
            <a:off x="7385055" y="4655535"/>
            <a:ext cx="1634219" cy="196899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13957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A8F70-07D9-4DB6-9681-7F6B8A9B0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4" y="335603"/>
            <a:ext cx="2145761" cy="351654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Picture 5" descr="A picture containing text, indoor, wall, book&#10;&#10;Description automatically generated">
            <a:extLst>
              <a:ext uri="{FF2B5EF4-FFF2-40B4-BE49-F238E27FC236}">
                <a16:creationId xmlns:a16="http://schemas.microsoft.com/office/drawing/2014/main" id="{8FFF1E86-B56C-43F4-8D49-8E3696BBB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14" y="335603"/>
            <a:ext cx="2628911" cy="356590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id="{24775671-D6DF-42E2-A65B-DDFA293B5F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5"/>
          <a:stretch/>
        </p:blipFill>
        <p:spPr>
          <a:xfrm>
            <a:off x="5309904" y="335602"/>
            <a:ext cx="3703467" cy="351654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" name="Picture 9" descr="A vintage photo of a person&#10;&#10;Description automatically generated">
            <a:extLst>
              <a:ext uri="{FF2B5EF4-FFF2-40B4-BE49-F238E27FC236}">
                <a16:creationId xmlns:a16="http://schemas.microsoft.com/office/drawing/2014/main" id="{EEE17E7E-491A-4678-83FC-B22FB228E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3"/>
          <a:stretch/>
        </p:blipFill>
        <p:spPr>
          <a:xfrm>
            <a:off x="245014" y="4068147"/>
            <a:ext cx="2145761" cy="258532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7559D9-E29A-40FC-A42B-F1268791D0FE}"/>
              </a:ext>
            </a:extLst>
          </p:cNvPr>
          <p:cNvSpPr txBox="1"/>
          <p:nvPr/>
        </p:nvSpPr>
        <p:spPr>
          <a:xfrm>
            <a:off x="2524114" y="4068147"/>
            <a:ext cx="6489257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All of these ghosts are famous examples from classic literature, but which one is actually The Ghost of Christmas Present?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Which one would you choose? Why?</a:t>
            </a: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If The Ghost of Christmas Past represented Scrooge’s joyful past and the regrets he now has, what does the Ghost of Christmas Present represent?</a:t>
            </a:r>
          </a:p>
          <a:p>
            <a:r>
              <a:rPr lang="en-GB" dirty="0">
                <a:solidFill>
                  <a:srgbClr val="00B050"/>
                </a:solidFill>
              </a:rPr>
              <a:t>How could Dickens visually present The Ghost of Christmas Present to have the most impact on the reader? Explain.</a:t>
            </a:r>
          </a:p>
        </p:txBody>
      </p:sp>
    </p:spTree>
    <p:extLst>
      <p:ext uri="{BB962C8B-B14F-4D97-AF65-F5344CB8AC3E}">
        <p14:creationId xmlns:p14="http://schemas.microsoft.com/office/powerpoint/2010/main" val="266945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6F047-0984-41C6-AA3E-2418786B40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n-GB" dirty="0"/>
              <a:t>Learning outline: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B6F4F-2882-4D70-B8EB-9A86C3F6FF1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To describe how The Ghost of Christmas Present is presented to the reader</a:t>
            </a:r>
          </a:p>
          <a:p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To explain how Dickens uses language features to get across the description of the Ghost to the reader</a:t>
            </a:r>
          </a:p>
          <a:p>
            <a:r>
              <a:rPr lang="en-GB" sz="3200" dirty="0">
                <a:solidFill>
                  <a:srgbClr val="00B050"/>
                </a:solidFill>
              </a:rPr>
              <a:t>To evaluate Dickens’ use of imagery to get across a sense of Christmas joy to the reader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ADBA1F3-807F-40E4-928C-512AD3ADB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21" y="389930"/>
            <a:ext cx="1227129" cy="136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FDE86-7C88-4D32-AD76-2234B9F0C41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n-GB" dirty="0"/>
              <a:t>Let’s look at how The Ghost of Christmas Present is introduced to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515B7-FD0A-486A-B498-027AB40E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482901" cy="3819395"/>
          </a:xfr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“I</a:t>
            </a:r>
            <a:r>
              <a:rPr lang="en-US" dirty="0"/>
              <a:t>t was his own room. There was no doubt about that. But it had undergone a surprising transformation. The walls and ceiling were so hung with living green, that it looked a perfect </a:t>
            </a:r>
            <a:r>
              <a:rPr lang="en-US" dirty="0">
                <a:highlight>
                  <a:srgbClr val="FFFF00"/>
                </a:highlight>
              </a:rPr>
              <a:t>grove</a:t>
            </a:r>
            <a:r>
              <a:rPr lang="en-US" dirty="0"/>
              <a:t>; from every part of which, bright gleaming berries </a:t>
            </a:r>
            <a:r>
              <a:rPr lang="en-US" dirty="0">
                <a:highlight>
                  <a:srgbClr val="FFFF00"/>
                </a:highlight>
              </a:rPr>
              <a:t>glistened</a:t>
            </a:r>
            <a:r>
              <a:rPr lang="en-US" dirty="0"/>
              <a:t>. The crisp leaves of holly, mistletoe, and ivy reflected back the light, as if so many little mirrors had been scattered there; and such a mighty blaze went roaring up the chimney, as that dull </a:t>
            </a:r>
            <a:r>
              <a:rPr lang="en-US" dirty="0">
                <a:highlight>
                  <a:srgbClr val="FFFF00"/>
                </a:highlight>
              </a:rPr>
              <a:t>petrifaction</a:t>
            </a:r>
            <a:r>
              <a:rPr lang="en-US" dirty="0"/>
              <a:t> of a </a:t>
            </a:r>
            <a:r>
              <a:rPr lang="en-US" dirty="0">
                <a:highlight>
                  <a:srgbClr val="FFFF00"/>
                </a:highlight>
              </a:rPr>
              <a:t>hearth</a:t>
            </a:r>
            <a:r>
              <a:rPr lang="en-US" dirty="0"/>
              <a:t> had never known in Scrooge's time, or Marley's, or for many and many a winter season gone. Heaped up on the floor, to form a kind of throne, were turkeys, geese, game, poultry, brawn, great joints of meat, sucking-pigs, long wreaths of sausages, mince-pies, plum-puddings, barrels of oysters, red-hot chestnuts, cherry-cheeked apples, juicy oranges, </a:t>
            </a:r>
            <a:r>
              <a:rPr lang="en-US" dirty="0">
                <a:highlight>
                  <a:srgbClr val="FFFF00"/>
                </a:highlight>
              </a:rPr>
              <a:t>luscious </a:t>
            </a:r>
            <a:r>
              <a:rPr lang="en-US" dirty="0"/>
              <a:t>pears, </a:t>
            </a:r>
            <a:r>
              <a:rPr lang="en-US" dirty="0">
                <a:highlight>
                  <a:srgbClr val="FFFF00"/>
                </a:highlight>
              </a:rPr>
              <a:t>immense</a:t>
            </a:r>
            <a:r>
              <a:rPr lang="en-US" dirty="0"/>
              <a:t> twelfth-cakes, and </a:t>
            </a:r>
            <a:r>
              <a:rPr lang="en-US" dirty="0">
                <a:highlight>
                  <a:srgbClr val="FFFF00"/>
                </a:highlight>
              </a:rPr>
              <a:t>seething</a:t>
            </a:r>
            <a:r>
              <a:rPr lang="en-US" dirty="0"/>
              <a:t> bowls of punch, that made the chamber dim with their delicious steam. In easy state upon this couch, there sat a jolly Giant, glorious to see:, who bore a glowing torch, in shape not unlike </a:t>
            </a:r>
            <a:r>
              <a:rPr lang="en-US" dirty="0">
                <a:highlight>
                  <a:srgbClr val="FFFF00"/>
                </a:highlight>
              </a:rPr>
              <a:t>Plenty's horn</a:t>
            </a:r>
            <a:r>
              <a:rPr lang="en-US" dirty="0"/>
              <a:t>, and held it up, high up, to shed its light on Scrooge, as he came peeping round the door.</a:t>
            </a:r>
          </a:p>
          <a:p>
            <a:pPr marL="0" indent="0">
              <a:buNone/>
            </a:pPr>
            <a:r>
              <a:rPr lang="en-US" dirty="0"/>
              <a:t>"Come in!" exclaimed the Ghost. "Come in, and know me better, man."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58249A-6F2B-45FE-BBAE-08C40FA30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869141"/>
              </p:ext>
            </p:extLst>
          </p:nvPr>
        </p:nvGraphicFramePr>
        <p:xfrm>
          <a:off x="6204857" y="1825625"/>
          <a:ext cx="2341984" cy="34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416">
                  <a:extLst>
                    <a:ext uri="{9D8B030D-6E8A-4147-A177-3AD203B41FA5}">
                      <a16:colId xmlns:a16="http://schemas.microsoft.com/office/drawing/2014/main" val="3101407519"/>
                    </a:ext>
                  </a:extLst>
                </a:gridCol>
                <a:gridCol w="1483568">
                  <a:extLst>
                    <a:ext uri="{9D8B030D-6E8A-4147-A177-3AD203B41FA5}">
                      <a16:colId xmlns:a16="http://schemas.microsoft.com/office/drawing/2014/main" val="1670694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900" dirty="0"/>
                        <a:t>New vocabulary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Grove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A small wood or group of trees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1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Glistened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Shone with a sparkling light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15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Petrifaction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Turning organic matter into stone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3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Hearth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Floor of a fireplace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84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Luscious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Pleasantly rich and sweet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658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Immense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Extremely large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63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Seething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Filled with intense anger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263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Plenty’s horn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A hollow horn filled with fruit, it is a symbol of having plenty of something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9105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0B661AD-6927-41EB-8F30-48D1352F5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561">
            <a:off x="7633372" y="337393"/>
            <a:ext cx="935495" cy="153312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5284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9A74-1F21-4C47-8410-9BCB677397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n-GB" dirty="0"/>
              <a:t>Dickens also describes the Ghost’s clothing and appearance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4FDC3-AC47-48B5-9E02-5F3C84BAB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436248" cy="4351338"/>
          </a:xfr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"I am the Ghost of Christmas Present," said the Spirit. "Look upon me."</a:t>
            </a:r>
          </a:p>
          <a:p>
            <a:pPr marL="0" indent="0">
              <a:buNone/>
            </a:pPr>
            <a:r>
              <a:rPr lang="en-US" dirty="0"/>
              <a:t>Scrooge </a:t>
            </a:r>
            <a:r>
              <a:rPr lang="en-US" dirty="0">
                <a:highlight>
                  <a:srgbClr val="FFFF00"/>
                </a:highlight>
              </a:rPr>
              <a:t>reverently</a:t>
            </a:r>
            <a:r>
              <a:rPr lang="en-US" dirty="0"/>
              <a:t> did so. It was clothed in one simple green robe, or mantle, bordered with white fur. This garment hung so loosely on the figure, that its </a:t>
            </a:r>
            <a:r>
              <a:rPr lang="en-US" dirty="0">
                <a:highlight>
                  <a:srgbClr val="FFFF00"/>
                </a:highlight>
              </a:rPr>
              <a:t>capacious</a:t>
            </a:r>
            <a:r>
              <a:rPr lang="en-US" dirty="0"/>
              <a:t> breast was bare, </a:t>
            </a:r>
            <a:r>
              <a:rPr lang="en-US" dirty="0">
                <a:highlight>
                  <a:srgbClr val="FFFF00"/>
                </a:highlight>
              </a:rPr>
              <a:t>as if disdaining to be warded or concealed by any artifice</a:t>
            </a:r>
            <a:r>
              <a:rPr lang="en-US" dirty="0"/>
              <a:t>. Its feet, observable beneath the </a:t>
            </a:r>
            <a:r>
              <a:rPr lang="en-US" dirty="0">
                <a:highlight>
                  <a:srgbClr val="FFFF00"/>
                </a:highlight>
              </a:rPr>
              <a:t>ample</a:t>
            </a:r>
            <a:r>
              <a:rPr lang="en-US" dirty="0"/>
              <a:t> folds of the garment, were also bare; and on its head it wore no other covering than a holly wreath, set here and there with shining icicles. Its dark brown curls were long and free; free as its </a:t>
            </a:r>
            <a:r>
              <a:rPr lang="en-US" dirty="0">
                <a:highlight>
                  <a:srgbClr val="FFFF00"/>
                </a:highlight>
              </a:rPr>
              <a:t>genial</a:t>
            </a:r>
            <a:r>
              <a:rPr lang="en-US" dirty="0"/>
              <a:t> face, its sparkling eye, its open hand, its cheery voice, its </a:t>
            </a:r>
            <a:r>
              <a:rPr lang="en-US" dirty="0">
                <a:highlight>
                  <a:srgbClr val="FFFF00"/>
                </a:highlight>
              </a:rPr>
              <a:t>unconstrained </a:t>
            </a:r>
            <a:r>
              <a:rPr lang="en-US" dirty="0" err="1">
                <a:highlight>
                  <a:srgbClr val="FFFF00"/>
                </a:highlight>
              </a:rPr>
              <a:t>demeanour</a:t>
            </a:r>
            <a:r>
              <a:rPr lang="en-US" dirty="0"/>
              <a:t>, and its joyful air. Girded round its middle was an antique scabbard; but no sword was in it, and the ancient sheath was eaten up with rust.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4CC03A-5D54-4745-ACCF-644744843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48708"/>
              </p:ext>
            </p:extLst>
          </p:nvPr>
        </p:nvGraphicFramePr>
        <p:xfrm>
          <a:off x="6204857" y="1825625"/>
          <a:ext cx="2310493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873">
                  <a:extLst>
                    <a:ext uri="{9D8B030D-6E8A-4147-A177-3AD203B41FA5}">
                      <a16:colId xmlns:a16="http://schemas.microsoft.com/office/drawing/2014/main" val="3101407519"/>
                    </a:ext>
                  </a:extLst>
                </a:gridCol>
                <a:gridCol w="1463620">
                  <a:extLst>
                    <a:ext uri="{9D8B030D-6E8A-4147-A177-3AD203B41FA5}">
                      <a16:colId xmlns:a16="http://schemas.microsoft.com/office/drawing/2014/main" val="1670694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900" dirty="0"/>
                        <a:t>New </a:t>
                      </a:r>
                      <a:r>
                        <a:rPr lang="en-GB" sz="900" dirty="0" err="1"/>
                        <a:t>vocabularyc</a:t>
                      </a: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Reverently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With deep respect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1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Capacious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Large, having a lot of room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15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Disdaining to be warded or concealed by any artifice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This chest feels superior as if nothing is good enough to cover 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3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Plenty of something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84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Genial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Friendly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658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Unconstrained demeanour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Open and friendly appearance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63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Scabbard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A device to contain a sword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263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Eaten 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Covered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91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00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94B0-F269-48B3-8ACC-258768FA4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84827" cy="1325563"/>
          </a:xfr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Using the description of the Ghost, explore how Dickens presents the Ghost of Christmas Present.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12D48-FC84-4871-91C0-8E83D01D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41930" cy="4351338"/>
          </a:xfr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accent4">
                    <a:lumMod val="50000"/>
                  </a:schemeClr>
                </a:solidFill>
              </a:rPr>
              <a:t>How does Dickens present the Ghost of Christmas Present? Why do you think he presents him this way?</a:t>
            </a:r>
          </a:p>
          <a:p>
            <a:pPr marL="0" indent="0">
              <a:buNone/>
            </a:pPr>
            <a:endParaRPr lang="en-GB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B050"/>
                </a:solidFill>
              </a:rPr>
              <a:t>Which quotes from the description suggest the Ghost is going to be controlling over Scrooge? Why did you choose them?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D600DB-FD1C-46A7-B08D-B7CA31910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561">
            <a:off x="5123050" y="4296997"/>
            <a:ext cx="1446655" cy="237082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5E3A3D3-BDBA-4DB9-B3A7-81A6EAA5F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03" y="4694088"/>
            <a:ext cx="1714812" cy="191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9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E872-67C4-4812-9A92-AF2373D3C2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Now read from “You have never seen the like of me before” until “</a:t>
            </a:r>
            <a:r>
              <a:rPr lang="en-US" dirty="0"/>
              <a:t>as it was possible he could have done in any lofty hall.”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02AFC-4327-4094-9445-FC48BE89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5389595" cy="1122848"/>
          </a:xfr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The narrator ‘zooms out’ from the Ghost and Scrooge and describes the whole community at Christmas time in a lot of detail.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1744EB-0C8D-46E4-967A-845146F73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968049"/>
              </p:ext>
            </p:extLst>
          </p:nvPr>
        </p:nvGraphicFramePr>
        <p:xfrm>
          <a:off x="6204857" y="1825625"/>
          <a:ext cx="231049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873">
                  <a:extLst>
                    <a:ext uri="{9D8B030D-6E8A-4147-A177-3AD203B41FA5}">
                      <a16:colId xmlns:a16="http://schemas.microsoft.com/office/drawing/2014/main" val="3101407519"/>
                    </a:ext>
                  </a:extLst>
                </a:gridCol>
                <a:gridCol w="1463620">
                  <a:extLst>
                    <a:ext uri="{9D8B030D-6E8A-4147-A177-3AD203B41FA5}">
                      <a16:colId xmlns:a16="http://schemas.microsoft.com/office/drawing/2014/main" val="1670694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900" dirty="0"/>
                        <a:t>New </a:t>
                      </a:r>
                      <a:r>
                        <a:rPr lang="en-GB" sz="900" dirty="0" err="1"/>
                        <a:t>vocabularyc</a:t>
                      </a: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2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Radiant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Sending out a bright light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1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Lolling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Lying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15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Apoplectic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Angry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3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Opulence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Luxury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84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Water gratis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Dribble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658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Benevolence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Kindness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63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900" dirty="0">
                          <a:highlight>
                            <a:srgbClr val="FFFF00"/>
                          </a:highlight>
                        </a:rPr>
                        <a:t>Incense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A spice with a sweet smell to 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263083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525D94-EA30-4AE9-9883-D6D0863ACF4B}"/>
              </a:ext>
            </a:extLst>
          </p:cNvPr>
          <p:cNvSpPr/>
          <p:nvPr/>
        </p:nvSpPr>
        <p:spPr>
          <a:xfrm>
            <a:off x="628649" y="3034795"/>
            <a:ext cx="1676012" cy="22766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F2EB16-8EBC-4B63-BFB0-59520159299B}"/>
              </a:ext>
            </a:extLst>
          </p:cNvPr>
          <p:cNvSpPr/>
          <p:nvPr/>
        </p:nvSpPr>
        <p:spPr>
          <a:xfrm>
            <a:off x="2490497" y="3034795"/>
            <a:ext cx="1676012" cy="22766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93449A-1389-4CC6-9D77-D6825E40FDFD}"/>
              </a:ext>
            </a:extLst>
          </p:cNvPr>
          <p:cNvSpPr/>
          <p:nvPr/>
        </p:nvSpPr>
        <p:spPr>
          <a:xfrm>
            <a:off x="4352345" y="3034795"/>
            <a:ext cx="1676012" cy="22766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3674CE-DB2A-4B1D-9A30-4EF07B8218FA}"/>
              </a:ext>
            </a:extLst>
          </p:cNvPr>
          <p:cNvSpPr txBox="1"/>
          <p:nvPr/>
        </p:nvSpPr>
        <p:spPr>
          <a:xfrm>
            <a:off x="628650" y="5380672"/>
            <a:ext cx="7886700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Choose the three most powerful images that stand out for you when you read the description. Draw a picture of each or write down a short quote for each.</a:t>
            </a: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Why did you choose those three images? Explain your ideas.</a:t>
            </a:r>
          </a:p>
          <a:p>
            <a:r>
              <a:rPr lang="en-GB" dirty="0">
                <a:solidFill>
                  <a:srgbClr val="00B050"/>
                </a:solidFill>
              </a:rPr>
              <a:t>How is the narrator able to get across a sense of Christmas joy through the description? Include key quotes to support your interpretation.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8DC32E-9FD4-4F1E-BBD7-389E32FE8E90}"/>
              </a:ext>
            </a:extLst>
          </p:cNvPr>
          <p:cNvSpPr/>
          <p:nvPr/>
        </p:nvSpPr>
        <p:spPr>
          <a:xfrm>
            <a:off x="637985" y="4438402"/>
            <a:ext cx="1676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“The very gold and silver fish … appeared to know that there was something going on.”</a:t>
            </a:r>
            <a:endParaRPr lang="en-GB" sz="1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75C879-A143-4D46-90D6-38A4761AF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536" y="3323578"/>
            <a:ext cx="1205215" cy="1114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7FE505-19E3-4262-B67B-AAA725D4F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43" y="3382845"/>
            <a:ext cx="536842" cy="4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5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1052</Words>
  <Application>Microsoft Office PowerPoint</Application>
  <PresentationFormat>On-screen Show (4:3)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Ghost of Christmas Present</vt:lpstr>
      <vt:lpstr>PowerPoint Presentation</vt:lpstr>
      <vt:lpstr>Learning outline:</vt:lpstr>
      <vt:lpstr>Let’s look at how The Ghost of Christmas Present is introduced to us</vt:lpstr>
      <vt:lpstr>Dickens also describes the Ghost’s clothing and appearance</vt:lpstr>
      <vt:lpstr>Using the description of the Ghost, explore how Dickens presents the Ghost of Christmas Present.</vt:lpstr>
      <vt:lpstr>Now read from “You have never seen the like of me before” until “as it was possible he could have done in any lofty hall.”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Ghost of Christmas Present</dc:title>
  <dc:creator>P Wassell</dc:creator>
  <cp:lastModifiedBy>Beverley Graham</cp:lastModifiedBy>
  <cp:revision>28</cp:revision>
  <dcterms:created xsi:type="dcterms:W3CDTF">2019-01-12T11:03:08Z</dcterms:created>
  <dcterms:modified xsi:type="dcterms:W3CDTF">2020-11-15T15:02:19Z</dcterms:modified>
</cp:coreProperties>
</file>