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62" r:id="rId4"/>
    <p:sldId id="263" r:id="rId5"/>
    <p:sldId id="264" r:id="rId6"/>
    <p:sldId id="266" r:id="rId7"/>
    <p:sldId id="267" r:id="rId8"/>
    <p:sldId id="268" r:id="rId9"/>
    <p:sldId id="269" r:id="rId10"/>
    <p:sldId id="270" r:id="rId11"/>
    <p:sldId id="273" r:id="rId12"/>
    <p:sldId id="326" r:id="rId13"/>
    <p:sldId id="32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01623-8C3A-4B95-9B4B-95AE683902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BCEFF-BABB-47DF-8FFE-487A0D0E2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907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With an writing task discuss</a:t>
            </a:r>
            <a:r>
              <a:rPr lang="en-GB" baseline="0" dirty="0"/>
              <a:t> the three areas you need to identify- GAP.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17C361-4CA6-469F-89B5-F8295D3E102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56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With a writing task discuss</a:t>
            </a:r>
            <a:r>
              <a:rPr lang="en-GB" baseline="0" dirty="0"/>
              <a:t> the three areas you need to identify- GAP  what does this mean? What do we need to do?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17C361-4CA6-469F-89B5-F8295D3E102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658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17C361-4CA6-469F-89B5-F8295D3E102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5992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Discuss difference</a:t>
            </a:r>
            <a:r>
              <a:rPr lang="en-GB" baseline="0" dirty="0"/>
              <a:t> between two and how writer has expanded it to make it a better description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DC38F5-3D09-497C-8AE3-372DF1A66D6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0517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Discuss difference</a:t>
            </a:r>
            <a:r>
              <a:rPr lang="en-GB" baseline="0" dirty="0"/>
              <a:t> between two and how writer has expanded it to make it a better description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DC38F5-3D09-497C-8AE3-372DF1A66D6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624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17C361-4CA6-469F-89B5-F8295D3E102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512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LESSON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17C361-4CA6-469F-89B5-F8295D3E102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011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F8317-390A-49F8-ADD9-348CFFF51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47B21F-DA93-47DB-AC78-CE87244B0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50289-FAC7-4C57-BD94-BDE1147AF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BDB-B97A-48D2-9A7D-069E508CF3DD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78C8D-AC89-487E-AC6C-8B180143E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43B1C-34B0-4A9A-AA0C-29CD21DDA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2D73-0FCF-4119-B9BE-48CC36877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58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263AA-E13D-4435-8E62-142FF9DF1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1B134-F749-4053-9366-1582492A3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B78CA-EA36-47A4-B3E8-51F342CD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BDB-B97A-48D2-9A7D-069E508CF3DD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907E4-10FC-4FCD-BEF0-E4B1B5E47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E5AC9-78DD-4DC8-9468-257344DBC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2D73-0FCF-4119-B9BE-48CC36877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556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3A19FE-9B3D-4D0E-9E02-E0F7D5350C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23D6E-0B55-44FB-B244-0546474DC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53D52-6E35-4448-B44B-04A54665A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BDB-B97A-48D2-9A7D-069E508CF3DD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D1C8D-D11D-4568-B12E-72C46F6C7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9E645-E09A-4F6D-B5EF-ABF60D17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2D73-0FCF-4119-B9BE-48CC36877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783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205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747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261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178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585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585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9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17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CB02D-7247-41A1-8AAD-10D45C3C1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0F4EF-331D-4DBE-A7F5-F2BC21721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9DEB2-BC3B-4DF4-B7E8-657E23857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BDB-B97A-48D2-9A7D-069E508CF3DD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27875-F133-41B9-AC1B-F5ED31094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714EC-CD34-4ED4-A120-2BD580999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2D73-0FCF-4119-B9BE-48CC36877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731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654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74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448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BC8B-D12E-4C1E-956A-DD46FAC4E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C0D61-63A3-4C33-9A27-A27AF4B0D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15EDB-6C41-4109-AAE8-13F2F056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BDB-B97A-48D2-9A7D-069E508CF3DD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44808-E426-4D9E-B63B-7ED6BDC08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75EA5-549C-4963-937C-DC34D438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2D73-0FCF-4119-B9BE-48CC36877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59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5AA15-AB75-444C-904C-A502175AE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E6B25-DB09-4AFF-8EB3-95785C8087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C69A2-3B40-4EC1-852C-ABF2D3DD0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696C1-DE7F-4CB5-BAD7-665562BE7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BDB-B97A-48D2-9A7D-069E508CF3DD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408D4-8270-4EBE-AA7B-484C4938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5141B-1E52-4684-9EB6-6E82266B0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2D73-0FCF-4119-B9BE-48CC36877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35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B168D-A081-45D7-84FC-9D25DA28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05AF78-DD91-474A-ABEA-F6691A57F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CA5390-CD31-4504-BD54-A212DDD2F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087C72-5533-424D-9B11-45CD4E556A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450045-0021-4D34-988B-ABB029484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6A5B5A-C145-4383-BA4F-89B30A395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BDB-B97A-48D2-9A7D-069E508CF3DD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7FC11E-4954-49D2-A06D-7D1E7B24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671B7E-46B2-4F63-A6B0-B96B0F701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2D73-0FCF-4119-B9BE-48CC36877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34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8D1DA-7BEB-4E15-A621-33C30545A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71E4EE-E83F-4818-AA53-92B6E94A7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BDB-B97A-48D2-9A7D-069E508CF3DD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9005D3-E3F9-49F7-9143-ACE33727D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F05B1A-0CBE-440C-B625-F549B379F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2D73-0FCF-4119-B9BE-48CC36877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87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A76875-2674-4FDB-B054-35945F748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BDB-B97A-48D2-9A7D-069E508CF3DD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81B7C6-A231-499F-B482-5766EE73E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438D4-8DCC-49D9-8DAF-FC1C0B76C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2D73-0FCF-4119-B9BE-48CC36877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28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E5E52-948C-46C9-885B-DF547B359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C0410-44B4-4A45-905A-83CD83EF2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5167DF-52F8-4596-A600-202F090C3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2A2D49-B43C-4E37-819B-08085ADA0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BDB-B97A-48D2-9A7D-069E508CF3DD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49595-904C-4678-B430-35EB75B20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2F254-F721-443B-9C09-19454E7C8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2D73-0FCF-4119-B9BE-48CC36877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01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34561-2E96-49FF-842B-D1932F6C6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E5E4F8-05D5-448D-8BFD-D52EE7198C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17D2C-6AA1-4ACB-B863-6D72CBE93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E7BC9-8E88-43EA-8212-583AC47BB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BDB-B97A-48D2-9A7D-069E508CF3DD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ADFA4-E7FD-4182-9F72-D774470EB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9F858-D581-4B74-AA0F-84FDAEA00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2D73-0FCF-4119-B9BE-48CC36877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65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C3BFE8-CCC4-4124-9E54-C98B8D417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8C77B-9381-4656-A583-9038E85E3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27DF8-09CA-4118-AA7D-338FCC123B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65BDB-B97A-48D2-9A7D-069E508CF3DD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3937B-2880-485D-93FE-FCB82D20D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085A3-8F49-48BD-8C02-42BBDFF05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42D73-0FCF-4119-B9BE-48CC36877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1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23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5C69-39C9-403A-ABD0-BC490BAAD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012FA1-1B1E-447E-AF67-3906B3C8F8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989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706" y="812314"/>
            <a:ext cx="6956474" cy="83707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How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do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succeed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</a:rPr>
              <a:t>at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</a:rPr>
              <a:t>writing?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5143" y="1815374"/>
            <a:ext cx="8229600" cy="48291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/>
              <a:t>Using a variety of sentences in a controlled way</a:t>
            </a:r>
          </a:p>
          <a:p>
            <a:r>
              <a:rPr lang="en-GB" dirty="0"/>
              <a:t>Using a full range of punctuation</a:t>
            </a:r>
          </a:p>
          <a:p>
            <a:r>
              <a:rPr lang="en-GB" dirty="0"/>
              <a:t>Organising writing in a controlled and sequenced way to guide the reader</a:t>
            </a:r>
          </a:p>
          <a:p>
            <a:r>
              <a:rPr lang="en-GB" dirty="0"/>
              <a:t>Using paragraphs to support the meaning and purpose of the text</a:t>
            </a:r>
          </a:p>
          <a:p>
            <a:r>
              <a:rPr lang="en-GB" dirty="0"/>
              <a:t>Developing ideas with imaginative details</a:t>
            </a:r>
          </a:p>
          <a:p>
            <a:r>
              <a:rPr lang="en-GB" dirty="0"/>
              <a:t>Styling your work so it is appropriate for year seven textbook and an eyewitness account</a:t>
            </a:r>
          </a:p>
          <a:p>
            <a:r>
              <a:rPr lang="en-GB" dirty="0"/>
              <a:t>Using a wide range of vocabulary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1888" y="-2"/>
            <a:ext cx="84361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Learning Objectives: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To be able to </a:t>
            </a:r>
            <a:r>
              <a:rPr lang="en-GB" dirty="0">
                <a:solidFill>
                  <a:srgbClr val="0070C0"/>
                </a:solidFill>
                <a:latin typeface="Calibri" panose="020F0502020204030204"/>
              </a:rPr>
              <a:t>recall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devices; to </a:t>
            </a:r>
            <a:r>
              <a:rPr lang="en-GB" dirty="0">
                <a:solidFill>
                  <a:srgbClr val="FF0066"/>
                </a:solidFill>
                <a:latin typeface="Calibri" panose="020F0502020204030204"/>
              </a:rPr>
              <a:t>generate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ideas and to </a:t>
            </a:r>
            <a:r>
              <a:rPr lang="en-GB" dirty="0">
                <a:solidFill>
                  <a:srgbClr val="00B050"/>
                </a:solidFill>
                <a:latin typeface="Calibri" panose="020F0502020204030204"/>
              </a:rPr>
              <a:t>use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descriptive writing features.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5456F3-B02B-407F-A089-79E64463C630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162573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55770-B059-4078-B091-777AEE1AD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593" y="1825625"/>
            <a:ext cx="7886700" cy="4351338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The height above a certain level (usually sea level)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 volcano located in the state of Washington in the USA.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soft, </a:t>
            </a:r>
            <a:r>
              <a:rPr lang="en-GB" dirty="0" err="1"/>
              <a:t>gray</a:t>
            </a:r>
            <a:r>
              <a:rPr lang="en-GB" dirty="0"/>
              <a:t> or black, powdery substance left after something has burned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appear by coming out of something or out from behind something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500" b="1" dirty="0"/>
              <a:t>Mount St. Helen’s    Emerge    Ash    Elevation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058067-18B8-4D68-9089-57102DF8C94E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</a:rPr>
              <a:t>Unlocking Vocabulary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1ACE117-CB18-42FE-B210-43D0B7D7DEA9}"/>
              </a:ext>
            </a:extLst>
          </p:cNvPr>
          <p:cNvSpPr txBox="1">
            <a:spLocks/>
          </p:cNvSpPr>
          <p:nvPr/>
        </p:nvSpPr>
        <p:spPr>
          <a:xfrm>
            <a:off x="2369240" y="848349"/>
            <a:ext cx="8161406" cy="77525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prstClr val="black"/>
                </a:solidFill>
                <a:latin typeface="Calibri Light" panose="020F0302020204030204"/>
              </a:rPr>
              <a:t>Match the words to the correct definitions.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AAE656-AA48-438D-99E7-6A9C369F9E03}"/>
              </a:ext>
            </a:extLst>
          </p:cNvPr>
          <p:cNvSpPr/>
          <p:nvPr/>
        </p:nvSpPr>
        <p:spPr>
          <a:xfrm>
            <a:off x="2231888" y="-2"/>
            <a:ext cx="84361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Learning Objectives: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To be able to </a:t>
            </a:r>
            <a:r>
              <a:rPr lang="en-GB" dirty="0">
                <a:solidFill>
                  <a:srgbClr val="0070C0"/>
                </a:solidFill>
                <a:latin typeface="Calibri" panose="020F0502020204030204"/>
              </a:rPr>
              <a:t>recall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devices; to </a:t>
            </a:r>
            <a:r>
              <a:rPr lang="en-GB" dirty="0">
                <a:solidFill>
                  <a:srgbClr val="FF0066"/>
                </a:solidFill>
                <a:latin typeface="Calibri" panose="020F0502020204030204"/>
              </a:rPr>
              <a:t>generate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ideas and to </a:t>
            </a:r>
            <a:r>
              <a:rPr lang="en-GB" dirty="0">
                <a:solidFill>
                  <a:srgbClr val="00B050"/>
                </a:solidFill>
                <a:latin typeface="Calibri" panose="020F0502020204030204"/>
              </a:rPr>
              <a:t>use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descriptive writing features.</a:t>
            </a:r>
          </a:p>
        </p:txBody>
      </p:sp>
    </p:spTree>
    <p:extLst>
      <p:ext uri="{BB962C8B-B14F-4D97-AF65-F5344CB8AC3E}">
        <p14:creationId xmlns:p14="http://schemas.microsoft.com/office/powerpoint/2010/main" val="2257297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55770-B059-4078-B091-777AEE1AD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593" y="1825625"/>
            <a:ext cx="7886700" cy="435133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Elevation: </a:t>
            </a:r>
            <a:r>
              <a:rPr lang="en-GB" sz="3200" dirty="0"/>
              <a:t>The height above a certain level (usually sea level)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Mount St. Helen’s: </a:t>
            </a:r>
            <a:r>
              <a:rPr lang="en-GB" sz="3200" dirty="0"/>
              <a:t>A volcano located in the state of Washington in the USA.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Ash: </a:t>
            </a:r>
            <a:r>
              <a:rPr lang="en-GB" sz="3200" dirty="0"/>
              <a:t>The soft, </a:t>
            </a:r>
            <a:r>
              <a:rPr lang="en-GB" sz="3200" dirty="0" err="1"/>
              <a:t>gray</a:t>
            </a:r>
            <a:r>
              <a:rPr lang="en-GB" sz="3200" dirty="0"/>
              <a:t> or black, powdery substance left after something has burned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Emerge: </a:t>
            </a:r>
            <a:r>
              <a:rPr lang="en-GB" sz="3200" dirty="0"/>
              <a:t>To appear by coming out of something or out from behind something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058067-18B8-4D68-9089-57102DF8C94E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1ACE117-CB18-42FE-B210-43D0B7D7DEA9}"/>
              </a:ext>
            </a:extLst>
          </p:cNvPr>
          <p:cNvSpPr txBox="1">
            <a:spLocks/>
          </p:cNvSpPr>
          <p:nvPr/>
        </p:nvSpPr>
        <p:spPr>
          <a:xfrm>
            <a:off x="2369240" y="848349"/>
            <a:ext cx="4205062" cy="77525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prstClr val="black"/>
                </a:solidFill>
                <a:latin typeface="Calibri Light" panose="020F0302020204030204"/>
              </a:rPr>
              <a:t>Check your answers: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AAE656-AA48-438D-99E7-6A9C369F9E03}"/>
              </a:ext>
            </a:extLst>
          </p:cNvPr>
          <p:cNvSpPr/>
          <p:nvPr/>
        </p:nvSpPr>
        <p:spPr>
          <a:xfrm>
            <a:off x="2231888" y="-2"/>
            <a:ext cx="84361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Learning Objectives: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To be able to </a:t>
            </a:r>
            <a:r>
              <a:rPr lang="en-GB" dirty="0">
                <a:solidFill>
                  <a:srgbClr val="0070C0"/>
                </a:solidFill>
                <a:latin typeface="Calibri" panose="020F0502020204030204"/>
              </a:rPr>
              <a:t>recall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devices; to </a:t>
            </a:r>
            <a:r>
              <a:rPr lang="en-GB" dirty="0">
                <a:solidFill>
                  <a:srgbClr val="FF0066"/>
                </a:solidFill>
                <a:latin typeface="Calibri" panose="020F0502020204030204"/>
              </a:rPr>
              <a:t>generate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ideas and to </a:t>
            </a:r>
            <a:r>
              <a:rPr lang="en-GB" dirty="0">
                <a:solidFill>
                  <a:srgbClr val="00B050"/>
                </a:solidFill>
                <a:latin typeface="Calibri" panose="020F0502020204030204"/>
              </a:rPr>
              <a:t>use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descriptive writing features.</a:t>
            </a:r>
          </a:p>
        </p:txBody>
      </p:sp>
    </p:spTree>
    <p:extLst>
      <p:ext uri="{BB962C8B-B14F-4D97-AF65-F5344CB8AC3E}">
        <p14:creationId xmlns:p14="http://schemas.microsoft.com/office/powerpoint/2010/main" val="9213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5348" y="1196753"/>
            <a:ext cx="7575452" cy="68930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sz="6000" b="1" dirty="0"/>
              <a:t>Task: Eyewitness Account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23592" y="2136340"/>
            <a:ext cx="7776864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You will be writing a descriptive account of a volcano eruption, from the point of view of an eyewitness, for a geography textbook to be studied in Year 7.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903308" y="4198442"/>
            <a:ext cx="1064900" cy="6332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00056" y="4941169"/>
            <a:ext cx="36004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F0FC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latin typeface="Calibri" panose="020F0502020204030204"/>
              </a:rPr>
              <a:t>We need to identify the </a:t>
            </a:r>
            <a:r>
              <a:rPr lang="en-GB" sz="3600" dirty="0">
                <a:solidFill>
                  <a:srgbClr val="FF0000"/>
                </a:solidFill>
                <a:latin typeface="Calibri" panose="020F0502020204030204"/>
              </a:rPr>
              <a:t>G</a:t>
            </a:r>
            <a:r>
              <a:rPr lang="en-GB" sz="3600" dirty="0">
                <a:solidFill>
                  <a:srgbClr val="0070C0"/>
                </a:solidFill>
                <a:latin typeface="Calibri" panose="020F0502020204030204"/>
              </a:rPr>
              <a:t>A</a:t>
            </a:r>
            <a:r>
              <a:rPr lang="en-GB" sz="3600" dirty="0">
                <a:solidFill>
                  <a:srgbClr val="00B050"/>
                </a:solidFill>
                <a:latin typeface="Calibri" panose="020F0502020204030204"/>
              </a:rPr>
              <a:t>P</a:t>
            </a:r>
            <a:endParaRPr lang="en-GB" sz="3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1887" y="0"/>
            <a:ext cx="843611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Learning Objectives: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To be able to </a:t>
            </a:r>
            <a:r>
              <a:rPr lang="en-GB" sz="1600" dirty="0">
                <a:solidFill>
                  <a:srgbClr val="0070C0"/>
                </a:solidFill>
                <a:latin typeface="Calibri" panose="020F0502020204030204"/>
              </a:rPr>
              <a:t>recall, identify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and </a:t>
            </a:r>
            <a:r>
              <a:rPr lang="en-GB" sz="1600" dirty="0">
                <a:solidFill>
                  <a:srgbClr val="FC8604"/>
                </a:solidFill>
                <a:latin typeface="Calibri" panose="020F0502020204030204"/>
              </a:rPr>
              <a:t>select</a:t>
            </a:r>
            <a:r>
              <a:rPr lang="en-GB" sz="1600" dirty="0">
                <a:solidFill>
                  <a:srgbClr val="0070C0"/>
                </a:solidFill>
                <a:latin typeface="Calibri" panose="020F0502020204030204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features of descriptive writing.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6A609E-D97B-4DB9-8C3A-1240F9774048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val="318532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96752"/>
            <a:ext cx="8229600" cy="7144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b="1" dirty="0"/>
              <a:t>Task: Eyewitness Account</a:t>
            </a:r>
          </a:p>
        </p:txBody>
      </p:sp>
      <p:sp>
        <p:nvSpPr>
          <p:cNvPr id="3" name="Rectangle 2"/>
          <p:cNvSpPr/>
          <p:nvPr/>
        </p:nvSpPr>
        <p:spPr>
          <a:xfrm>
            <a:off x="2423592" y="2136340"/>
            <a:ext cx="7776864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You will be writing a </a:t>
            </a:r>
            <a:r>
              <a:rPr lang="en-GB" sz="3200" dirty="0">
                <a:solidFill>
                  <a:srgbClr val="00B050"/>
                </a:solidFill>
                <a:latin typeface="Calibri" panose="020F0502020204030204"/>
              </a:rPr>
              <a:t>descriptive</a:t>
            </a:r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3200" dirty="0">
                <a:solidFill>
                  <a:srgbClr val="FF0000"/>
                </a:solidFill>
                <a:latin typeface="Calibri" panose="020F0502020204030204"/>
              </a:rPr>
              <a:t>account</a:t>
            </a:r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 of a volcano eruption, from the </a:t>
            </a:r>
            <a:r>
              <a:rPr lang="en-GB" sz="3200" dirty="0">
                <a:solidFill>
                  <a:srgbClr val="FF0000"/>
                </a:solidFill>
                <a:latin typeface="Calibri" panose="020F0502020204030204"/>
              </a:rPr>
              <a:t>point of view of an eyewitness</a:t>
            </a:r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, for a </a:t>
            </a:r>
            <a:r>
              <a:rPr lang="en-GB" sz="3200" dirty="0">
                <a:solidFill>
                  <a:srgbClr val="0070C0"/>
                </a:solidFill>
                <a:latin typeface="Calibri" panose="020F0502020204030204"/>
              </a:rPr>
              <a:t>geography textbook to be studied in year 7.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31887" y="0"/>
            <a:ext cx="843611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Learning Objectives: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To be able to </a:t>
            </a:r>
            <a:r>
              <a:rPr lang="en-GB" sz="1600" dirty="0">
                <a:solidFill>
                  <a:srgbClr val="0070C0"/>
                </a:solidFill>
                <a:latin typeface="Calibri" panose="020F0502020204030204"/>
              </a:rPr>
              <a:t>recall, identify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and </a:t>
            </a:r>
            <a:r>
              <a:rPr lang="en-GB" sz="1600" dirty="0">
                <a:solidFill>
                  <a:srgbClr val="FC8604"/>
                </a:solidFill>
                <a:latin typeface="Calibri" panose="020F0502020204030204"/>
              </a:rPr>
              <a:t>select</a:t>
            </a:r>
            <a:r>
              <a:rPr lang="en-GB" sz="1600" dirty="0">
                <a:solidFill>
                  <a:srgbClr val="0070C0"/>
                </a:solidFill>
                <a:latin typeface="Calibri" panose="020F0502020204030204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features of descriptive writing.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8CAB3E-9358-4B13-8991-6DB465B33E45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val="3357032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056" y="783313"/>
            <a:ext cx="4308024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b="1" u="sng" dirty="0">
                <a:solidFill>
                  <a:srgbClr val="0070C0"/>
                </a:solidFill>
              </a:rPr>
              <a:t>Recalling</a:t>
            </a:r>
            <a:r>
              <a:rPr lang="en-GB" sz="4000" b="1" dirty="0">
                <a:solidFill>
                  <a:srgbClr val="0070C0"/>
                </a:solidFill>
              </a:rPr>
              <a:t> </a:t>
            </a:r>
            <a:r>
              <a:rPr lang="en-GB" sz="4000" b="1" dirty="0"/>
              <a:t>features</a:t>
            </a:r>
            <a:endParaRPr lang="en-GB" sz="40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23592" y="2136340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32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556118" y="404665"/>
            <a:ext cx="216024" cy="6575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xplosion 1 7"/>
          <p:cNvSpPr/>
          <p:nvPr/>
        </p:nvSpPr>
        <p:spPr>
          <a:xfrm>
            <a:off x="2693621" y="1777695"/>
            <a:ext cx="6804756" cy="4485808"/>
          </a:xfrm>
          <a:prstGeom prst="irregularSeal1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20657" y="3502641"/>
            <a:ext cx="45365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Calibri" panose="020F0502020204030204"/>
              </a:rPr>
              <a:t>What makes effective descriptive writing?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31888" y="-29061"/>
            <a:ext cx="843611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Learning Objectives: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To be able to </a:t>
            </a:r>
            <a:r>
              <a:rPr lang="en-GB" sz="1600" dirty="0">
                <a:solidFill>
                  <a:srgbClr val="0070C0"/>
                </a:solidFill>
                <a:latin typeface="Calibri" panose="020F0502020204030204"/>
              </a:rPr>
              <a:t>recall, identify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and </a:t>
            </a:r>
            <a:r>
              <a:rPr lang="en-GB" sz="1600" dirty="0">
                <a:solidFill>
                  <a:srgbClr val="FC8604"/>
                </a:solidFill>
                <a:latin typeface="Calibri" panose="020F0502020204030204"/>
              </a:rPr>
              <a:t>select</a:t>
            </a:r>
            <a:r>
              <a:rPr lang="en-GB" sz="1600" dirty="0">
                <a:solidFill>
                  <a:srgbClr val="0070C0"/>
                </a:solidFill>
                <a:latin typeface="Calibri" panose="020F0502020204030204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features of descriptive writing.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FA511A-4EDC-4A52-A7DD-58179729897F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val="3615946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2556" y="528160"/>
            <a:ext cx="7434775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u="sng" dirty="0"/>
              <a:t>Features of Writing to Describe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593" y="1978502"/>
            <a:ext cx="7886700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Sentences varied for clarity, purpose and effect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Imaginative treatment of material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Language used to create images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Connectives used for joining ideas together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1888" y="4364"/>
            <a:ext cx="843611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Learning Objectives: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To be able to </a:t>
            </a:r>
            <a:r>
              <a:rPr lang="en-GB" sz="1600" dirty="0">
                <a:solidFill>
                  <a:srgbClr val="0070C0"/>
                </a:solidFill>
                <a:latin typeface="Calibri" panose="020F0502020204030204"/>
              </a:rPr>
              <a:t>recall, identify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and </a:t>
            </a:r>
            <a:r>
              <a:rPr lang="en-GB" sz="1600" dirty="0">
                <a:solidFill>
                  <a:srgbClr val="FC8604"/>
                </a:solidFill>
                <a:latin typeface="Calibri" panose="020F0502020204030204"/>
              </a:rPr>
              <a:t>select</a:t>
            </a:r>
            <a:r>
              <a:rPr lang="en-GB" sz="1600" dirty="0">
                <a:solidFill>
                  <a:srgbClr val="0070C0"/>
                </a:solidFill>
                <a:latin typeface="Calibri" panose="020F0502020204030204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features of descriptive writing.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6243BB-4E90-4785-8396-1CF36B5F92B1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14458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849" y="529280"/>
            <a:ext cx="6295292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u="sng" dirty="0"/>
              <a:t>Expanding on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593" y="2027269"/>
            <a:ext cx="7886700" cy="395274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sz="3200" b="1" dirty="0">
                <a:solidFill>
                  <a:srgbClr val="0070C0"/>
                </a:solidFill>
              </a:rPr>
              <a:t>The sea was calm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As I looked through my ancient telescope, the sea was gloriously calm and the deepest blue, reflecting a cloudless sky.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31888" y="6572"/>
            <a:ext cx="843611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Learning Objectives: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To be able to </a:t>
            </a:r>
            <a:r>
              <a:rPr lang="en-GB" sz="1600" dirty="0">
                <a:solidFill>
                  <a:srgbClr val="0070C0"/>
                </a:solidFill>
                <a:latin typeface="Calibri" panose="020F0502020204030204"/>
              </a:rPr>
              <a:t>recall, identify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and </a:t>
            </a:r>
            <a:r>
              <a:rPr lang="en-GB" sz="1600" dirty="0">
                <a:solidFill>
                  <a:srgbClr val="FC8604"/>
                </a:solidFill>
                <a:latin typeface="Calibri" panose="020F0502020204030204"/>
              </a:rPr>
              <a:t>select</a:t>
            </a:r>
            <a:r>
              <a:rPr lang="en-GB" sz="1600" dirty="0">
                <a:solidFill>
                  <a:srgbClr val="0070C0"/>
                </a:solidFill>
                <a:latin typeface="Calibri" panose="020F0502020204030204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features of descriptive writing.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6380743" y="3147395"/>
            <a:ext cx="337752" cy="9391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958477-6235-4067-8D9A-C1FDE50118CF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66360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297" y="681037"/>
            <a:ext cx="6295292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u="sng" dirty="0"/>
              <a:t>Expanding on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593" y="2118381"/>
            <a:ext cx="7886700" cy="39856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sz="3200" b="1" dirty="0">
                <a:solidFill>
                  <a:srgbClr val="0070C0"/>
                </a:solidFill>
              </a:rPr>
              <a:t>The boat was being thrown into the air.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Have a go at expanding this sentence to make it more detailed and descriptive!</a:t>
            </a:r>
          </a:p>
        </p:txBody>
      </p:sp>
      <p:sp>
        <p:nvSpPr>
          <p:cNvPr id="6" name="Rectangle 5"/>
          <p:cNvSpPr/>
          <p:nvPr/>
        </p:nvSpPr>
        <p:spPr>
          <a:xfrm>
            <a:off x="2231888" y="-2"/>
            <a:ext cx="843611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Learning Objectives: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To be able to </a:t>
            </a:r>
            <a:r>
              <a:rPr lang="en-GB" sz="1600" dirty="0">
                <a:solidFill>
                  <a:srgbClr val="0070C0"/>
                </a:solidFill>
                <a:latin typeface="Calibri" panose="020F0502020204030204"/>
              </a:rPr>
              <a:t>recall, identify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and </a:t>
            </a:r>
            <a:r>
              <a:rPr lang="en-GB" sz="1600" dirty="0">
                <a:solidFill>
                  <a:srgbClr val="FC8604"/>
                </a:solidFill>
                <a:latin typeface="Calibri" panose="020F0502020204030204"/>
              </a:rPr>
              <a:t>select</a:t>
            </a:r>
            <a:r>
              <a:rPr lang="en-GB" sz="1600" dirty="0">
                <a:solidFill>
                  <a:srgbClr val="0070C0"/>
                </a:solidFill>
                <a:latin typeface="Calibri" panose="020F0502020204030204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features of descriptive writing.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9CAEBA-DB22-4523-ACB4-459067BA3D4A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1435927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2774" y="935083"/>
            <a:ext cx="7774338" cy="97769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200" b="1" u="sng" dirty="0">
                <a:solidFill>
                  <a:srgbClr val="0070C0"/>
                </a:solidFill>
              </a:rPr>
              <a:t>Identifying</a:t>
            </a:r>
            <a:r>
              <a:rPr lang="en-GB" sz="3200" dirty="0">
                <a:solidFill>
                  <a:srgbClr val="0070C0"/>
                </a:solidFill>
              </a:rPr>
              <a:t> </a:t>
            </a:r>
            <a:r>
              <a:rPr lang="en-GB" sz="3200" dirty="0"/>
              <a:t>effective descriptive features in...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73377" y="1843952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32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5527" y="2089238"/>
            <a:ext cx="7488832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F0FC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prstClr val="black"/>
                </a:solidFill>
                <a:latin typeface="Calibri" panose="020F0502020204030204"/>
              </a:rPr>
              <a:t>The Captain’s Journal</a:t>
            </a:r>
            <a:endParaRPr lang="en-GB" sz="3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3498" y="3845434"/>
            <a:ext cx="5616623" cy="20621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As we read along,</a:t>
            </a:r>
          </a:p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underline/highlight any description that you think is particularly effective.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739303" y="267916"/>
            <a:ext cx="216024" cy="6575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31888" y="0"/>
            <a:ext cx="843611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Learning Objectives: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To be able to </a:t>
            </a:r>
            <a:r>
              <a:rPr lang="en-GB" sz="1600" dirty="0">
                <a:solidFill>
                  <a:srgbClr val="0070C0"/>
                </a:solidFill>
                <a:latin typeface="Calibri" panose="020F0502020204030204"/>
              </a:rPr>
              <a:t>recall, identify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and </a:t>
            </a:r>
            <a:r>
              <a:rPr lang="en-GB" sz="1600" dirty="0">
                <a:solidFill>
                  <a:srgbClr val="FC8604"/>
                </a:solidFill>
                <a:latin typeface="Calibri" panose="020F0502020204030204"/>
              </a:rPr>
              <a:t>select</a:t>
            </a:r>
            <a:r>
              <a:rPr lang="en-GB" sz="1600" dirty="0">
                <a:solidFill>
                  <a:srgbClr val="0070C0"/>
                </a:solidFill>
                <a:latin typeface="Calibri" panose="020F0502020204030204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features of descriptive writing.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5CDDD8-920A-4E97-815B-3F84D331B73E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</p:spTree>
    <p:extLst>
      <p:ext uri="{BB962C8B-B14F-4D97-AF65-F5344CB8AC3E}">
        <p14:creationId xmlns:p14="http://schemas.microsoft.com/office/powerpoint/2010/main" val="2226904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432" y="738664"/>
            <a:ext cx="7360064" cy="12022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800" dirty="0"/>
              <a:t>For each of these features, </a:t>
            </a:r>
            <a:r>
              <a:rPr lang="en-GB" sz="2800" dirty="0">
                <a:solidFill>
                  <a:srgbClr val="FC8604"/>
                </a:solidFill>
              </a:rPr>
              <a:t>select</a:t>
            </a:r>
            <a:r>
              <a:rPr lang="en-GB" sz="2800" dirty="0"/>
              <a:t> an example in the text and annotate it on the sheet</a:t>
            </a:r>
            <a:r>
              <a:rPr lang="en-GB" sz="32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7432" y="2454778"/>
            <a:ext cx="7559560" cy="366455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Sentences varied for clarity, purpose and effect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Imaginative treatment of material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Language used to create images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Connectives used for joining ideas together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011941" y="369332"/>
            <a:ext cx="216024" cy="523038"/>
          </a:xfrm>
          <a:prstGeom prst="straightConnector1">
            <a:avLst/>
          </a:prstGeom>
          <a:ln w="38100">
            <a:solidFill>
              <a:srgbClr val="FC86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31888" y="0"/>
            <a:ext cx="843611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Learning Objectives: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To be able to </a:t>
            </a:r>
            <a:r>
              <a:rPr lang="en-GB" sz="1600" dirty="0">
                <a:solidFill>
                  <a:srgbClr val="0070C0"/>
                </a:solidFill>
                <a:latin typeface="Calibri" panose="020F0502020204030204"/>
              </a:rPr>
              <a:t>recall, identify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and </a:t>
            </a:r>
            <a:r>
              <a:rPr lang="en-GB" sz="1600" dirty="0">
                <a:solidFill>
                  <a:srgbClr val="FC8604"/>
                </a:solidFill>
                <a:latin typeface="Calibri" panose="020F0502020204030204"/>
              </a:rPr>
              <a:t>select</a:t>
            </a:r>
            <a:r>
              <a:rPr lang="en-GB" sz="1600" dirty="0">
                <a:solidFill>
                  <a:srgbClr val="0070C0"/>
                </a:solidFill>
                <a:latin typeface="Calibri" panose="020F0502020204030204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features of descriptive writing.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A6F477-DCA6-45AD-B8E0-95B9DF3DB1E1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718404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731</Words>
  <Application>Microsoft Office PowerPoint</Application>
  <PresentationFormat>Widescreen</PresentationFormat>
  <Paragraphs>94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Comic Sans MS</vt:lpstr>
      <vt:lpstr>Office Theme</vt:lpstr>
      <vt:lpstr>1_Office Theme</vt:lpstr>
      <vt:lpstr>PowerPoint Presentation</vt:lpstr>
      <vt:lpstr>Task: Eyewitness Account</vt:lpstr>
      <vt:lpstr>Task: Eyewitness Account</vt:lpstr>
      <vt:lpstr>Recalling features</vt:lpstr>
      <vt:lpstr>Features of Writing to Describe</vt:lpstr>
      <vt:lpstr>Expanding on Description</vt:lpstr>
      <vt:lpstr>Expanding on Description</vt:lpstr>
      <vt:lpstr>Identifying effective descriptive features in...</vt:lpstr>
      <vt:lpstr>For each of these features, select an example in the text and annotate it on the sheet.</vt:lpstr>
      <vt:lpstr>How do I succeed at writing?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Graham</dc:creator>
  <cp:lastModifiedBy>B Graham</cp:lastModifiedBy>
  <cp:revision>2</cp:revision>
  <dcterms:created xsi:type="dcterms:W3CDTF">2020-09-15T10:37:21Z</dcterms:created>
  <dcterms:modified xsi:type="dcterms:W3CDTF">2020-09-15T10:51:18Z</dcterms:modified>
</cp:coreProperties>
</file>