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2.xml" ContentType="application/vnd.ms-office.activeX+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1" r:id="rId2"/>
    <p:sldMasterId id="2147483729" r:id="rId3"/>
    <p:sldMasterId id="2147483661" r:id="rId4"/>
    <p:sldMasterId id="2147483673" r:id="rId5"/>
    <p:sldMasterId id="2147483685" r:id="rId6"/>
    <p:sldMasterId id="2147483697" r:id="rId7"/>
    <p:sldMasterId id="2147483709" r:id="rId8"/>
  </p:sldMasterIdLst>
  <p:notesMasterIdLst>
    <p:notesMasterId r:id="rId16"/>
  </p:notesMasterIdLst>
  <p:sldIdLst>
    <p:sldId id="270" r:id="rId9"/>
    <p:sldId id="263" r:id="rId10"/>
    <p:sldId id="257" r:id="rId11"/>
    <p:sldId id="267" r:id="rId12"/>
    <p:sldId id="268" r:id="rId13"/>
    <p:sldId id="269"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A7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67" autoAdjust="0"/>
    <p:restoredTop sz="85494" autoAdjust="0"/>
  </p:normalViewPr>
  <p:slideViewPr>
    <p:cSldViewPr snapToGrid="0">
      <p:cViewPr varScale="1">
        <p:scale>
          <a:sx n="74" d="100"/>
          <a:sy n="74" d="100"/>
        </p:scale>
        <p:origin x="-540"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3" d="100"/>
          <a:sy n="83" d="100"/>
        </p:scale>
        <p:origin x="201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0B46C0-3480-413F-9776-B8EA92E3AD1B}" type="datetimeFigureOut">
              <a:rPr lang="en-GB" smtClean="0"/>
              <a:pPr/>
              <a:t>20/07/2016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A9B57-2B99-46E1-B724-1B4FB045E4D4}" type="slidenum">
              <a:rPr lang="en-GB" smtClean="0"/>
              <a:pPr/>
              <a:t>‹#›</a:t>
            </a:fld>
            <a:endParaRPr lang="en-GB"/>
          </a:p>
        </p:txBody>
      </p:sp>
    </p:spTree>
    <p:extLst>
      <p:ext uri="{BB962C8B-B14F-4D97-AF65-F5344CB8AC3E}">
        <p14:creationId xmlns:p14="http://schemas.microsoft.com/office/powerpoint/2010/main" val="826715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2</a:t>
            </a:fld>
            <a:endParaRPr lang="en-GB"/>
          </a:p>
        </p:txBody>
      </p:sp>
    </p:spTree>
    <p:extLst>
      <p:ext uri="{BB962C8B-B14F-4D97-AF65-F5344CB8AC3E}">
        <p14:creationId xmlns:p14="http://schemas.microsoft.com/office/powerpoint/2010/main" val="342405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smtClean="0">
                <a:solidFill>
                  <a:schemeClr val="tx1"/>
                </a:solidFill>
                <a:latin typeface="+mn-lt"/>
                <a:ea typeface="+mn-ea"/>
                <a:cs typeface="+mn-cs"/>
              </a:rPr>
              <a:t>Make the content, skills and thinking explicit</a:t>
            </a:r>
          </a:p>
          <a:p>
            <a:pPr marL="171450" indent="-171450">
              <a:buFont typeface="Arial"/>
              <a:buChar char="•"/>
            </a:pPr>
            <a:r>
              <a:rPr lang="en-US" sz="1200" kern="1200" dirty="0" smtClean="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smtClean="0">
                <a:solidFill>
                  <a:schemeClr val="tx1"/>
                </a:solidFill>
                <a:latin typeface="+mn-lt"/>
                <a:ea typeface="+mn-ea"/>
                <a:cs typeface="+mn-cs"/>
              </a:rPr>
              <a:t>Share the criteria against which the learning will be assessed.</a:t>
            </a:r>
          </a:p>
          <a:p>
            <a:pPr marL="0" indent="0">
              <a:buFont typeface="Arial"/>
              <a:buNone/>
            </a:pPr>
            <a:r>
              <a:rPr lang="en-US" sz="1200" kern="1200" dirty="0" smtClean="0">
                <a:solidFill>
                  <a:schemeClr val="tx1"/>
                </a:solidFill>
                <a:latin typeface="+mn-lt"/>
                <a:ea typeface="+mn-ea"/>
                <a:cs typeface="+mn-cs"/>
              </a:rPr>
              <a:t>Students will be able to answer the key questions:</a:t>
            </a:r>
          </a:p>
          <a:p>
            <a:pPr marL="342900" indent="-342900">
              <a:spcBef>
                <a:spcPct val="50000"/>
              </a:spcBef>
            </a:pPr>
            <a:r>
              <a:rPr lang="en-GB" sz="1200" b="1" u="sng" dirty="0" smtClean="0">
                <a:solidFill>
                  <a:srgbClr val="336699"/>
                </a:solidFill>
                <a:latin typeface="Calibri" pitchFamily="34" charset="0"/>
              </a:rPr>
              <a:t>What are you learning?:</a:t>
            </a:r>
          </a:p>
          <a:p>
            <a:pPr marL="342900" indent="-342900">
              <a:spcBef>
                <a:spcPct val="50000"/>
              </a:spcBef>
            </a:pPr>
            <a:r>
              <a:rPr lang="en-GB" sz="1200" b="1" u="sng" dirty="0" smtClean="0">
                <a:solidFill>
                  <a:srgbClr val="336699"/>
                </a:solidFill>
                <a:latin typeface="Calibri" pitchFamily="34" charset="0"/>
              </a:rPr>
              <a:t>Why are you learning this?</a:t>
            </a:r>
          </a:p>
          <a:p>
            <a:pPr marL="342900" indent="-342900">
              <a:spcBef>
                <a:spcPct val="50000"/>
              </a:spcBef>
            </a:pPr>
            <a:r>
              <a:rPr lang="en-GB" sz="1200" b="1" u="sng" dirty="0" smtClean="0">
                <a:solidFill>
                  <a:srgbClr val="336699"/>
                </a:solidFill>
                <a:latin typeface="Calibri" pitchFamily="34" charset="0"/>
              </a:rPr>
              <a:t>How will you know if you are doing this well?</a:t>
            </a:r>
          </a:p>
          <a:p>
            <a:pPr marL="342900" indent="-342900">
              <a:spcBef>
                <a:spcPct val="50000"/>
              </a:spcBef>
              <a:buFont typeface="Arial" panose="020B0604020202020204" pitchFamily="34" charset="0"/>
              <a:buChar char="•"/>
            </a:pPr>
            <a:r>
              <a:rPr lang="en-GB" sz="1200" b="1" u="sng" dirty="0" smtClean="0">
                <a:solidFill>
                  <a:srgbClr val="336699"/>
                </a:solidFill>
                <a:latin typeface="Calibri" pitchFamily="34" charset="0"/>
              </a:rPr>
              <a:t>WAGOLL:</a:t>
            </a:r>
          </a:p>
          <a:p>
            <a:pPr marL="342900" indent="-342900">
              <a:spcBef>
                <a:spcPct val="50000"/>
              </a:spcBef>
              <a:buFont typeface="Arial" panose="020B0604020202020204" pitchFamily="34" charset="0"/>
              <a:buChar char="•"/>
            </a:pPr>
            <a:r>
              <a:rPr lang="en-GB" sz="1200" b="1" u="sng" dirty="0" smtClean="0">
                <a:solidFill>
                  <a:srgbClr val="336699"/>
                </a:solidFill>
                <a:latin typeface="Calibri" pitchFamily="34" charset="0"/>
              </a:rPr>
              <a:t>Success Criteria:</a:t>
            </a:r>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3</a:t>
            </a:fld>
            <a:endParaRPr lang="en-GB"/>
          </a:p>
        </p:txBody>
      </p:sp>
    </p:spTree>
    <p:extLst>
      <p:ext uri="{BB962C8B-B14F-4D97-AF65-F5344CB8AC3E}">
        <p14:creationId xmlns:p14="http://schemas.microsoft.com/office/powerpoint/2010/main" val="193876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smtClean="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4</a:t>
            </a:fld>
            <a:endParaRPr lang="en-GB"/>
          </a:p>
        </p:txBody>
      </p:sp>
    </p:spTree>
    <p:extLst>
      <p:ext uri="{BB962C8B-B14F-4D97-AF65-F5344CB8AC3E}">
        <p14:creationId xmlns:p14="http://schemas.microsoft.com/office/powerpoint/2010/main" val="1644003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Checking learning: It is likely that this process will feature throughout</a:t>
            </a:r>
            <a:r>
              <a:rPr lang="en-US" sz="1200" b="1" kern="1200" baseline="0" dirty="0" smtClean="0">
                <a:solidFill>
                  <a:schemeClr val="tx1"/>
                </a:solidFill>
                <a:latin typeface="+mn-lt"/>
                <a:ea typeface="+mn-ea"/>
                <a:cs typeface="+mn-cs"/>
              </a:rPr>
              <a:t> the lesson, not just at the end.</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endParaRPr lang="en-US" dirty="0" smtClean="0"/>
          </a:p>
          <a:p>
            <a:endParaRPr lang="en-GB" dirty="0"/>
          </a:p>
        </p:txBody>
      </p:sp>
      <p:sp>
        <p:nvSpPr>
          <p:cNvPr id="4" name="Slide Number Placeholder 3"/>
          <p:cNvSpPr>
            <a:spLocks noGrp="1"/>
          </p:cNvSpPr>
          <p:nvPr>
            <p:ph type="sldNum" sz="quarter" idx="10"/>
          </p:nvPr>
        </p:nvSpPr>
        <p:spPr/>
        <p:txBody>
          <a:bodyPr/>
          <a:lstStyle/>
          <a:p>
            <a:fld id="{992A9B57-2B99-46E1-B724-1B4FB045E4D4}" type="slidenum">
              <a:rPr lang="en-GB" smtClean="0"/>
              <a:pPr/>
              <a:t>7</a:t>
            </a:fld>
            <a:endParaRPr lang="en-GB"/>
          </a:p>
        </p:txBody>
      </p:sp>
    </p:spTree>
    <p:extLst>
      <p:ext uri="{BB962C8B-B14F-4D97-AF65-F5344CB8AC3E}">
        <p14:creationId xmlns:p14="http://schemas.microsoft.com/office/powerpoint/2010/main" val="2804290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14606" y="242714"/>
            <a:ext cx="2743200" cy="365125"/>
          </a:xfrm>
        </p:spPr>
        <p:txBody>
          <a:bodyPr/>
          <a:lstStyle/>
          <a:p>
            <a:fld id="{62AE75B3-6441-491E-A181-CF9673D2AC42}"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46243" y="1519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46243" y="2298247"/>
            <a:ext cx="2946400" cy="214630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46243" y="4444547"/>
            <a:ext cx="2946400" cy="2207260"/>
          </a:xfrm>
          <a:prstGeom prst="roundRect">
            <a:avLst/>
          </a:prstGeom>
          <a:solidFill>
            <a:srgbClr val="FFCC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4" name="TextBox 3"/>
          <p:cNvSpPr txBox="1"/>
          <p:nvPr userDrawn="1"/>
        </p:nvSpPr>
        <p:spPr>
          <a:xfrm>
            <a:off x="9354065" y="395416"/>
            <a:ext cx="2100649" cy="369332"/>
          </a:xfrm>
          <a:prstGeom prst="rect">
            <a:avLst/>
          </a:prstGeom>
          <a:noFill/>
        </p:spPr>
        <p:txBody>
          <a:bodyPr wrap="square" rtlCol="0">
            <a:spAutoFit/>
          </a:bodyPr>
          <a:lstStyle/>
          <a:p>
            <a:r>
              <a:rPr lang="en-GB" smtClean="0"/>
              <a:t>Learning objective</a:t>
            </a:r>
            <a:endParaRPr lang="en-GB"/>
          </a:p>
        </p:txBody>
      </p:sp>
    </p:spTree>
    <p:extLst>
      <p:ext uri="{BB962C8B-B14F-4D97-AF65-F5344CB8AC3E}">
        <p14:creationId xmlns:p14="http://schemas.microsoft.com/office/powerpoint/2010/main" val="210384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AB25CE-8E01-416B-8781-D8D24F72E747}" type="datetime2">
              <a:rPr lang="en-GB" smtClean="0"/>
              <a:pPr/>
              <a:t>Wednesday, 20 July 2016</a:t>
            </a:fld>
            <a:endParaRPr lang="en-GB" dirty="0"/>
          </a:p>
        </p:txBody>
      </p:sp>
      <p:sp>
        <p:nvSpPr>
          <p:cNvPr id="4" name="Footer Placeholder 3"/>
          <p:cNvSpPr>
            <a:spLocks noGrp="1"/>
          </p:cNvSpPr>
          <p:nvPr>
            <p:ph type="ftr" sz="quarter" idx="11"/>
          </p:nvPr>
        </p:nvSpPr>
        <p:spPr/>
        <p:txBody>
          <a:bodyPr/>
          <a:lstStyle/>
          <a:p>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Wednesday, 20 July 2016</a:t>
            </a:fld>
            <a:endParaRPr lang="en-GB"/>
          </a:p>
        </p:txBody>
      </p:sp>
      <p:sp>
        <p:nvSpPr>
          <p:cNvPr id="3" name="Footer Placeholder 2"/>
          <p:cNvSpPr>
            <a:spLocks noGrp="1"/>
          </p:cNvSpPr>
          <p:nvPr>
            <p:ph type="ftr" sz="quarter" idx="11"/>
          </p:nvPr>
        </p:nvSpPr>
        <p:spPr/>
        <p:txBody>
          <a:bodyPr/>
          <a:lstStyle/>
          <a:p>
            <a:r>
              <a:rPr lang="en-GB" dirty="0" err="1" smtClean="0"/>
              <a:t>Leela’s</a:t>
            </a:r>
            <a:r>
              <a:rPr lang="en-GB" dirty="0" smtClean="0"/>
              <a:t> friend – Exploring themes and ideas.</a:t>
            </a:r>
            <a:endParaRPr lang="en-GB" dirty="0"/>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15152" y="457200"/>
            <a:ext cx="2956873"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282874" y="92075"/>
            <a:ext cx="2743200" cy="365125"/>
          </a:xfrm>
        </p:spPr>
        <p:txBody>
          <a:bodyPr/>
          <a:lstStyle/>
          <a:p>
            <a:fld id="{65A1F208-791A-4DDE-A99D-6BA34D20986B}"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04241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0561" y="457200"/>
            <a:ext cx="3011464"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257822" y="109321"/>
            <a:ext cx="2743200" cy="365125"/>
          </a:xfrm>
        </p:spPr>
        <p:txBody>
          <a:bodyPr/>
          <a:lstStyle/>
          <a:p>
            <a:fld id="{A4A7CE6C-C233-4472-AD1C-9ECF7D99BA19}"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76235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307926" y="115094"/>
            <a:ext cx="2743200" cy="365125"/>
          </a:xfrm>
        </p:spPr>
        <p:txBody>
          <a:bodyPr/>
          <a:lstStyle/>
          <a:p>
            <a:fld id="{491D0ED0-8DFA-4FBC-B019-2C09B458E77E}"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1819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295400" y="135167"/>
            <a:ext cx="2743200" cy="365125"/>
          </a:xfrm>
        </p:spPr>
        <p:txBody>
          <a:bodyPr/>
          <a:lstStyle/>
          <a:p>
            <a:fld id="{D1F502C0-00FC-4A95-BCD0-2FA6E2F1DDF4}"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71862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a:xfrm>
            <a:off x="2006600" y="365125"/>
            <a:ext cx="9347200" cy="1325563"/>
          </a:xfrm>
        </p:spPr>
        <p:txBody>
          <a:bodyPr>
            <a:noAutofit/>
          </a:bodyPr>
          <a:lstStyle>
            <a:lvl1pPr>
              <a:defRPr sz="4400">
                <a:solidFill>
                  <a:srgbClr val="FF0000"/>
                </a:solidFill>
              </a:defRPr>
            </a:lvl1pPr>
          </a:lstStyle>
          <a:p>
            <a:r>
              <a:rPr lang="en-GB" dirty="0" smtClean="0"/>
              <a:t>Click to edit Master title style</a:t>
            </a:r>
            <a:endParaRPr lang="en-US" dirty="0"/>
          </a:p>
        </p:txBody>
      </p:sp>
      <p:sp>
        <p:nvSpPr>
          <p:cNvPr id="8" name="Text Placeholder 7"/>
          <p:cNvSpPr>
            <a:spLocks noGrp="1"/>
          </p:cNvSpPr>
          <p:nvPr>
            <p:ph type="body" sz="quarter" idx="13"/>
          </p:nvPr>
        </p:nvSpPr>
        <p:spPr>
          <a:xfrm>
            <a:off x="609600" y="1563688"/>
            <a:ext cx="10972800" cy="4961656"/>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9" name="Rectangle 8"/>
          <p:cNvSpPr/>
          <p:nvPr userDrawn="1"/>
        </p:nvSpPr>
        <p:spPr>
          <a:xfrm>
            <a:off x="335361" y="134322"/>
            <a:ext cx="11681595"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Date Placeholder 3"/>
          <p:cNvSpPr>
            <a:spLocks noGrp="1"/>
          </p:cNvSpPr>
          <p:nvPr>
            <p:ph type="dt" sz="half" idx="10"/>
          </p:nvPr>
        </p:nvSpPr>
        <p:spPr>
          <a:xfrm>
            <a:off x="1343444" y="182562"/>
            <a:ext cx="4165600" cy="365125"/>
          </a:xfrm>
          <a:prstGeom prst="rect">
            <a:avLst/>
          </a:prstGeom>
        </p:spPr>
        <p:txBody>
          <a:bodyPr/>
          <a:lstStyle/>
          <a:p>
            <a:fld id="{8BE6CB35-9C4B-4365-9E1B-41648003AE94}" type="datetime2">
              <a:rPr lang="en-GB" smtClean="0"/>
              <a:pPr/>
              <a:t>Wednesday, 20 July 2016</a:t>
            </a:fld>
            <a:endParaRPr lang="en-US" dirty="0"/>
          </a:p>
        </p:txBody>
      </p:sp>
    </p:spTree>
    <p:extLst>
      <p:ext uri="{BB962C8B-B14F-4D97-AF65-F5344CB8AC3E}">
        <p14:creationId xmlns:p14="http://schemas.microsoft.com/office/powerpoint/2010/main" val="1425907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49519D6-045E-4DEA-A2A1-2EBCB1BA3E30}"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C1DC34-6C79-4792-BA48-3CE528FF89F2}"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017C2ED-058D-4405-ABF6-122ECC6739FB}"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96267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25FD44-1D2F-49D0-B6E0-84A3D0611E6B}" type="datetimeFigureOut">
              <a:rPr lang="en-GB" smtClean="0"/>
              <a:pPr/>
              <a:t>20/07/2016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219738-FDC5-4C3D-A914-E25478217D82}"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F25A1A0-0171-473B-89D1-C6201B0CC1C0}"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4635713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FBAC759-3772-4326-85A3-907B5F6CD883}" type="datetime2">
              <a:rPr lang="en-GB" smtClean="0"/>
              <a:pPr/>
              <a:t>Wednesday, 20 July 2016</a:t>
            </a:fld>
            <a:endParaRPr lang="en-GB"/>
          </a:p>
        </p:txBody>
      </p:sp>
      <p:sp>
        <p:nvSpPr>
          <p:cNvPr id="4" name="Footer Placeholder 3"/>
          <p:cNvSpPr>
            <a:spLocks noGrp="1"/>
          </p:cNvSpPr>
          <p:nvPr>
            <p:ph type="ftr" sz="quarter" idx="11"/>
          </p:nvPr>
        </p:nvSpPr>
        <p:spPr/>
        <p:txBody>
          <a:bodyPr/>
          <a:lstStyle/>
          <a:p>
            <a:endParaRPr lang="en-GB" dirty="0"/>
          </a:p>
        </p:txBody>
      </p:sp>
      <p:graphicFrame>
        <p:nvGraphicFramePr>
          <p:cNvPr id="5" name="Table 4"/>
          <p:cNvGraphicFramePr>
            <a:graphicFrameLocks noGrp="1"/>
          </p:cNvGraphicFramePr>
          <p:nvPr userDrawn="1">
            <p:extLst>
              <p:ext uri="{D42A27DB-BD31-4B8C-83A1-F6EECF244321}">
                <p14:modId xmlns:p14="http://schemas.microsoft.com/office/powerpoint/2010/main" val="1094453160"/>
              </p:ext>
            </p:extLst>
          </p:nvPr>
        </p:nvGraphicFramePr>
        <p:xfrm>
          <a:off x="7512174" y="2075636"/>
          <a:ext cx="4184526" cy="3068525"/>
        </p:xfrm>
        <a:graphic>
          <a:graphicData uri="http://schemas.openxmlformats.org/drawingml/2006/table">
            <a:tbl>
              <a:tblPr firstRow="1" bandRow="1">
                <a:tableStyleId>{5C22544A-7EE6-4342-B048-85BDC9FD1C3A}</a:tableStyleId>
              </a:tblPr>
              <a:tblGrid>
                <a:gridCol w="1466726"/>
                <a:gridCol w="2717800"/>
              </a:tblGrid>
              <a:tr h="515164">
                <a:tc gridSpan="2">
                  <a:txBody>
                    <a:bodyPr/>
                    <a:lstStyle/>
                    <a:p>
                      <a:r>
                        <a:rPr lang="en-GB" dirty="0" smtClean="0"/>
                        <a:t>How are we going to get there?</a:t>
                      </a:r>
                      <a:endParaRPr lang="en-GB" dirty="0"/>
                    </a:p>
                  </a:txBody>
                  <a:tcPr>
                    <a:solidFill>
                      <a:srgbClr val="FFC000"/>
                    </a:solidFill>
                  </a:tcPr>
                </a:tc>
                <a:tc hMerge="1">
                  <a:txBody>
                    <a:bodyPr/>
                    <a:lstStyle/>
                    <a:p>
                      <a:endParaRPr lang="en-GB" dirty="0"/>
                    </a:p>
                  </a:txBody>
                  <a:tcPr/>
                </a:tc>
              </a:tr>
              <a:tr h="660400">
                <a:tc>
                  <a:txBody>
                    <a:bodyPr/>
                    <a:lstStyle/>
                    <a:p>
                      <a:r>
                        <a:rPr lang="en-GB" dirty="0" smtClean="0"/>
                        <a:t>New information</a:t>
                      </a:r>
                      <a:endParaRPr lang="en-GB" dirty="0"/>
                    </a:p>
                  </a:txBody>
                  <a:tcPr>
                    <a:solidFill>
                      <a:srgbClr val="FFC000">
                        <a:alpha val="60000"/>
                      </a:srgbClr>
                    </a:solidFill>
                  </a:tcPr>
                </a:tc>
                <a:tc>
                  <a:txBody>
                    <a:bodyPr/>
                    <a:lstStyle/>
                    <a:p>
                      <a:endParaRPr lang="en-GB" dirty="0"/>
                    </a:p>
                  </a:txBody>
                  <a:tcPr>
                    <a:solidFill>
                      <a:srgbClr val="FFC000">
                        <a:alpha val="60000"/>
                      </a:srgbClr>
                    </a:solidFill>
                  </a:tcPr>
                </a:tc>
              </a:tr>
              <a:tr h="630987">
                <a:tc>
                  <a:txBody>
                    <a:bodyPr/>
                    <a:lstStyle/>
                    <a:p>
                      <a:r>
                        <a:rPr lang="en-GB" dirty="0" smtClean="0"/>
                        <a:t>Construct</a:t>
                      </a:r>
                      <a:endParaRPr lang="en-GB" dirty="0"/>
                    </a:p>
                  </a:txBody>
                  <a:tcPr>
                    <a:solidFill>
                      <a:srgbClr val="FFC000">
                        <a:alpha val="20000"/>
                      </a:srgbClr>
                    </a:solidFill>
                  </a:tcPr>
                </a:tc>
                <a:tc>
                  <a:txBody>
                    <a:bodyPr/>
                    <a:lstStyle/>
                    <a:p>
                      <a:endParaRPr lang="en-GB" dirty="0"/>
                    </a:p>
                  </a:txBody>
                  <a:tcPr>
                    <a:solidFill>
                      <a:srgbClr val="FFC000">
                        <a:alpha val="20000"/>
                      </a:srgbClr>
                    </a:solidFill>
                  </a:tcPr>
                </a:tc>
              </a:tr>
              <a:tr h="630987">
                <a:tc>
                  <a:txBody>
                    <a:bodyPr/>
                    <a:lstStyle/>
                    <a:p>
                      <a:r>
                        <a:rPr lang="en-GB" dirty="0" smtClean="0"/>
                        <a:t>Application</a:t>
                      </a:r>
                      <a:endParaRPr lang="en-GB" dirty="0"/>
                    </a:p>
                  </a:txBody>
                  <a:tcPr>
                    <a:solidFill>
                      <a:srgbClr val="FFC000">
                        <a:alpha val="60000"/>
                      </a:srgbClr>
                    </a:solidFill>
                  </a:tcPr>
                </a:tc>
                <a:tc>
                  <a:txBody>
                    <a:bodyPr/>
                    <a:lstStyle/>
                    <a:p>
                      <a:endParaRPr lang="en-GB" dirty="0"/>
                    </a:p>
                  </a:txBody>
                  <a:tcPr>
                    <a:solidFill>
                      <a:srgbClr val="FFC000">
                        <a:alpha val="60000"/>
                      </a:srgbClr>
                    </a:solidFill>
                  </a:tcPr>
                </a:tc>
              </a:tr>
              <a:tr h="630987">
                <a:tc>
                  <a:txBody>
                    <a:bodyPr/>
                    <a:lstStyle/>
                    <a:p>
                      <a:r>
                        <a:rPr lang="en-GB" dirty="0" smtClean="0"/>
                        <a:t>Review</a:t>
                      </a:r>
                      <a:endParaRPr lang="en-GB" dirty="0"/>
                    </a:p>
                  </a:txBody>
                  <a:tcPr>
                    <a:solidFill>
                      <a:srgbClr val="FFC000">
                        <a:alpha val="20000"/>
                      </a:srgbClr>
                    </a:solidFill>
                  </a:tcPr>
                </a:tc>
                <a:tc>
                  <a:txBody>
                    <a:bodyPr/>
                    <a:lstStyle/>
                    <a:p>
                      <a:endParaRPr lang="en-GB" dirty="0"/>
                    </a:p>
                  </a:txBody>
                  <a:tcPr>
                    <a:solidFill>
                      <a:srgbClr val="FFC000">
                        <a:alpha val="20000"/>
                      </a:srgbClr>
                    </a:solidFill>
                  </a:tcPr>
                </a:tc>
              </a:tr>
            </a:tbl>
          </a:graphicData>
        </a:graphic>
      </p:graphicFrame>
    </p:spTree>
    <p:extLst>
      <p:ext uri="{BB962C8B-B14F-4D97-AF65-F5344CB8AC3E}">
        <p14:creationId xmlns:p14="http://schemas.microsoft.com/office/powerpoint/2010/main" val="63213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3248F0-3D7F-4CBA-B77D-0BF383E91CAF}"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1753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hasCustomPrompt="1"/>
          </p:nvPr>
        </p:nvSpPr>
        <p:spPr/>
        <p:txBody>
          <a:bodyPr/>
          <a:lstStyle>
            <a:lvl1pPr marL="0" indent="0">
              <a:buNone/>
              <a:defRPr baseline="0"/>
            </a:lvl1pPr>
          </a:lstStyle>
          <a:p>
            <a:pPr lvl="0"/>
            <a:r>
              <a:rPr lang="en-GB" dirty="0" smtClean="0"/>
              <a:t>What am I learning?</a:t>
            </a:r>
          </a:p>
          <a:p>
            <a:pPr lvl="0"/>
            <a:endParaRPr lang="en-GB" dirty="0" smtClean="0"/>
          </a:p>
          <a:p>
            <a:pPr lvl="0"/>
            <a:r>
              <a:rPr lang="en-GB" dirty="0" smtClean="0"/>
              <a:t>Why am I learning this?</a:t>
            </a:r>
          </a:p>
          <a:p>
            <a:pPr lvl="0"/>
            <a:endParaRPr lang="en-GB" dirty="0" smtClean="0"/>
          </a:p>
          <a:p>
            <a:pPr lvl="0"/>
            <a:r>
              <a:rPr lang="en-GB" dirty="0" smtClean="0"/>
              <a:t>What will a good one look like?</a:t>
            </a:r>
            <a:endParaRPr lang="en-GB" dirty="0"/>
          </a:p>
        </p:txBody>
      </p:sp>
      <p:sp>
        <p:nvSpPr>
          <p:cNvPr id="4" name="Date Placeholder 3"/>
          <p:cNvSpPr>
            <a:spLocks noGrp="1"/>
          </p:cNvSpPr>
          <p:nvPr>
            <p:ph type="dt" sz="half" idx="10"/>
          </p:nvPr>
        </p:nvSpPr>
        <p:spPr/>
        <p:txBody>
          <a:bodyPr/>
          <a:lstStyle/>
          <a:p>
            <a:fld id="{8852B5D5-38C1-42DE-87CB-E1FE3B58DFA7}"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05455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852B5D5-38C1-42DE-87CB-E1FE3B58DFA7}"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48939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3D9B9A-625A-40AF-B231-29DFCAEDAFFE}"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963087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7E964D-176D-42E8-87CC-AC8D87B09D2D}"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11701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42196" y="365125"/>
            <a:ext cx="9813191"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6E2601D-FF39-4EC5-B13F-33302FFE3080}" type="datetime2">
              <a:rPr lang="en-GB" smtClean="0"/>
              <a:pPr/>
              <a:t>Wednesday, 20 July 2016</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236235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33BB61-74F6-4919-AAD1-8E8691C4481F}" type="datetime2">
              <a:rPr lang="en-GB" smtClean="0"/>
              <a:pPr/>
              <a:t>Wednesday, 20 July 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398239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98050-2C64-40A0-A4FC-A2B36B06A3DF}"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179196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6482E4-2223-45F1-AE5D-ADEA1D94168A}"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758888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015" y="457200"/>
            <a:ext cx="3339010"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778DC-CF44-4108-9777-2BD192B4011C}"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41429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E6834DE-BEEA-42A1-949B-23AEBF2F8515}"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20260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EFDB3F-1D72-4676-8907-6DA9CD829ABB}"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149465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820B402-0CF4-4FC8-90E8-95955AAF45BF}"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133731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090612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248F84C-E4D3-454C-A841-65D7A6C1A936}"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32734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164DFF2-1ACF-4066-AFD3-C9069A5838D3}"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6191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407020-8A0D-4D34-B1AB-53AB9613D52A}"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167570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B5A022-44F7-401F-A6C5-E8E063BED171}"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224819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92322" y="365125"/>
            <a:ext cx="9663066"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82290D-DB3F-4D4C-9D16-A65AA0C3D557}" type="datetime2">
              <a:rPr lang="en-GB" smtClean="0"/>
              <a:pPr/>
              <a:t>Wednesday, 20 July 2016</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09964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BEBB61-4DEA-4295-AC6A-A1734CBD89DD}" type="datetime2">
              <a:rPr lang="en-GB" smtClean="0"/>
              <a:pPr/>
              <a:t>Wednesday, 20 July 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505583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2E578-455F-49CC-9798-80F0AEADF3B1}"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8616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41AE2-326F-4201-AA66-CA42E89F30F3}"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17244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1295400" y="182562"/>
            <a:ext cx="2743200" cy="365125"/>
          </a:xfrm>
        </p:spPr>
        <p:txBody>
          <a:bodyPr/>
          <a:lstStyle/>
          <a:p>
            <a:fld id="{D264F3E3-DBA9-41FF-B6CD-08C53B5A6B45}" type="datetime2">
              <a:rPr lang="en-GB" smtClean="0"/>
              <a:pPr/>
              <a:t>Wednesday, 20 July 2016</a:t>
            </a:fld>
            <a:endParaRPr lang="en-GB" dirty="0"/>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103034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37731" y="457200"/>
            <a:ext cx="3134294"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BF1E-75A8-4505-9670-1FCF4C69C57E}"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872124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47482F-98E2-4D81-885A-5FB3C0F7A9E2}"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82086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A2A342-CAC7-4391-8518-D32636C2E70D}"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86197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2298977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5C3C0E-F281-4091-BB1A-DD6F1F244C08}"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330158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424B6-3F40-4A74-8ABB-4791FC79733C}"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0321305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5D3384-782A-44CB-AE43-7C9049FB0148}"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494690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C982C4-387C-4C22-AE32-DC07D8BB4241}"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59419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37730" y="365125"/>
            <a:ext cx="9717657"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80914D-9C42-4D5D-BB84-214EE4C977BC}" type="datetime2">
              <a:rPr lang="en-GB" smtClean="0"/>
              <a:pPr/>
              <a:t>Wednesday, 20 July 2016</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7143138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9EE541A-A8F9-4FCC-A473-A74C094D93FD}" type="datetime2">
              <a:rPr lang="en-GB" smtClean="0"/>
              <a:pPr/>
              <a:t>Wednesday, 20 July 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305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9916" y="335267"/>
            <a:ext cx="9553884"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1307927" y="152704"/>
            <a:ext cx="2743200" cy="365125"/>
          </a:xfrm>
        </p:spPr>
        <p:txBody>
          <a:bodyPr/>
          <a:lstStyle/>
          <a:p>
            <a:fld id="{67CC867B-08AD-4DDB-BF20-2C182BCECBBB}" type="datetime2">
              <a:rPr lang="en-GB" smtClean="0"/>
              <a:pPr/>
              <a:t>Wednesday, 20 July 2016</a:t>
            </a:fld>
            <a:endParaRPr lang="en-GB"/>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644918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17984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5027" y="457200"/>
            <a:ext cx="310699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10F034-6A65-4C13-B66C-C251C7D8F61A}"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72599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0436" y="457200"/>
            <a:ext cx="3161589"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62ADB5-6A23-44E0-9F4B-823BB716EAA9}"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677468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678E85-8851-4BD9-9ECF-29998C7BC5DC}"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27109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946A87A-5F18-45F6-81F9-D1A2912E98F9}"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16976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42877583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0477DAB-F022-46E9-9F46-9FC5468B3DF0}"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73550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E6C3D9-061D-47E1-A069-B4946F75099E}"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278133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0D6FF9-2D61-494E-A4EB-B9D79ED71AAD}"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498631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624646-2907-4D6B-B872-9D3C925979A6}"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14351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1295400" y="182562"/>
            <a:ext cx="2743200" cy="365125"/>
          </a:xfrm>
        </p:spPr>
        <p:txBody>
          <a:bodyPr/>
          <a:lstStyle/>
          <a:p>
            <a:fld id="{9C33971E-8ACD-490E-9A51-141216185289}" type="datetime2">
              <a:rPr lang="en-GB" smtClean="0"/>
              <a:pPr/>
              <a:t>Wednesday, 20 July 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77698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3014" y="365125"/>
            <a:ext cx="9922373"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501D6A-D42B-48CE-8C0B-0278558398EB}" type="datetime2">
              <a:rPr lang="en-GB" smtClean="0"/>
              <a:pPr/>
              <a:t>Wednesday, 20 July 2016</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410407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E34578-BF72-4BE1-8C3B-F00164E527E9}" type="datetime2">
              <a:rPr lang="en-GB" smtClean="0"/>
              <a:pPr/>
              <a:t>Wednesday, 20 July 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466220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05740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FA874F-7327-4B08-A9E8-CF356C6FA67E}"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164655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8424" y="457200"/>
            <a:ext cx="3393601"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C7F35-DC55-4F83-A2FE-7350DB6FDF32}"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7934526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E33724-18DD-4049-8C05-BC833852A505}"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5391643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433CD27-9C40-4E74-927D-FAF7A1A6A61E}"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2885238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
        <p:nvSpPr>
          <p:cNvPr id="5" name="Rounded Rectangle 4"/>
          <p:cNvSpPr/>
          <p:nvPr userDrawn="1"/>
        </p:nvSpPr>
        <p:spPr>
          <a:xfrm>
            <a:off x="8902700" y="1606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Rounded Rectangle 5"/>
          <p:cNvSpPr/>
          <p:nvPr userDrawn="1"/>
        </p:nvSpPr>
        <p:spPr>
          <a:xfrm>
            <a:off x="8902700" y="2306955"/>
            <a:ext cx="2946400" cy="214630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7" name="Rounded Rectangle 6"/>
          <p:cNvSpPr/>
          <p:nvPr userDrawn="1"/>
        </p:nvSpPr>
        <p:spPr>
          <a:xfrm>
            <a:off x="8902700" y="4453255"/>
            <a:ext cx="2946400" cy="2207260"/>
          </a:xfrm>
          <a:prstGeom prst="roundRect">
            <a:avLst/>
          </a:prstGeom>
          <a:solidFill>
            <a:srgbClr val="FFCC00"/>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Tree>
    <p:extLst>
      <p:ext uri="{BB962C8B-B14F-4D97-AF65-F5344CB8AC3E}">
        <p14:creationId xmlns:p14="http://schemas.microsoft.com/office/powerpoint/2010/main" val="111060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2036C8-412D-4445-B14C-56165BAD96B1}"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644935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390B71-955C-4BF9-B8B8-A010143DCD0E}"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BA3F8D4-7D1E-4B95-8801-1CA16431E772}" type="slidenum">
              <a:rPr lang="en-GB" smtClean="0"/>
              <a:pPr/>
              <a:t>‹#›</a:t>
            </a:fld>
            <a:endParaRPr lang="en-GB"/>
          </a:p>
        </p:txBody>
      </p:sp>
    </p:spTree>
    <p:extLst>
      <p:ext uri="{BB962C8B-B14F-4D97-AF65-F5344CB8AC3E}">
        <p14:creationId xmlns:p14="http://schemas.microsoft.com/office/powerpoint/2010/main" val="299282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307926" y="142506"/>
            <a:ext cx="2743200" cy="365125"/>
          </a:xfrm>
        </p:spPr>
        <p:txBody>
          <a:bodyPr/>
          <a:lstStyle/>
          <a:p>
            <a:fld id="{62AE75B3-6441-491E-A181-CF9673D2AC42}" type="datetime2">
              <a:rPr lang="en-GB" smtClean="0"/>
              <a:pPr/>
              <a:t>Wednesday, 20 July 2016</a:t>
            </a:fld>
            <a:endParaRPr lang="en-GB"/>
          </a:p>
        </p:txBody>
      </p:sp>
      <p:sp>
        <p:nvSpPr>
          <p:cNvPr id="3" name="Footer Placeholder 2"/>
          <p:cNvSpPr>
            <a:spLocks noGrp="1"/>
          </p:cNvSpPr>
          <p:nvPr>
            <p:ph type="ftr" sz="quarter" idx="11"/>
          </p:nvPr>
        </p:nvSpPr>
        <p:spPr/>
        <p:txBody>
          <a:bodyPr/>
          <a:lstStyle/>
          <a:p>
            <a:r>
              <a:rPr lang="en-GB" dirty="0" err="1" smtClean="0"/>
              <a:t>Leela’s</a:t>
            </a:r>
            <a:r>
              <a:rPr lang="en-GB" dirty="0" smtClean="0"/>
              <a:t> friend – Exploring themes and ideas.</a:t>
            </a:r>
            <a:endParaRPr lang="en-GB" dirty="0"/>
          </a:p>
        </p:txBody>
      </p:sp>
      <p:pic>
        <p:nvPicPr>
          <p:cNvPr id="4" name="Picture 3" descr="luciusannaeusseneca155059.jpg"/>
          <p:cNvPicPr>
            <a:picLocks noChangeAspect="1"/>
          </p:cNvPicPr>
          <p:nvPr userDrawn="1"/>
        </p:nvPicPr>
        <p:blipFill>
          <a:blip r:embed="rId2" cstate="print"/>
          <a:stretch>
            <a:fillRect/>
          </a:stretch>
        </p:blipFill>
        <p:spPr>
          <a:xfrm>
            <a:off x="3260960" y="688383"/>
            <a:ext cx="8323949" cy="5403945"/>
          </a:xfrm>
          <a:prstGeom prst="rect">
            <a:avLst/>
          </a:prstGeom>
        </p:spPr>
      </p:pic>
    </p:spTree>
    <p:extLst>
      <p:ext uri="{BB962C8B-B14F-4D97-AF65-F5344CB8AC3E}">
        <p14:creationId xmlns:p14="http://schemas.microsoft.com/office/powerpoint/2010/main" val="29818647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8C9DAB-FE81-477E-9440-E933731178EE}"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6589720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F126DC8-8148-4B65-A8EA-F846A7873AFD}"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593291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1254" y="365125"/>
            <a:ext cx="9854134" cy="1325563"/>
          </a:xfrm>
        </p:spPr>
        <p:txBody>
          <a:bodyPr/>
          <a:lstStyle/>
          <a:p>
            <a:r>
              <a:rPr lang="en-US" dirty="0" smtClean="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75720C2-02DE-48BD-A5FD-A91D49ADD3D7}" type="datetime2">
              <a:rPr lang="en-GB" smtClean="0"/>
              <a:pPr/>
              <a:t>Wednesday, 20 July 2016</a:t>
            </a:fld>
            <a:endParaRPr lang="en-GB"/>
          </a:p>
        </p:txBody>
      </p:sp>
      <p:sp>
        <p:nvSpPr>
          <p:cNvPr id="8" name="Footer Placeholder 7"/>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780102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4D8E883-59A1-4DD6-A033-75F8B7D8733D}" type="datetime2">
              <a:rPr lang="en-GB" smtClean="0"/>
              <a:pPr/>
              <a:t>Wednesday, 20 July 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362917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51812-F5B3-42DD-A902-90703DFE4730}" type="datetime2">
              <a:rPr lang="en-GB" smtClean="0"/>
              <a:pPr/>
              <a:t>Wednesday, 20 July 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613870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smtClean="0"/>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DCD31D-A11C-4BAE-AE62-C5851E45C129}"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054273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0310" y="457200"/>
            <a:ext cx="3311715" cy="1600200"/>
          </a:xfrm>
        </p:spPr>
        <p:txBody>
          <a:bodyPr anchor="b"/>
          <a:lstStyle>
            <a:lvl1pPr>
              <a:defRPr sz="3200"/>
            </a:lvl1pPr>
          </a:lstStyle>
          <a:p>
            <a:r>
              <a:rPr lang="en-US" dirty="0" smtClean="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1E1F76-36E5-4D51-865F-C9E086B47702}" type="datetime2">
              <a:rPr lang="en-GB" smtClean="0"/>
              <a:pPr/>
              <a:t>Wednesday, 20 July 2016</a:t>
            </a:fld>
            <a:endParaRPr lang="en-GB"/>
          </a:p>
        </p:txBody>
      </p:sp>
      <p:sp>
        <p:nvSpPr>
          <p:cNvPr id="6" name="Footer Placeholder 5"/>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421700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DB0BD3C-92F9-4482-AA14-7E087DC82384}"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3299188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7C52A11-D63E-4D5B-9393-32859C13869C}" type="datetime2">
              <a:rPr lang="en-GB" smtClean="0"/>
              <a:pPr/>
              <a:t>Wednesday, 20 July 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92754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gi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3.gif"/><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4.gif"/><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 Target="../slides/slide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5.gif"/><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 Target="../slides/slide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theme" Target="../theme/theme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8.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27200" y="365125"/>
            <a:ext cx="9626600" cy="1325563"/>
          </a:xfrm>
          <a:prstGeom prst="rect">
            <a:avLst/>
          </a:prstGeom>
        </p:spPr>
        <p:txBody>
          <a:bodyPr vert="horz" lIns="91440" tIns="45720" rIns="91440" bIns="45720" rtlCol="0" anchor="ctr">
            <a:norm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95AB25CE-8E01-416B-8781-D8D24F72E747}" type="datetime2">
              <a:rPr lang="en-GB" smtClean="0"/>
              <a:pPr/>
              <a:t>Wednesday, 20 July 2016</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335362" y="134322"/>
            <a:ext cx="11569256" cy="6535039"/>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8" name="Picture 7" descr="prepare.gif">
            <a:hlinkClick r:id="" action="ppaction://noaction"/>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rot="18754142">
            <a:off x="412817" y="187190"/>
            <a:ext cx="1493235" cy="1482697"/>
          </a:xfrm>
          <a:prstGeom prst="rect">
            <a:avLst/>
          </a:prstGeom>
        </p:spPr>
      </p:pic>
    </p:spTree>
    <p:extLst>
      <p:ext uri="{BB962C8B-B14F-4D97-AF65-F5344CB8AC3E}">
        <p14:creationId xmlns:p14="http://schemas.microsoft.com/office/powerpoint/2010/main" val="3222075953"/>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49" r:id="rId3"/>
    <p:sldLayoutId id="2147483650" r:id="rId4"/>
    <p:sldLayoutId id="2147483651" r:id="rId5"/>
    <p:sldLayoutId id="2147483652" r:id="rId6"/>
    <p:sldLayoutId id="2147483653" r:id="rId7"/>
    <p:sldLayoutId id="2147483654" r:id="rId8"/>
    <p:sldLayoutId id="2147483727" r:id="rId9"/>
    <p:sldLayoutId id="2147483753" r:id="rId10"/>
    <p:sldLayoutId id="2147483728" r:id="rId11"/>
    <p:sldLayoutId id="2147483656" r:id="rId12"/>
    <p:sldLayoutId id="2147483657" r:id="rId13"/>
    <p:sldLayoutId id="2147483658" r:id="rId14"/>
    <p:sldLayoutId id="2147483659" r:id="rId15"/>
  </p:sldLayoutIdLst>
  <p:hf sldNum="0" hdr="0" ftr="0"/>
  <p:txStyles>
    <p:titleStyle>
      <a:lvl1pPr algn="l" defTabSz="914400" rtl="0" eaLnBrk="1" latinLnBrk="0" hangingPunct="1">
        <a:lnSpc>
          <a:spcPct val="90000"/>
        </a:lnSpc>
        <a:spcBef>
          <a:spcPct val="0"/>
        </a:spcBef>
        <a:buNone/>
        <a:defRPr sz="4400" kern="1200">
          <a:solidFill>
            <a:srgbClr val="FF00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19D6-045E-4DEA-A2A1-2EBCB1BA3E30}" type="datetimeFigureOut">
              <a:rPr lang="en-GB" smtClean="0"/>
              <a:pPr/>
              <a:t>20/07/2016</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1DC34-6C79-4792-BA48-3CE528FF89F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25FD44-1D2F-49D0-B6E0-84A3D0611E6B}" type="datetimeFigureOut">
              <a:rPr lang="en-GB" smtClean="0"/>
              <a:pPr/>
              <a:t>20/07/2016</a:t>
            </a:fld>
            <a:endParaRPr lang="en-GB"/>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9738-FDC5-4C3D-A914-E25478217D8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85142" y="365125"/>
            <a:ext cx="9668658"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401871" y="20391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FBAC759-3772-4326-85A3-907B5F6CD883}" type="datetime2">
              <a:rPr lang="en-GB" smtClean="0"/>
              <a:pPr/>
              <a:t>Wednesday, 20 July 2016</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16227" cy="6569515"/>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gree.gif">
            <a:hlinkClick r:id="" action="ppaction://noaction"/>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920000">
            <a:off x="264349" y="229122"/>
            <a:ext cx="1506228" cy="1501704"/>
          </a:xfrm>
          <a:prstGeom prst="rect">
            <a:avLst/>
          </a:prstGeom>
        </p:spPr>
      </p:pic>
    </p:spTree>
    <p:extLst>
      <p:ext uri="{BB962C8B-B14F-4D97-AF65-F5344CB8AC3E}">
        <p14:creationId xmlns:p14="http://schemas.microsoft.com/office/powerpoint/2010/main" val="189156340"/>
      </p:ext>
    </p:extLst>
  </p:cSld>
  <p:clrMap bg1="lt1" tx1="dk1" bg2="lt2" tx2="dk2" accent1="accent1" accent2="accent2" accent3="accent3" accent4="accent4" accent5="accent5" accent6="accent6" hlink="hlink" folHlink="folHlink"/>
  <p:sldLayoutIdLst>
    <p:sldLayoutId id="2147483662" r:id="rId1"/>
    <p:sldLayoutId id="2147483721" r:id="rId2"/>
    <p:sldLayoutId id="2147483663" r:id="rId3"/>
    <p:sldLayoutId id="214748372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hf sldNum="0" hdr="0" ftr="0"/>
  <p:txStyles>
    <p:titleStyle>
      <a:lvl1pPr algn="l" defTabSz="914400" rtl="0" eaLnBrk="1" latinLnBrk="0" hangingPunct="1">
        <a:lnSpc>
          <a:spcPct val="90000"/>
        </a:lnSpc>
        <a:spcBef>
          <a:spcPct val="0"/>
        </a:spcBef>
        <a:buNone/>
        <a:defRPr sz="4400" kern="1200">
          <a:solidFill>
            <a:srgbClr val="FFCC0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01800" y="365125"/>
            <a:ext cx="96520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401871"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14B55C1D-6D34-497D-A6CE-E8DEBCCF2A6F}" type="datetime2">
              <a:rPr lang="en-GB" smtClean="0"/>
              <a:pPr/>
              <a:t>Wednesday, 20 July 2016</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28927" cy="6569515"/>
          </a:xfrm>
          <a:prstGeom prst="rect">
            <a:avLst/>
          </a:prstGeom>
          <a:noFill/>
          <a:ln w="38100"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presen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275492">
            <a:off x="311635" y="244046"/>
            <a:ext cx="1581614" cy="1567720"/>
          </a:xfrm>
          <a:prstGeom prst="rect">
            <a:avLst/>
          </a:prstGeom>
        </p:spPr>
      </p:pic>
    </p:spTree>
    <p:extLst>
      <p:ext uri="{BB962C8B-B14F-4D97-AF65-F5344CB8AC3E}">
        <p14:creationId xmlns:p14="http://schemas.microsoft.com/office/powerpoint/2010/main" val="3346880305"/>
      </p:ext>
    </p:extLst>
  </p:cSld>
  <p:clrMap bg1="lt1" tx1="dk1" bg2="lt2" tx2="dk2" accent1="accent1" accent2="accent2" accent3="accent3" accent4="accent4" accent5="accent5" accent6="accent6" hlink="hlink" folHlink="folHlink"/>
  <p:sldLayoutIdLst>
    <p:sldLayoutId id="2147483680" r:id="rId1"/>
    <p:sldLayoutId id="2147483674" r:id="rId2"/>
    <p:sldLayoutId id="2147483675" r:id="rId3"/>
    <p:sldLayoutId id="2147483676" r:id="rId4"/>
    <p:sldLayoutId id="2147483677" r:id="rId5"/>
    <p:sldLayoutId id="2147483678" r:id="rId6"/>
    <p:sldLayoutId id="2147483679" r:id="rId7"/>
    <p:sldLayoutId id="2147483723" r:id="rId8"/>
    <p:sldLayoutId id="2147483681" r:id="rId9"/>
    <p:sldLayoutId id="2147483682" r:id="rId10"/>
    <p:sldLayoutId id="2147483683" r:id="rId11"/>
    <p:sldLayoutId id="2147483684" r:id="rId12"/>
  </p:sldLayoutIdLst>
  <p:hf sldNum="0" hdr="0" ftr="0"/>
  <p:txStyles>
    <p:titleStyle>
      <a:lvl1pPr algn="l" defTabSz="914400" rtl="0" eaLnBrk="1" latinLnBrk="0" hangingPunct="1">
        <a:lnSpc>
          <a:spcPct val="90000"/>
        </a:lnSpc>
        <a:spcBef>
          <a:spcPct val="0"/>
        </a:spcBef>
        <a:buNone/>
        <a:defRPr sz="4400" kern="1200">
          <a:solidFill>
            <a:srgbClr val="00B05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65125"/>
            <a:ext cx="96774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295400" y="185738"/>
            <a:ext cx="2743200" cy="365125"/>
          </a:xfrm>
          <a:prstGeom prst="rect">
            <a:avLst/>
          </a:prstGeom>
        </p:spPr>
        <p:txBody>
          <a:bodyPr vert="horz" lIns="91440" tIns="45720" rIns="91440" bIns="45720" rtlCol="0" anchor="ctr"/>
          <a:lstStyle>
            <a:lvl1pPr algn="l">
              <a:defRPr sz="1800" u="sng">
                <a:solidFill>
                  <a:schemeClr val="tx1"/>
                </a:solidFill>
              </a:defRPr>
            </a:lvl1pPr>
          </a:lstStyle>
          <a:p>
            <a:fld id="{22C6484D-BCB8-4602-950F-FB31B888945A}" type="datetime2">
              <a:rPr lang="en-GB" smtClean="0"/>
              <a:pPr/>
              <a:t>Wednesday, 20 July 2016</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8811" cy="6569515"/>
          </a:xfrm>
          <a:prstGeom prst="rect">
            <a:avLst/>
          </a:prstGeom>
          <a:noFill/>
          <a:ln w="38100" cmpd="sng">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onstruct.gif">
            <a:hlinkClick r:id="rId14" action="ppaction://hlinksldjump"/>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rot="19165477">
            <a:off x="332529" y="244243"/>
            <a:ext cx="1473937" cy="1567327"/>
          </a:xfrm>
          <a:prstGeom prst="rect">
            <a:avLst/>
          </a:prstGeom>
        </p:spPr>
      </p:pic>
    </p:spTree>
    <p:extLst>
      <p:ext uri="{BB962C8B-B14F-4D97-AF65-F5344CB8AC3E}">
        <p14:creationId xmlns:p14="http://schemas.microsoft.com/office/powerpoint/2010/main" val="1941738301"/>
      </p:ext>
    </p:extLst>
  </p:cSld>
  <p:clrMap bg1="lt1" tx1="dk1" bg2="lt2" tx2="dk2" accent1="accent1" accent2="accent2" accent3="accent3" accent4="accent4" accent5="accent5" accent6="accent6" hlink="hlink" folHlink="folHlink"/>
  <p:sldLayoutIdLst>
    <p:sldLayoutId id="2147483692" r:id="rId1"/>
    <p:sldLayoutId id="2147483686" r:id="rId2"/>
    <p:sldLayoutId id="2147483687" r:id="rId3"/>
    <p:sldLayoutId id="2147483688" r:id="rId4"/>
    <p:sldLayoutId id="2147483689" r:id="rId5"/>
    <p:sldLayoutId id="2147483690" r:id="rId6"/>
    <p:sldLayoutId id="2147483691" r:id="rId7"/>
    <p:sldLayoutId id="2147483724" r:id="rId8"/>
    <p:sldLayoutId id="2147483693" r:id="rId9"/>
    <p:sldLayoutId id="2147483694" r:id="rId10"/>
    <p:sldLayoutId id="2147483695" r:id="rId11"/>
    <p:sldLayoutId id="2147483696" r:id="rId12"/>
  </p:sldLayoutIdLst>
  <p:hf sldNum="0" hdr="0" ftr="0"/>
  <p:txStyles>
    <p:titleStyle>
      <a:lvl1pPr algn="l" defTabSz="914400" rtl="0" eaLnBrk="1" latinLnBrk="0" hangingPunct="1">
        <a:lnSpc>
          <a:spcPct val="90000"/>
        </a:lnSpc>
        <a:spcBef>
          <a:spcPct val="0"/>
        </a:spcBef>
        <a:buNone/>
        <a:defRPr sz="4400" kern="1200">
          <a:solidFill>
            <a:srgbClr val="0070C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38300" y="365125"/>
            <a:ext cx="97155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295400" y="230188"/>
            <a:ext cx="2743200" cy="365125"/>
          </a:xfrm>
          <a:prstGeom prst="rect">
            <a:avLst/>
          </a:prstGeom>
        </p:spPr>
        <p:txBody>
          <a:bodyPr vert="horz" lIns="91440" tIns="45720" rIns="91440" bIns="45720" rtlCol="0" anchor="ctr"/>
          <a:lstStyle>
            <a:lvl1pPr algn="l">
              <a:defRPr sz="1800" u="sng">
                <a:solidFill>
                  <a:schemeClr val="tx1"/>
                </a:solidFill>
              </a:defRPr>
            </a:lvl1pPr>
          </a:lstStyle>
          <a:p>
            <a:fld id="{C5C27CA8-031E-41CD-AF1C-D5AEF4001611}" type="datetime2">
              <a:rPr lang="en-GB" smtClean="0"/>
              <a:pPr/>
              <a:t>Wednesday, 20 July 2016</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690102" cy="6569515"/>
          </a:xfrm>
          <a:prstGeom prst="rect">
            <a:avLst/>
          </a:prstGeom>
          <a:noFill/>
          <a:ln w="38100" cmpd="sng">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5400000">
            <a:off x="18104" y="-18104"/>
            <a:ext cx="1951087" cy="1987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19990"/>
      </p:ext>
    </p:extLst>
  </p:cSld>
  <p:clrMap bg1="lt1" tx1="dk1" bg2="lt2" tx2="dk2" accent1="accent1" accent2="accent2" accent3="accent3" accent4="accent4" accent5="accent5" accent6="accent6" hlink="hlink" folHlink="folHlink"/>
  <p:sldLayoutIdLst>
    <p:sldLayoutId id="2147483704" r:id="rId1"/>
    <p:sldLayoutId id="2147483698" r:id="rId2"/>
    <p:sldLayoutId id="2147483699" r:id="rId3"/>
    <p:sldLayoutId id="2147483700" r:id="rId4"/>
    <p:sldLayoutId id="2147483701" r:id="rId5"/>
    <p:sldLayoutId id="2147483702" r:id="rId6"/>
    <p:sldLayoutId id="2147483703" r:id="rId7"/>
    <p:sldLayoutId id="2147483725" r:id="rId8"/>
    <p:sldLayoutId id="2147483705" r:id="rId9"/>
    <p:sldLayoutId id="2147483706" r:id="rId10"/>
    <p:sldLayoutId id="2147483707" r:id="rId11"/>
    <p:sldLayoutId id="2147483708" r:id="rId12"/>
  </p:sldLayoutIdLst>
  <p:hf sldNum="0" hdr="0" ftr="0"/>
  <p:txStyles>
    <p:titleStyle>
      <a:lvl1pPr algn="l" defTabSz="914400" rtl="0" eaLnBrk="1" latinLnBrk="0" hangingPunct="1">
        <a:lnSpc>
          <a:spcPct val="90000"/>
        </a:lnSpc>
        <a:spcBef>
          <a:spcPct val="0"/>
        </a:spcBef>
        <a:buNone/>
        <a:defRPr sz="4400" kern="1200">
          <a:solidFill>
            <a:srgbClr val="7030A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3700" y="365125"/>
            <a:ext cx="9690100"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139009" y="238050"/>
            <a:ext cx="2743200" cy="365125"/>
          </a:xfrm>
          <a:prstGeom prst="rect">
            <a:avLst/>
          </a:prstGeom>
        </p:spPr>
        <p:txBody>
          <a:bodyPr vert="horz" lIns="91440" tIns="45720" rIns="91440" bIns="45720" rtlCol="0" anchor="ctr"/>
          <a:lstStyle>
            <a:lvl1pPr algn="l">
              <a:defRPr sz="1800" u="sng">
                <a:solidFill>
                  <a:schemeClr val="tx1"/>
                </a:solidFill>
              </a:defRPr>
            </a:lvl1pPr>
          </a:lstStyle>
          <a:p>
            <a:fld id="{D1958BC9-5932-47D5-9B57-6C0A80C85F80}" type="datetime2">
              <a:rPr lang="en-GB" smtClean="0"/>
              <a:pPr/>
              <a:t>Wednesday, 20 July 2016</a:t>
            </a:fld>
            <a:endParaRPr lang="en-GB" dirty="0"/>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7" name="Rectangle 6"/>
          <p:cNvSpPr/>
          <p:nvPr userDrawn="1"/>
        </p:nvSpPr>
        <p:spPr>
          <a:xfrm>
            <a:off x="170972" y="134321"/>
            <a:ext cx="11707519" cy="6569515"/>
          </a:xfrm>
          <a:prstGeom prst="rect">
            <a:avLst/>
          </a:prstGeom>
          <a:noFill/>
          <a:ln w="38100" cmpd="sng">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1262960">
            <a:off x="153594" y="172321"/>
            <a:ext cx="1671588" cy="159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6071126"/>
      </p:ext>
    </p:extLst>
  </p:cSld>
  <p:clrMap bg1="lt1" tx1="dk1" bg2="lt2" tx2="dk2" accent1="accent1" accent2="accent2" accent3="accent3" accent4="accent4" accent5="accent5" accent6="accent6" hlink="hlink" folHlink="folHlink"/>
  <p:sldLayoutIdLst>
    <p:sldLayoutId id="2147483716" r:id="rId1"/>
    <p:sldLayoutId id="2147483710" r:id="rId2"/>
    <p:sldLayoutId id="2147483711" r:id="rId3"/>
    <p:sldLayoutId id="2147483712" r:id="rId4"/>
    <p:sldLayoutId id="2147483713" r:id="rId5"/>
    <p:sldLayoutId id="2147483714" r:id="rId6"/>
    <p:sldLayoutId id="2147483715" r:id="rId7"/>
    <p:sldLayoutId id="2147483726" r:id="rId8"/>
    <p:sldLayoutId id="2147483717" r:id="rId9"/>
    <p:sldLayoutId id="2147483718" r:id="rId10"/>
    <p:sldLayoutId id="2147483719" r:id="rId11"/>
    <p:sldLayoutId id="2147483720" r:id="rId12"/>
  </p:sldLayoutIdLst>
  <p:hf sldNum="0" hdr="0" ftr="0"/>
  <p:txStyles>
    <p:titleStyle>
      <a:lvl1pPr algn="l" defTabSz="914400" rtl="0" eaLnBrk="1" latinLnBrk="0" hangingPunct="1">
        <a:lnSpc>
          <a:spcPct val="90000"/>
        </a:lnSpc>
        <a:spcBef>
          <a:spcPct val="0"/>
        </a:spcBef>
        <a:buNone/>
        <a:defRPr sz="4400" kern="1200">
          <a:solidFill>
            <a:srgbClr val="00B0F0"/>
          </a:solidFill>
          <a:latin typeface="Elementary Heavy SF" panose="020BE2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13"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3.gif"/><Relationship Id="rId12" Type="http://schemas.openxmlformats.org/officeDocument/2006/relationships/image" Target="../media/image10.gi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gif"/><Relationship Id="rId11" Type="http://schemas.openxmlformats.org/officeDocument/2006/relationships/slide" Target="slide1.xml"/><Relationship Id="rId5" Type="http://schemas.openxmlformats.org/officeDocument/2006/relationships/slide" Target="slide3.xml"/><Relationship Id="rId15" Type="http://schemas.openxmlformats.org/officeDocument/2006/relationships/image" Target="../media/image11.png"/><Relationship Id="rId10" Type="http://schemas.openxmlformats.org/officeDocument/2006/relationships/image" Target="../media/image5.gif"/><Relationship Id="rId4" Type="http://schemas.openxmlformats.org/officeDocument/2006/relationships/notesSlide" Target="../notesSlides/notesSlide1.xml"/><Relationship Id="rId9" Type="http://schemas.openxmlformats.org/officeDocument/2006/relationships/slide" Target="slide5.xml"/><Relationship Id="rId14" Type="http://schemas.openxmlformats.org/officeDocument/2006/relationships/image" Target="../media/image4.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DO NOW: </a:t>
            </a:r>
            <a:endParaRPr lang="en-GB" dirty="0"/>
          </a:p>
        </p:txBody>
      </p:sp>
      <p:sp>
        <p:nvSpPr>
          <p:cNvPr id="7" name="Content Placeholder 6"/>
          <p:cNvSpPr>
            <a:spLocks noGrp="1"/>
          </p:cNvSpPr>
          <p:nvPr>
            <p:ph idx="1"/>
          </p:nvPr>
        </p:nvSpPr>
        <p:spPr>
          <a:xfrm>
            <a:off x="2434107" y="1825625"/>
            <a:ext cx="7598535" cy="4351338"/>
          </a:xfrm>
        </p:spPr>
        <p:txBody>
          <a:bodyPr>
            <a:normAutofit/>
          </a:bodyPr>
          <a:lstStyle/>
          <a:p>
            <a:pPr marL="0" indent="0">
              <a:buNone/>
            </a:pPr>
            <a:endParaRPr lang="en-GB" dirty="0" smtClean="0"/>
          </a:p>
          <a:p>
            <a:pPr marL="0" indent="0">
              <a:buNone/>
            </a:pPr>
            <a:endParaRPr lang="en-GB" dirty="0"/>
          </a:p>
          <a:p>
            <a:pPr marL="0" indent="0">
              <a:buNone/>
            </a:pPr>
            <a:r>
              <a:rPr lang="en-GB" dirty="0" smtClean="0"/>
              <a:t>What </a:t>
            </a:r>
            <a:r>
              <a:rPr lang="en-GB" dirty="0" smtClean="0"/>
              <a:t>are the conventions of a formal letter?</a:t>
            </a:r>
            <a:endParaRPr lang="en-GB" dirty="0"/>
          </a:p>
        </p:txBody>
      </p:sp>
      <p:sp>
        <p:nvSpPr>
          <p:cNvPr id="4" name="Date Placeholder 3"/>
          <p:cNvSpPr>
            <a:spLocks noGrp="1"/>
          </p:cNvSpPr>
          <p:nvPr>
            <p:ph type="dt" sz="half" idx="10"/>
          </p:nvPr>
        </p:nvSpPr>
        <p:spPr/>
        <p:txBody>
          <a:bodyPr/>
          <a:lstStyle/>
          <a:p>
            <a:fld id="{8BE6CB35-9C4B-4365-9E1B-41648003AE94}" type="datetime2">
              <a:rPr lang="en-GB" smtClean="0"/>
              <a:pPr/>
              <a:t>Wednesday, 20 July 2016</a:t>
            </a:fld>
            <a:endParaRPr lang="en-US" dirty="0"/>
          </a:p>
        </p:txBody>
      </p:sp>
    </p:spTree>
    <p:extLst>
      <p:ext uri="{BB962C8B-B14F-4D97-AF65-F5344CB8AC3E}">
        <p14:creationId xmlns:p14="http://schemas.microsoft.com/office/powerpoint/2010/main" val="412148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75B3-6441-491E-A181-CF9673D2AC42}" type="datetime2">
              <a:rPr lang="en-GB" smtClean="0"/>
              <a:pPr/>
              <a:t>Wednesday, 20 July 2016</a:t>
            </a:fld>
            <a:endParaRPr lang="en-GB"/>
          </a:p>
        </p:txBody>
      </p:sp>
      <p:pic>
        <p:nvPicPr>
          <p:cNvPr id="3" name="Picture 2" descr="prepare.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37365" y="544277"/>
            <a:ext cx="2459788" cy="2474703"/>
          </a:xfrm>
          <a:prstGeom prst="rect">
            <a:avLst/>
          </a:prstGeom>
        </p:spPr>
      </p:pic>
      <p:pic>
        <p:nvPicPr>
          <p:cNvPr id="4" name="Picture 3" descr="agree.gif">
            <a:hlinkClick r:id="" action="ppaction://noaction"/>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419893">
            <a:off x="4508628" y="1256099"/>
            <a:ext cx="2474703" cy="2459788"/>
          </a:xfrm>
          <a:prstGeom prst="rect">
            <a:avLst/>
          </a:prstGeom>
        </p:spPr>
      </p:pic>
      <p:pic>
        <p:nvPicPr>
          <p:cNvPr id="5" name="Picture 4" descr="apply.gif">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4494841">
            <a:off x="1927008" y="2571814"/>
            <a:ext cx="2589027" cy="2492248"/>
          </a:xfrm>
          <a:prstGeom prst="rect">
            <a:avLst/>
          </a:prstGeom>
        </p:spPr>
      </p:pic>
      <p:pic>
        <p:nvPicPr>
          <p:cNvPr id="6" name="Picture 5" descr="construct.gif">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0800000">
            <a:off x="3206377" y="3404416"/>
            <a:ext cx="2493210" cy="2508328"/>
          </a:xfrm>
          <a:prstGeom prst="rect">
            <a:avLst/>
          </a:prstGeom>
        </p:spPr>
      </p:pic>
      <p:pic>
        <p:nvPicPr>
          <p:cNvPr id="7" name="Picture 6" descr="review.gif">
            <a:hlinkClick r:id="rId11" action="ppaction://hlinksldjump"/>
          </p:cNvPr>
          <p:cNvPicPr>
            <a:picLocks noChangeAspect="1"/>
          </p:cNvPicPr>
          <p:nvPr/>
        </p:nvPicPr>
        <p:blipFill rotWithShape="1">
          <a:blip r:embed="rId12" cstate="print">
            <a:extLst>
              <a:ext uri="{28A0092B-C50C-407E-A947-70E740481C1C}">
                <a14:useLocalDpi xmlns:a14="http://schemas.microsoft.com/office/drawing/2010/main" val="0"/>
              </a:ext>
            </a:extLst>
          </a:blip>
          <a:srcRect l="8148" t="4078" r="9269" b="3717"/>
          <a:stretch/>
        </p:blipFill>
        <p:spPr>
          <a:xfrm rot="18191379">
            <a:off x="2299584" y="1280053"/>
            <a:ext cx="2033960" cy="2284781"/>
          </a:xfrm>
          <a:prstGeom prst="rect">
            <a:avLst/>
          </a:prstGeom>
          <a:noFill/>
          <a:ln>
            <a:noFill/>
          </a:ln>
        </p:spPr>
      </p:pic>
      <p:pic>
        <p:nvPicPr>
          <p:cNvPr id="8" name="Picture 7" descr="present.gif">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775933">
            <a:off x="4567258" y="2552801"/>
            <a:ext cx="2459788" cy="2474703"/>
          </a:xfrm>
          <a:prstGeom prst="rect">
            <a:avLst/>
          </a:prstGeom>
        </p:spPr>
      </p:pic>
      <p:sp>
        <p:nvSpPr>
          <p:cNvPr id="9" name="TextBox 8"/>
          <p:cNvSpPr txBox="1"/>
          <p:nvPr/>
        </p:nvSpPr>
        <p:spPr>
          <a:xfrm>
            <a:off x="467327" y="5250998"/>
            <a:ext cx="2794000" cy="1200329"/>
          </a:xfrm>
          <a:prstGeom prst="rect">
            <a:avLst/>
          </a:prstGeom>
          <a:noFill/>
        </p:spPr>
        <p:txBody>
          <a:bodyPr wrap="square" rtlCol="0">
            <a:spAutoFit/>
          </a:bodyPr>
          <a:lstStyle/>
          <a:p>
            <a:r>
              <a:rPr lang="en-GB" dirty="0" smtClean="0"/>
              <a:t>Copies of the ‘cheeses’ if you want them additionally to what is in the slide masters. </a:t>
            </a:r>
            <a:endParaRPr lang="en-GB" dirty="0"/>
          </a:p>
        </p:txBody>
      </p:sp>
      <p:sp>
        <p:nvSpPr>
          <p:cNvPr id="10" name="TextBox 9"/>
          <p:cNvSpPr txBox="1"/>
          <p:nvPr/>
        </p:nvSpPr>
        <p:spPr>
          <a:xfrm>
            <a:off x="9184944" y="144012"/>
            <a:ext cx="2388358" cy="2031325"/>
          </a:xfrm>
          <a:prstGeom prst="rect">
            <a:avLst/>
          </a:prstGeom>
          <a:noFill/>
        </p:spPr>
        <p:txBody>
          <a:bodyPr wrap="square" rtlCol="0">
            <a:spAutoFit/>
          </a:bodyPr>
          <a:lstStyle/>
          <a:p>
            <a:r>
              <a:rPr lang="en-GB" dirty="0" smtClean="0"/>
              <a:t>There is also a slide in each of the sections with a set of yellow boxes should you want to display learning outcomes throughout the lesson.</a:t>
            </a:r>
            <a:endParaRPr lang="en-GB" dirty="0"/>
          </a:p>
        </p:txBody>
      </p:sp>
      <p:sp>
        <p:nvSpPr>
          <p:cNvPr id="11" name="TextBox 10"/>
          <p:cNvSpPr txBox="1"/>
          <p:nvPr/>
        </p:nvSpPr>
        <p:spPr>
          <a:xfrm>
            <a:off x="9184944" y="2363371"/>
            <a:ext cx="2388358" cy="2031325"/>
          </a:xfrm>
          <a:prstGeom prst="rect">
            <a:avLst/>
          </a:prstGeom>
          <a:noFill/>
        </p:spPr>
        <p:txBody>
          <a:bodyPr wrap="square" rtlCol="0">
            <a:spAutoFit/>
          </a:bodyPr>
          <a:lstStyle/>
          <a:p>
            <a:r>
              <a:rPr lang="en-GB" dirty="0" smtClean="0"/>
              <a:t>If you want to show on this slide only you can draw a text box and write in it. Alternatively creating a text box in the master view allows for easier duplication.</a:t>
            </a:r>
            <a:endParaRPr lang="en-GB" dirty="0"/>
          </a:p>
        </p:txBody>
      </p:sp>
      <p:sp>
        <p:nvSpPr>
          <p:cNvPr id="12" name="Rectangle 11"/>
          <p:cNvSpPr/>
          <p:nvPr/>
        </p:nvSpPr>
        <p:spPr>
          <a:xfrm>
            <a:off x="9039984" y="4489581"/>
            <a:ext cx="2736304" cy="2088232"/>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6000376" y="5250998"/>
            <a:ext cx="2415491" cy="1200329"/>
          </a:xfrm>
          <a:prstGeom prst="rect">
            <a:avLst/>
          </a:prstGeom>
          <a:noFill/>
        </p:spPr>
        <p:txBody>
          <a:bodyPr wrap="square" rtlCol="0">
            <a:spAutoFit/>
          </a:bodyPr>
          <a:lstStyle/>
          <a:p>
            <a:r>
              <a:rPr lang="en-GB" dirty="0" smtClean="0"/>
              <a:t>This timer (it’ll show on slideshow mode) can be copied and pasted on to any slide.</a:t>
            </a:r>
            <a:endParaRPr lang="en-GB" dirty="0"/>
          </a:p>
        </p:txBody>
      </p:sp>
      <p:cxnSp>
        <p:nvCxnSpPr>
          <p:cNvPr id="17" name="Straight Arrow Connector 16"/>
          <p:cNvCxnSpPr/>
          <p:nvPr/>
        </p:nvCxnSpPr>
        <p:spPr>
          <a:xfrm flipV="1">
            <a:off x="8178800" y="5549504"/>
            <a:ext cx="626533" cy="173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ontrols>
      <mc:AlternateContent xmlns:mc="http://schemas.openxmlformats.org/markup-compatibility/2006">
        <mc:Choice xmlns:v="urn:schemas-microsoft-com:vml" Requires="v">
          <p:control spid="1035" name="ShockwaveFlash2" r:id="rId2" imgW="2438280" imgH="1770120"/>
        </mc:Choice>
        <mc:Fallback>
          <p:control name="ShockwaveFlash2" r:id="rId2" imgW="2438280" imgH="1770120">
            <p:pic>
              <p:nvPicPr>
                <p:cNvPr id="0" name="ShockwaveFlash2"/>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9182100" y="4660900"/>
                  <a:ext cx="2438400" cy="1765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1555535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7880" y="716280"/>
            <a:ext cx="9265920" cy="974408"/>
          </a:xfrm>
        </p:spPr>
        <p:txBody>
          <a:bodyPr>
            <a:normAutofit fontScale="90000"/>
          </a:bodyPr>
          <a:lstStyle/>
          <a:p>
            <a:r>
              <a:rPr lang="en-GB" sz="6600" dirty="0" smtClean="0">
                <a:solidFill>
                  <a:srgbClr val="A9DA74"/>
                </a:solidFill>
                <a:latin typeface="Elementary Heavy SF"/>
              </a:rPr>
              <a:t>Learning outcomes</a:t>
            </a:r>
            <a:endParaRPr lang="en-GB" sz="6600" dirty="0">
              <a:solidFill>
                <a:srgbClr val="A9DA74"/>
              </a:solidFill>
              <a:latin typeface="Elementary Heavy SF"/>
            </a:endParaRPr>
          </a:p>
        </p:txBody>
      </p:sp>
      <p:sp>
        <p:nvSpPr>
          <p:cNvPr id="4" name="Date Placeholder 3"/>
          <p:cNvSpPr>
            <a:spLocks noGrp="1"/>
          </p:cNvSpPr>
          <p:nvPr>
            <p:ph type="dt" sz="half" idx="10"/>
          </p:nvPr>
        </p:nvSpPr>
        <p:spPr/>
        <p:txBody>
          <a:bodyPr/>
          <a:lstStyle/>
          <a:p>
            <a:fld id="{8852B5D5-38C1-42DE-87CB-E1FE3B58DFA7}" type="datetime2">
              <a:rPr lang="en-GB" smtClean="0"/>
              <a:pPr/>
              <a:t>Wednesday, 20 July 2016</a:t>
            </a:fld>
            <a:endParaRPr lang="en-GB"/>
          </a:p>
        </p:txBody>
      </p:sp>
      <p:sp>
        <p:nvSpPr>
          <p:cNvPr id="6" name="TextBox 5"/>
          <p:cNvSpPr txBox="1"/>
          <p:nvPr/>
        </p:nvSpPr>
        <p:spPr>
          <a:xfrm>
            <a:off x="618186" y="1699958"/>
            <a:ext cx="6370442" cy="3970318"/>
          </a:xfrm>
          <a:prstGeom prst="rect">
            <a:avLst/>
          </a:prstGeom>
          <a:noFill/>
        </p:spPr>
        <p:txBody>
          <a:bodyPr wrap="square" rtlCol="0">
            <a:spAutoFit/>
          </a:bodyPr>
          <a:lstStyle/>
          <a:p>
            <a:r>
              <a:rPr lang="en-GB" sz="2800" dirty="0" smtClean="0"/>
              <a:t>What: how to write a formal letter in response to an extract.</a:t>
            </a:r>
          </a:p>
          <a:p>
            <a:endParaRPr lang="en-GB" sz="2800" dirty="0"/>
          </a:p>
          <a:p>
            <a:r>
              <a:rPr lang="en-GB" sz="2800" dirty="0" smtClean="0"/>
              <a:t>Why: so as to develop life skills and answer a question on the exam paper: Language Paper 2 Section B</a:t>
            </a:r>
          </a:p>
          <a:p>
            <a:endParaRPr lang="en-GB" sz="2800" dirty="0"/>
          </a:p>
          <a:p>
            <a:r>
              <a:rPr lang="en-GB" sz="2800" dirty="0" smtClean="0"/>
              <a:t>Success criteria: wrote a formal letter to current Education Secretary.</a:t>
            </a:r>
            <a:endParaRPr lang="en-GB" sz="2800" dirty="0"/>
          </a:p>
        </p:txBody>
      </p:sp>
      <p:sp>
        <p:nvSpPr>
          <p:cNvPr id="9" name="TextBox 8"/>
          <p:cNvSpPr txBox="1"/>
          <p:nvPr/>
        </p:nvSpPr>
        <p:spPr>
          <a:xfrm>
            <a:off x="9052559" y="3252651"/>
            <a:ext cx="2834640" cy="369332"/>
          </a:xfrm>
          <a:prstGeom prst="rect">
            <a:avLst/>
          </a:prstGeom>
          <a:noFill/>
        </p:spPr>
        <p:txBody>
          <a:bodyPr wrap="square" rtlCol="0">
            <a:spAutoFit/>
          </a:bodyPr>
          <a:lstStyle/>
          <a:p>
            <a:r>
              <a:rPr lang="en-GB" dirty="0" smtClean="0"/>
              <a:t>.</a:t>
            </a:r>
            <a:endParaRPr lang="en-GB" dirty="0"/>
          </a:p>
        </p:txBody>
      </p:sp>
    </p:spTree>
    <p:extLst>
      <p:ext uri="{BB962C8B-B14F-4D97-AF65-F5344CB8AC3E}">
        <p14:creationId xmlns:p14="http://schemas.microsoft.com/office/powerpoint/2010/main" val="2633770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19383" y="166841"/>
            <a:ext cx="6487298" cy="535577"/>
          </a:xfrm>
        </p:spPr>
        <p:txBody>
          <a:bodyPr>
            <a:noAutofit/>
          </a:bodyPr>
          <a:lstStyle/>
          <a:p>
            <a:r>
              <a:rPr lang="en-GB" sz="3600" dirty="0" smtClean="0">
                <a:solidFill>
                  <a:schemeClr val="accent6"/>
                </a:solidFill>
              </a:rPr>
              <a:t>Formal letter writing</a:t>
            </a:r>
            <a:endParaRPr lang="en-GB" sz="3600" dirty="0">
              <a:solidFill>
                <a:schemeClr val="accent6"/>
              </a:solidFill>
            </a:endParaRPr>
          </a:p>
        </p:txBody>
      </p:sp>
      <p:sp>
        <p:nvSpPr>
          <p:cNvPr id="6" name="Content Placeholder 5"/>
          <p:cNvSpPr>
            <a:spLocks noGrp="1"/>
          </p:cNvSpPr>
          <p:nvPr>
            <p:ph idx="1"/>
          </p:nvPr>
        </p:nvSpPr>
        <p:spPr>
          <a:xfrm>
            <a:off x="1692876" y="1668162"/>
            <a:ext cx="9242854" cy="4510216"/>
          </a:xfrm>
        </p:spPr>
        <p:txBody>
          <a:bodyPr>
            <a:normAutofit/>
          </a:bodyPr>
          <a:lstStyle/>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smtClean="0"/>
          </a:p>
          <a:p>
            <a:pPr marL="514350" indent="-514350">
              <a:buAutoNum type="arabicPeriod"/>
            </a:pPr>
            <a:endParaRPr lang="en-GB" dirty="0"/>
          </a:p>
        </p:txBody>
      </p:sp>
      <p:sp>
        <p:nvSpPr>
          <p:cNvPr id="4" name="Date Placeholder 3"/>
          <p:cNvSpPr>
            <a:spLocks noGrp="1"/>
          </p:cNvSpPr>
          <p:nvPr>
            <p:ph type="dt" sz="half" idx="10"/>
          </p:nvPr>
        </p:nvSpPr>
        <p:spPr/>
        <p:txBody>
          <a:bodyPr/>
          <a:lstStyle/>
          <a:p>
            <a:fld id="{2164DFF2-1ACF-4066-AFD3-C9069A5838D3}" type="datetime2">
              <a:rPr lang="en-GB" smtClean="0"/>
              <a:pPr/>
              <a:t>Wednesday, 20 July 2016</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95139">
            <a:off x="-86885" y="-26068"/>
            <a:ext cx="2247136" cy="224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247" y="902042"/>
            <a:ext cx="9459262" cy="531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825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D1BF-28EA-424C-9227-61F0E30B11CC}" type="datetime2">
              <a:rPr lang="en-GB" smtClean="0"/>
              <a:pPr/>
              <a:t>Wednesday, 20 July 2016</a:t>
            </a:fld>
            <a:endParaRPr lang="en-GB"/>
          </a:p>
        </p:txBody>
      </p:sp>
      <p:sp>
        <p:nvSpPr>
          <p:cNvPr id="3" name="TextBox 2"/>
          <p:cNvSpPr txBox="1"/>
          <p:nvPr/>
        </p:nvSpPr>
        <p:spPr>
          <a:xfrm>
            <a:off x="3855308" y="230999"/>
            <a:ext cx="3904735" cy="646331"/>
          </a:xfrm>
          <a:prstGeom prst="rect">
            <a:avLst/>
          </a:prstGeom>
          <a:noFill/>
        </p:spPr>
        <p:txBody>
          <a:bodyPr wrap="square" rtlCol="0">
            <a:spAutoFit/>
          </a:bodyPr>
          <a:lstStyle/>
          <a:p>
            <a:r>
              <a:rPr lang="en-GB" sz="3600" dirty="0" smtClean="0">
                <a:solidFill>
                  <a:schemeClr val="accent5"/>
                </a:solidFill>
                <a:latin typeface="Elementary Heavy SF" panose="020BE200000000000000" pitchFamily="34" charset="0"/>
              </a:rPr>
              <a:t>Reading task:</a:t>
            </a:r>
            <a:endParaRPr lang="en-GB" sz="3600" dirty="0">
              <a:solidFill>
                <a:schemeClr val="accent5"/>
              </a:solidFill>
              <a:latin typeface="Elementary Heavy SF" panose="020BE200000000000000" pitchFamily="34" charset="0"/>
            </a:endParaRPr>
          </a:p>
        </p:txBody>
      </p:sp>
      <p:sp>
        <p:nvSpPr>
          <p:cNvPr id="4" name="TextBox 3"/>
          <p:cNvSpPr txBox="1"/>
          <p:nvPr/>
        </p:nvSpPr>
        <p:spPr>
          <a:xfrm>
            <a:off x="1914887" y="1435264"/>
            <a:ext cx="8007588" cy="3970318"/>
          </a:xfrm>
          <a:prstGeom prst="rect">
            <a:avLst/>
          </a:prstGeom>
          <a:noFill/>
        </p:spPr>
        <p:txBody>
          <a:bodyPr wrap="square" rtlCol="0">
            <a:spAutoFit/>
          </a:bodyPr>
          <a:lstStyle/>
          <a:p>
            <a:r>
              <a:rPr lang="en-GB" sz="2800" dirty="0" smtClean="0"/>
              <a:t>Read the </a:t>
            </a:r>
            <a:r>
              <a:rPr lang="en-GB" sz="2800" dirty="0" smtClean="0"/>
              <a:t>articles ‘For and Against’</a:t>
            </a:r>
            <a:endParaRPr lang="en-GB" sz="2800" dirty="0" smtClean="0"/>
          </a:p>
          <a:p>
            <a:endParaRPr lang="en-GB" sz="2800" dirty="0"/>
          </a:p>
          <a:p>
            <a:r>
              <a:rPr lang="en-GB" sz="2800" dirty="0" smtClean="0"/>
              <a:t>Note any words you  don’t understand- find the meaning in the dictionary</a:t>
            </a:r>
            <a:r>
              <a:rPr lang="en-GB" sz="2800" dirty="0" smtClean="0"/>
              <a:t>.</a:t>
            </a:r>
          </a:p>
          <a:p>
            <a:endParaRPr lang="en-GB" sz="2800" dirty="0"/>
          </a:p>
          <a:p>
            <a:endParaRPr lang="en-GB" sz="2800" dirty="0" smtClean="0"/>
          </a:p>
          <a:p>
            <a:r>
              <a:rPr lang="en-GB" sz="2800" dirty="0" smtClean="0"/>
              <a:t>What do you think to this and WHY? Give 5 evidence based </a:t>
            </a:r>
            <a:r>
              <a:rPr lang="en-GB" sz="2800" dirty="0" smtClean="0"/>
              <a:t>reasons for and against – produce on A4 poster paper – as table.</a:t>
            </a:r>
            <a:endParaRPr lang="en-GB" sz="2800" dirty="0"/>
          </a:p>
        </p:txBody>
      </p:sp>
    </p:spTree>
    <p:extLst>
      <p:ext uri="{BB962C8B-B14F-4D97-AF65-F5344CB8AC3E}">
        <p14:creationId xmlns:p14="http://schemas.microsoft.com/office/powerpoint/2010/main" val="2379174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16D55-B9A2-49AC-822C-7CBA1E589D3F}" type="datetime2">
              <a:rPr lang="en-GB" smtClean="0"/>
              <a:pPr/>
              <a:t>Wednesday, 20 July 2016</a:t>
            </a:fld>
            <a:endParaRPr lang="en-GB"/>
          </a:p>
        </p:txBody>
      </p:sp>
      <p:sp>
        <p:nvSpPr>
          <p:cNvPr id="3" name="TextBox 2"/>
          <p:cNvSpPr txBox="1"/>
          <p:nvPr/>
        </p:nvSpPr>
        <p:spPr>
          <a:xfrm>
            <a:off x="4114800" y="247135"/>
            <a:ext cx="3778250" cy="646331"/>
          </a:xfrm>
          <a:prstGeom prst="rect">
            <a:avLst/>
          </a:prstGeom>
          <a:noFill/>
        </p:spPr>
        <p:txBody>
          <a:bodyPr wrap="square" rtlCol="0">
            <a:spAutoFit/>
          </a:bodyPr>
          <a:lstStyle/>
          <a:p>
            <a:r>
              <a:rPr lang="en-GB" sz="3600" dirty="0" smtClean="0">
                <a:solidFill>
                  <a:srgbClr val="7030A0"/>
                </a:solidFill>
                <a:latin typeface="Elementary Heavy SF" panose="020BE200000000000000" pitchFamily="34" charset="0"/>
              </a:rPr>
              <a:t>Writing task</a:t>
            </a:r>
            <a:endParaRPr lang="en-GB" sz="3600" dirty="0">
              <a:solidFill>
                <a:srgbClr val="7030A0"/>
              </a:solidFill>
              <a:latin typeface="Elementary Heavy SF" panose="020BE200000000000000" pitchFamily="34" charset="0"/>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2125" y="2263775"/>
            <a:ext cx="359092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152611" y="791341"/>
            <a:ext cx="8437130" cy="830997"/>
          </a:xfrm>
          <a:prstGeom prst="rect">
            <a:avLst/>
          </a:prstGeom>
        </p:spPr>
        <p:txBody>
          <a:bodyPr wrap="square">
            <a:spAutoFit/>
          </a:bodyPr>
          <a:lstStyle/>
          <a:p>
            <a:r>
              <a:rPr lang="en-GB" sz="2400" dirty="0"/>
              <a:t>Write a </a:t>
            </a:r>
            <a:r>
              <a:rPr lang="en-GB" sz="2400" b="1" dirty="0"/>
              <a:t>formal </a:t>
            </a:r>
            <a:r>
              <a:rPr lang="en-GB" sz="2400" dirty="0"/>
              <a:t>letter to the current education secretary:</a:t>
            </a:r>
          </a:p>
          <a:p>
            <a:r>
              <a:rPr lang="en-GB" sz="2400" dirty="0"/>
              <a:t>The Right Honourable Justine Greening MP</a:t>
            </a:r>
          </a:p>
        </p:txBody>
      </p:sp>
      <p:sp>
        <p:nvSpPr>
          <p:cNvPr id="5" name="TextBox 4"/>
          <p:cNvSpPr txBox="1"/>
          <p:nvPr/>
        </p:nvSpPr>
        <p:spPr>
          <a:xfrm>
            <a:off x="606906" y="5071767"/>
            <a:ext cx="4322017" cy="1384995"/>
          </a:xfrm>
          <a:prstGeom prst="rect">
            <a:avLst/>
          </a:prstGeom>
          <a:noFill/>
        </p:spPr>
        <p:txBody>
          <a:bodyPr wrap="none" rtlCol="0">
            <a:spAutoFit/>
          </a:bodyPr>
          <a:lstStyle/>
          <a:p>
            <a:r>
              <a:rPr lang="en-GB" sz="2800" dirty="0" smtClean="0"/>
              <a:t>Address: 10 Downing Street,</a:t>
            </a:r>
          </a:p>
          <a:p>
            <a:r>
              <a:rPr lang="en-GB" sz="2800" dirty="0" smtClean="0"/>
              <a:t>City of Westminster, London</a:t>
            </a:r>
          </a:p>
          <a:p>
            <a:endParaRPr lang="en-GB" sz="2800" dirty="0"/>
          </a:p>
        </p:txBody>
      </p:sp>
      <p:sp>
        <p:nvSpPr>
          <p:cNvPr id="6" name="TextBox 5"/>
          <p:cNvSpPr txBox="1"/>
          <p:nvPr/>
        </p:nvSpPr>
        <p:spPr>
          <a:xfrm>
            <a:off x="8120478" y="2263776"/>
            <a:ext cx="3561935" cy="1815882"/>
          </a:xfrm>
          <a:prstGeom prst="rect">
            <a:avLst/>
          </a:prstGeom>
          <a:noFill/>
        </p:spPr>
        <p:txBody>
          <a:bodyPr wrap="square" rtlCol="0">
            <a:spAutoFit/>
          </a:bodyPr>
          <a:lstStyle/>
          <a:p>
            <a:r>
              <a:rPr lang="en-GB" sz="2800" dirty="0" smtClean="0"/>
              <a:t>Your address:</a:t>
            </a:r>
          </a:p>
          <a:p>
            <a:r>
              <a:rPr lang="en-GB" sz="2800" dirty="0" smtClean="0"/>
              <a:t>St. Bede’s Catholic Voluntary</a:t>
            </a:r>
          </a:p>
          <a:p>
            <a:r>
              <a:rPr lang="en-GB" sz="2800" dirty="0" smtClean="0"/>
              <a:t>Academy, Column Ave</a:t>
            </a:r>
            <a:endParaRPr lang="en-GB" sz="2800" dirty="0"/>
          </a:p>
        </p:txBody>
      </p:sp>
      <p:sp>
        <p:nvSpPr>
          <p:cNvPr id="7" name="TextBox 6"/>
          <p:cNvSpPr txBox="1"/>
          <p:nvPr/>
        </p:nvSpPr>
        <p:spPr>
          <a:xfrm>
            <a:off x="729048" y="2263776"/>
            <a:ext cx="2038867" cy="1569660"/>
          </a:xfrm>
          <a:prstGeom prst="rect">
            <a:avLst/>
          </a:prstGeom>
          <a:noFill/>
        </p:spPr>
        <p:txBody>
          <a:bodyPr wrap="square" rtlCol="0">
            <a:spAutoFit/>
          </a:bodyPr>
          <a:lstStyle/>
          <a:p>
            <a:r>
              <a:rPr lang="en-GB" sz="2400" dirty="0" smtClean="0"/>
              <a:t>Say why you should/should not have term-time holidays</a:t>
            </a:r>
            <a:endParaRPr lang="en-GB" sz="2400" dirty="0"/>
          </a:p>
        </p:txBody>
      </p:sp>
      <p:sp>
        <p:nvSpPr>
          <p:cNvPr id="8" name="TextBox 7"/>
          <p:cNvSpPr txBox="1"/>
          <p:nvPr/>
        </p:nvSpPr>
        <p:spPr>
          <a:xfrm>
            <a:off x="8628845" y="5071767"/>
            <a:ext cx="2523255" cy="461665"/>
          </a:xfrm>
          <a:prstGeom prst="rect">
            <a:avLst/>
          </a:prstGeom>
          <a:noFill/>
        </p:spPr>
        <p:txBody>
          <a:bodyPr wrap="none" rtlCol="0">
            <a:spAutoFit/>
          </a:bodyPr>
          <a:lstStyle/>
          <a:p>
            <a:r>
              <a:rPr lang="en-GB" sz="2400" dirty="0" smtClean="0"/>
              <a:t>On coloured paper</a:t>
            </a:r>
            <a:endParaRPr lang="en-GB" sz="2400" dirty="0"/>
          </a:p>
        </p:txBody>
      </p:sp>
    </p:spTree>
    <p:controls>
      <mc:AlternateContent xmlns:mc="http://schemas.openxmlformats.org/markup-compatibility/2006">
        <mc:Choice xmlns:v="urn:schemas-microsoft-com:vml" Requires="v">
          <p:control spid="4101" name="ShockwaveFlash2" r:id="rId2" imgW="2438280" imgH="1765440"/>
        </mc:Choice>
        <mc:Fallback>
          <p:control name="ShockwaveFlash2" r:id="rId2" imgW="2438280" imgH="1765440">
            <p:pic>
              <p:nvPicPr>
                <p:cNvPr id="0" name="ShockwaveFlash2"/>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9244013" y="339725"/>
                  <a:ext cx="2438400" cy="1765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45313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122363"/>
            <a:ext cx="9144000" cy="1002999"/>
          </a:xfrm>
        </p:spPr>
        <p:txBody>
          <a:bodyPr>
            <a:normAutofit/>
          </a:bodyPr>
          <a:lstStyle/>
          <a:p>
            <a:r>
              <a:rPr lang="en-GB" dirty="0" smtClean="0"/>
              <a:t>Review</a:t>
            </a:r>
            <a:endParaRPr lang="en-GB" dirty="0"/>
          </a:p>
        </p:txBody>
      </p:sp>
      <p:sp>
        <p:nvSpPr>
          <p:cNvPr id="6" name="Subtitle 5"/>
          <p:cNvSpPr>
            <a:spLocks noGrp="1"/>
          </p:cNvSpPr>
          <p:nvPr>
            <p:ph type="subTitle" idx="1"/>
          </p:nvPr>
        </p:nvSpPr>
        <p:spPr>
          <a:xfrm>
            <a:off x="1524000" y="2286000"/>
            <a:ext cx="9144000" cy="2971800"/>
          </a:xfrm>
        </p:spPr>
        <p:txBody>
          <a:bodyPr>
            <a:normAutofit/>
          </a:bodyPr>
          <a:lstStyle/>
          <a:p>
            <a:r>
              <a:rPr lang="en-GB" sz="4400" dirty="0" smtClean="0"/>
              <a:t>What have we learnt?</a:t>
            </a:r>
            <a:endParaRPr lang="en-GB" sz="4400" dirty="0"/>
          </a:p>
          <a:p>
            <a:r>
              <a:rPr lang="en-GB" sz="4400" dirty="0" smtClean="0"/>
              <a:t>How have we learnt it?</a:t>
            </a:r>
          </a:p>
          <a:p>
            <a:r>
              <a:rPr lang="en-GB" sz="4400" dirty="0" smtClean="0"/>
              <a:t>What is the value?</a:t>
            </a:r>
          </a:p>
          <a:p>
            <a:endParaRPr lang="en-GB" sz="4400" dirty="0"/>
          </a:p>
          <a:p>
            <a:endParaRPr lang="en-GB" sz="4400" dirty="0"/>
          </a:p>
        </p:txBody>
      </p:sp>
      <p:sp>
        <p:nvSpPr>
          <p:cNvPr id="4" name="Date Placeholder 3"/>
          <p:cNvSpPr>
            <a:spLocks noGrp="1"/>
          </p:cNvSpPr>
          <p:nvPr>
            <p:ph type="dt" sz="half" idx="10"/>
          </p:nvPr>
        </p:nvSpPr>
        <p:spPr/>
        <p:txBody>
          <a:bodyPr/>
          <a:lstStyle/>
          <a:p>
            <a:fld id="{83390B71-955C-4BF9-B8B8-A010143DCD0E}" type="datetime2">
              <a:rPr lang="en-GB" smtClean="0"/>
              <a:pPr/>
              <a:t>Wednesday, 20 July 2016</a:t>
            </a:fld>
            <a:endParaRPr lang="en-GB"/>
          </a:p>
        </p:txBody>
      </p:sp>
    </p:spTree>
    <p:extLst>
      <p:ext uri="{BB962C8B-B14F-4D97-AF65-F5344CB8AC3E}">
        <p14:creationId xmlns:p14="http://schemas.microsoft.com/office/powerpoint/2010/main" val="4060828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495</Words>
  <Application>Microsoft Office PowerPoint</Application>
  <PresentationFormat>Custom</PresentationFormat>
  <Paragraphs>63</Paragraphs>
  <Slides>7</Slides>
  <Notes>4</Notes>
  <HiddenSlides>0</HiddenSlides>
  <MMClips>0</MMClips>
  <ScaleCrop>false</ScaleCrop>
  <HeadingPairs>
    <vt:vector size="4" baseType="variant">
      <vt:variant>
        <vt:lpstr>Theme</vt:lpstr>
      </vt:variant>
      <vt:variant>
        <vt:i4>8</vt:i4>
      </vt:variant>
      <vt:variant>
        <vt:lpstr>Slide Titles</vt:lpstr>
      </vt:variant>
      <vt:variant>
        <vt:i4>7</vt:i4>
      </vt:variant>
    </vt:vector>
  </HeadingPairs>
  <TitlesOfParts>
    <vt:vector size="15" baseType="lpstr">
      <vt:lpstr>Office Theme</vt:lpstr>
      <vt:lpstr>6_Custom Design</vt:lpstr>
      <vt:lpstr>5_Custom Design</vt:lpstr>
      <vt:lpstr>Custom Design</vt:lpstr>
      <vt:lpstr>1_Custom Design</vt:lpstr>
      <vt:lpstr>2_Custom Design</vt:lpstr>
      <vt:lpstr>3_Custom Design</vt:lpstr>
      <vt:lpstr>4_Custom Design</vt:lpstr>
      <vt:lpstr>DO NOW: </vt:lpstr>
      <vt:lpstr>PowerPoint Presentation</vt:lpstr>
      <vt:lpstr>Learning outcomes</vt:lpstr>
      <vt:lpstr>Formal letter writing</vt:lpstr>
      <vt:lpstr>PowerPoint Presentation</vt:lpstr>
      <vt:lpstr>PowerPoint Presentation</vt:lpstr>
      <vt:lpstr>Review</vt:lpstr>
    </vt:vector>
  </TitlesOfParts>
  <Company>Trinity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TY-Mansfield, A</dc:creator>
  <cp:lastModifiedBy>Sharon S. Ryan</cp:lastModifiedBy>
  <cp:revision>65</cp:revision>
  <dcterms:created xsi:type="dcterms:W3CDTF">2015-01-26T11:01:15Z</dcterms:created>
  <dcterms:modified xsi:type="dcterms:W3CDTF">2016-07-20T07:30:38Z</dcterms:modified>
</cp:coreProperties>
</file>