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Lst>
  <p:notesMasterIdLst>
    <p:notesMasterId r:id="rId22"/>
  </p:notesMasterIdLst>
  <p:sldIdLst>
    <p:sldId id="256" r:id="rId5"/>
    <p:sldId id="257" r:id="rId6"/>
    <p:sldId id="258" r:id="rId7"/>
    <p:sldId id="283" r:id="rId8"/>
    <p:sldId id="285" r:id="rId9"/>
    <p:sldId id="266" r:id="rId10"/>
    <p:sldId id="274" r:id="rId11"/>
    <p:sldId id="276" r:id="rId12"/>
    <p:sldId id="277" r:id="rId13"/>
    <p:sldId id="281" r:id="rId14"/>
    <p:sldId id="278" r:id="rId15"/>
    <p:sldId id="280" r:id="rId16"/>
    <p:sldId id="279" r:id="rId17"/>
    <p:sldId id="282" r:id="rId18"/>
    <p:sldId id="261" r:id="rId19"/>
    <p:sldId id="284"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07A34-F58D-4CEA-B30C-0F1875C53E29}" type="datetimeFigureOut">
              <a:rPr lang="en-GB" smtClean="0"/>
              <a:t>21/08/2019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F39D9E-79EE-4709-95B0-86548E4D6394}" type="slidenum">
              <a:rPr lang="en-GB" smtClean="0"/>
              <a:t>‹#›</a:t>
            </a:fld>
            <a:endParaRPr lang="en-GB"/>
          </a:p>
        </p:txBody>
      </p:sp>
    </p:spTree>
    <p:extLst>
      <p:ext uri="{BB962C8B-B14F-4D97-AF65-F5344CB8AC3E}">
        <p14:creationId xmlns:p14="http://schemas.microsoft.com/office/powerpoint/2010/main" val="2470693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Thanks to </a:t>
            </a:r>
            <a:r>
              <a:rPr lang="en-GB" dirty="0" err="1"/>
              <a:t>jamiejemiah</a:t>
            </a:r>
            <a:r>
              <a:rPr lang="en-GB" dirty="0"/>
              <a:t> from TES resources for this</a:t>
            </a:r>
            <a:r>
              <a:rPr lang="en-GB" baseline="0" dirty="0"/>
              <a:t> slide.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F39D9E-79EE-4709-95B0-86548E4D6394}"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414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could set a target</a:t>
            </a:r>
            <a:r>
              <a:rPr lang="en-GB" baseline="0" dirty="0"/>
              <a:t> to focus on for the lesson. </a:t>
            </a:r>
            <a:endParaRPr lang="en-GB" dirty="0"/>
          </a:p>
        </p:txBody>
      </p:sp>
      <p:sp>
        <p:nvSpPr>
          <p:cNvPr id="4" name="Slide Number Placeholder 3"/>
          <p:cNvSpPr>
            <a:spLocks noGrp="1"/>
          </p:cNvSpPr>
          <p:nvPr>
            <p:ph type="sldNum" sz="quarter" idx="10"/>
          </p:nvPr>
        </p:nvSpPr>
        <p:spPr/>
        <p:txBody>
          <a:bodyPr/>
          <a:lstStyle/>
          <a:p>
            <a:fld id="{6FF39D9E-79EE-4709-95B0-86548E4D6394}" type="slidenum">
              <a:rPr lang="en-GB" smtClean="0"/>
              <a:t>3</a:t>
            </a:fld>
            <a:endParaRPr lang="en-GB"/>
          </a:p>
        </p:txBody>
      </p:sp>
    </p:spTree>
    <p:extLst>
      <p:ext uri="{BB962C8B-B14F-4D97-AF65-F5344CB8AC3E}">
        <p14:creationId xmlns:p14="http://schemas.microsoft.com/office/powerpoint/2010/main" val="3394175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58B0BC31-57B2-4521-9A5E-3BEB608032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C074C7DE-6373-4797-91F5-1E29018095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These are the skills we will practise today!</a:t>
            </a:r>
          </a:p>
        </p:txBody>
      </p:sp>
      <p:sp>
        <p:nvSpPr>
          <p:cNvPr id="10244" name="Slide Number Placeholder 3">
            <a:extLst>
              <a:ext uri="{FF2B5EF4-FFF2-40B4-BE49-F238E27FC236}">
                <a16:creationId xmlns:a16="http://schemas.microsoft.com/office/drawing/2014/main" id="{7CD17840-C10C-426E-BB27-ECD64B83C8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C13ECC38-6BEB-45C9-926F-137A41F9ED29}"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413255a6e5_0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413255a6e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Watch up to 2:12</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how this speech is effective. There are copies that you could print out for the group if needed.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775B91-36F4-4877-A48C-0B02A3DC965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1172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how this speech is effective. There are copies that you could print out for the group if needed.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775B91-36F4-4877-A48C-0B02A3DC965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1172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43381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1294818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945772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EDCADA2-03D1-47D7-85F6-9B14A60FDEE5}"/>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1B7AB99C-C184-4E88-B81E-F39D899C81D8}"/>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3AF551FB-2D10-454A-B5E1-631FBCC61365}"/>
              </a:ext>
            </a:extLst>
          </p:cNvPr>
          <p:cNvSpPr>
            <a:spLocks noGrp="1"/>
          </p:cNvSpPr>
          <p:nvPr>
            <p:ph type="sldNum" sz="quarter" idx="12"/>
          </p:nvPr>
        </p:nvSpPr>
        <p:spPr/>
        <p:txBody>
          <a:bodyPr/>
          <a:lstStyle>
            <a:lvl1pPr>
              <a:defRPr/>
            </a:lvl1pPr>
          </a:lstStyle>
          <a:p>
            <a:fld id="{D63FBFED-E4FB-407B-9919-533B2DE10259}" type="slidenum">
              <a:rPr lang="en-GB" altLang="en-US"/>
              <a:pPr/>
              <a:t>‹#›</a:t>
            </a:fld>
            <a:endParaRPr lang="en-GB" altLang="en-US"/>
          </a:p>
        </p:txBody>
      </p:sp>
    </p:spTree>
    <p:extLst>
      <p:ext uri="{BB962C8B-B14F-4D97-AF65-F5344CB8AC3E}">
        <p14:creationId xmlns:p14="http://schemas.microsoft.com/office/powerpoint/2010/main" val="2202119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E569DC4-515A-431C-A2EB-0EB47BC8C20E}"/>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48FB34E3-86E2-490F-B280-F10E3CCDF6F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BC9824C2-6251-4732-96BF-0C8D5CEF0A0C}"/>
              </a:ext>
            </a:extLst>
          </p:cNvPr>
          <p:cNvSpPr>
            <a:spLocks noGrp="1"/>
          </p:cNvSpPr>
          <p:nvPr>
            <p:ph type="sldNum" sz="quarter" idx="12"/>
          </p:nvPr>
        </p:nvSpPr>
        <p:spPr/>
        <p:txBody>
          <a:bodyPr/>
          <a:lstStyle>
            <a:lvl1pPr>
              <a:defRPr/>
            </a:lvl1pPr>
          </a:lstStyle>
          <a:p>
            <a:fld id="{5EF1C4FF-693E-4576-91EF-5A4FD3F8903A}" type="slidenum">
              <a:rPr lang="en-GB" altLang="en-US"/>
              <a:pPr/>
              <a:t>‹#›</a:t>
            </a:fld>
            <a:endParaRPr lang="en-GB" altLang="en-US"/>
          </a:p>
        </p:txBody>
      </p:sp>
    </p:spTree>
    <p:extLst>
      <p:ext uri="{BB962C8B-B14F-4D97-AF65-F5344CB8AC3E}">
        <p14:creationId xmlns:p14="http://schemas.microsoft.com/office/powerpoint/2010/main" val="3547969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76E0D1-8321-44E7-94C0-E0A7CE32ADC9}"/>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0A288E26-DDD5-4C43-98AE-5B357CC79ED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07B2A8C3-5410-49C4-9F8E-17B5246EA493}"/>
              </a:ext>
            </a:extLst>
          </p:cNvPr>
          <p:cNvSpPr>
            <a:spLocks noGrp="1"/>
          </p:cNvSpPr>
          <p:nvPr>
            <p:ph type="sldNum" sz="quarter" idx="12"/>
          </p:nvPr>
        </p:nvSpPr>
        <p:spPr/>
        <p:txBody>
          <a:bodyPr/>
          <a:lstStyle>
            <a:lvl1pPr>
              <a:defRPr/>
            </a:lvl1pPr>
          </a:lstStyle>
          <a:p>
            <a:fld id="{6079A08F-1647-4D78-BC08-C650B6B184F3}" type="slidenum">
              <a:rPr lang="en-GB" altLang="en-US"/>
              <a:pPr/>
              <a:t>‹#›</a:t>
            </a:fld>
            <a:endParaRPr lang="en-GB" altLang="en-US"/>
          </a:p>
        </p:txBody>
      </p:sp>
    </p:spTree>
    <p:extLst>
      <p:ext uri="{BB962C8B-B14F-4D97-AF65-F5344CB8AC3E}">
        <p14:creationId xmlns:p14="http://schemas.microsoft.com/office/powerpoint/2010/main" val="2683054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9B4A5C5-892B-4B35-A740-1DFBCC41C439}"/>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FD71679C-B6B9-4C4A-8837-7D5AD33A4A7A}"/>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727BA3A9-F2CF-4869-8119-2135F87BC1A7}"/>
              </a:ext>
            </a:extLst>
          </p:cNvPr>
          <p:cNvSpPr>
            <a:spLocks noGrp="1"/>
          </p:cNvSpPr>
          <p:nvPr>
            <p:ph type="sldNum" sz="quarter" idx="12"/>
          </p:nvPr>
        </p:nvSpPr>
        <p:spPr/>
        <p:txBody>
          <a:bodyPr/>
          <a:lstStyle>
            <a:lvl1pPr>
              <a:defRPr/>
            </a:lvl1pPr>
          </a:lstStyle>
          <a:p>
            <a:fld id="{CA6A328B-7806-4621-8D93-6E97F43509FC}" type="slidenum">
              <a:rPr lang="en-GB" altLang="en-US"/>
              <a:pPr/>
              <a:t>‹#›</a:t>
            </a:fld>
            <a:endParaRPr lang="en-GB" altLang="en-US"/>
          </a:p>
        </p:txBody>
      </p:sp>
    </p:spTree>
    <p:extLst>
      <p:ext uri="{BB962C8B-B14F-4D97-AF65-F5344CB8AC3E}">
        <p14:creationId xmlns:p14="http://schemas.microsoft.com/office/powerpoint/2010/main" val="2326633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00B80EC-E2E8-485D-AA0A-F2EDACA2C7ED}"/>
              </a:ext>
            </a:extLst>
          </p:cNvPr>
          <p:cNvSpPr>
            <a:spLocks noGrp="1"/>
          </p:cNvSpPr>
          <p:nvPr>
            <p:ph type="dt" sz="half" idx="10"/>
          </p:nvPr>
        </p:nvSpPr>
        <p:spPr/>
        <p:txBody>
          <a:bodyPr/>
          <a:lstStyle>
            <a:lvl1pPr>
              <a:defRPr/>
            </a:lvl1pPr>
          </a:lstStyle>
          <a:p>
            <a:pPr>
              <a:defRPr/>
            </a:pPr>
            <a:endParaRPr lang="en-GB" altLang="en-US"/>
          </a:p>
        </p:txBody>
      </p:sp>
      <p:sp>
        <p:nvSpPr>
          <p:cNvPr id="8" name="Footer Placeholder 4">
            <a:extLst>
              <a:ext uri="{FF2B5EF4-FFF2-40B4-BE49-F238E27FC236}">
                <a16:creationId xmlns:a16="http://schemas.microsoft.com/office/drawing/2014/main" id="{F390B8C9-A95B-4EE7-9567-78C2DB916BD5}"/>
              </a:ext>
            </a:extLst>
          </p:cNvPr>
          <p:cNvSpPr>
            <a:spLocks noGrp="1"/>
          </p:cNvSpPr>
          <p:nvPr>
            <p:ph type="ftr" sz="quarter" idx="11"/>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9EB7C048-B005-4086-A9AD-C672B957706F}"/>
              </a:ext>
            </a:extLst>
          </p:cNvPr>
          <p:cNvSpPr>
            <a:spLocks noGrp="1"/>
          </p:cNvSpPr>
          <p:nvPr>
            <p:ph type="sldNum" sz="quarter" idx="12"/>
          </p:nvPr>
        </p:nvSpPr>
        <p:spPr/>
        <p:txBody>
          <a:bodyPr/>
          <a:lstStyle>
            <a:lvl1pPr>
              <a:defRPr/>
            </a:lvl1pPr>
          </a:lstStyle>
          <a:p>
            <a:fld id="{3C5A9F81-956B-421D-8813-16E854A9856D}" type="slidenum">
              <a:rPr lang="en-GB" altLang="en-US"/>
              <a:pPr/>
              <a:t>‹#›</a:t>
            </a:fld>
            <a:endParaRPr lang="en-GB" altLang="en-US"/>
          </a:p>
        </p:txBody>
      </p:sp>
    </p:spTree>
    <p:extLst>
      <p:ext uri="{BB962C8B-B14F-4D97-AF65-F5344CB8AC3E}">
        <p14:creationId xmlns:p14="http://schemas.microsoft.com/office/powerpoint/2010/main" val="815586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E30AB56-4A2A-402B-9E6B-4565130CE948}"/>
              </a:ext>
            </a:extLst>
          </p:cNvPr>
          <p:cNvSpPr>
            <a:spLocks noGrp="1"/>
          </p:cNvSpPr>
          <p:nvPr>
            <p:ph type="dt" sz="half" idx="10"/>
          </p:nvPr>
        </p:nvSpPr>
        <p:spPr/>
        <p:txBody>
          <a:bodyPr/>
          <a:lstStyle>
            <a:lvl1pPr>
              <a:defRPr/>
            </a:lvl1pPr>
          </a:lstStyle>
          <a:p>
            <a:pPr>
              <a:defRPr/>
            </a:pPr>
            <a:endParaRPr lang="en-GB" altLang="en-US"/>
          </a:p>
        </p:txBody>
      </p:sp>
      <p:sp>
        <p:nvSpPr>
          <p:cNvPr id="4" name="Footer Placeholder 4">
            <a:extLst>
              <a:ext uri="{FF2B5EF4-FFF2-40B4-BE49-F238E27FC236}">
                <a16:creationId xmlns:a16="http://schemas.microsoft.com/office/drawing/2014/main" id="{B90CFEDD-E021-4899-83BF-3DBF138F1874}"/>
              </a:ext>
            </a:extLst>
          </p:cNvPr>
          <p:cNvSpPr>
            <a:spLocks noGrp="1"/>
          </p:cNvSpPr>
          <p:nvPr>
            <p:ph type="ftr" sz="quarter" idx="11"/>
          </p:nvPr>
        </p:nvSpPr>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00A7CF19-DB23-4405-BE0D-D669415382BA}"/>
              </a:ext>
            </a:extLst>
          </p:cNvPr>
          <p:cNvSpPr>
            <a:spLocks noGrp="1"/>
          </p:cNvSpPr>
          <p:nvPr>
            <p:ph type="sldNum" sz="quarter" idx="12"/>
          </p:nvPr>
        </p:nvSpPr>
        <p:spPr/>
        <p:txBody>
          <a:bodyPr/>
          <a:lstStyle>
            <a:lvl1pPr>
              <a:defRPr/>
            </a:lvl1pPr>
          </a:lstStyle>
          <a:p>
            <a:fld id="{3149A1E8-4189-45BB-A571-E72595D15C22}" type="slidenum">
              <a:rPr lang="en-GB" altLang="en-US"/>
              <a:pPr/>
              <a:t>‹#›</a:t>
            </a:fld>
            <a:endParaRPr lang="en-GB" altLang="en-US"/>
          </a:p>
        </p:txBody>
      </p:sp>
    </p:spTree>
    <p:extLst>
      <p:ext uri="{BB962C8B-B14F-4D97-AF65-F5344CB8AC3E}">
        <p14:creationId xmlns:p14="http://schemas.microsoft.com/office/powerpoint/2010/main" val="189929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E3CACC6-7B3F-4275-B451-D6AAB9200B8B}"/>
              </a:ext>
            </a:extLst>
          </p:cNvPr>
          <p:cNvSpPr>
            <a:spLocks noGrp="1"/>
          </p:cNvSpPr>
          <p:nvPr>
            <p:ph type="dt" sz="half" idx="10"/>
          </p:nvPr>
        </p:nvSpPr>
        <p:spPr/>
        <p:txBody>
          <a:bodyPr/>
          <a:lstStyle>
            <a:lvl1pPr>
              <a:defRPr/>
            </a:lvl1pPr>
          </a:lstStyle>
          <a:p>
            <a:pPr>
              <a:defRPr/>
            </a:pPr>
            <a:endParaRPr lang="en-GB" altLang="en-US"/>
          </a:p>
        </p:txBody>
      </p:sp>
      <p:sp>
        <p:nvSpPr>
          <p:cNvPr id="3" name="Footer Placeholder 4">
            <a:extLst>
              <a:ext uri="{FF2B5EF4-FFF2-40B4-BE49-F238E27FC236}">
                <a16:creationId xmlns:a16="http://schemas.microsoft.com/office/drawing/2014/main" id="{AED22A97-1E49-4699-A9E9-536B504330B0}"/>
              </a:ext>
            </a:extLst>
          </p:cNvPr>
          <p:cNvSpPr>
            <a:spLocks noGrp="1"/>
          </p:cNvSpPr>
          <p:nvPr>
            <p:ph type="ftr" sz="quarter" idx="11"/>
          </p:nvPr>
        </p:nvSpPr>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D1C7C313-8DCE-452B-BD8A-37A06EAE9CFE}"/>
              </a:ext>
            </a:extLst>
          </p:cNvPr>
          <p:cNvSpPr>
            <a:spLocks noGrp="1"/>
          </p:cNvSpPr>
          <p:nvPr>
            <p:ph type="sldNum" sz="quarter" idx="12"/>
          </p:nvPr>
        </p:nvSpPr>
        <p:spPr/>
        <p:txBody>
          <a:bodyPr/>
          <a:lstStyle>
            <a:lvl1pPr>
              <a:defRPr/>
            </a:lvl1pPr>
          </a:lstStyle>
          <a:p>
            <a:fld id="{66B7444E-9B37-4728-B2E2-DC8D1FFBC6EE}" type="slidenum">
              <a:rPr lang="en-GB" altLang="en-US"/>
              <a:pPr/>
              <a:t>‹#›</a:t>
            </a:fld>
            <a:endParaRPr lang="en-GB" altLang="en-US"/>
          </a:p>
        </p:txBody>
      </p:sp>
    </p:spTree>
    <p:extLst>
      <p:ext uri="{BB962C8B-B14F-4D97-AF65-F5344CB8AC3E}">
        <p14:creationId xmlns:p14="http://schemas.microsoft.com/office/powerpoint/2010/main" val="4029694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4AED09D7-AEB1-4403-B96F-A9B95B63857D}"/>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D49CCD7F-7027-42AA-AF17-069261B95C0D}"/>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99CD19EE-B135-4A6C-A22C-2203BA7FD667}"/>
              </a:ext>
            </a:extLst>
          </p:cNvPr>
          <p:cNvSpPr>
            <a:spLocks noGrp="1"/>
          </p:cNvSpPr>
          <p:nvPr>
            <p:ph type="sldNum" sz="quarter" idx="12"/>
          </p:nvPr>
        </p:nvSpPr>
        <p:spPr/>
        <p:txBody>
          <a:bodyPr/>
          <a:lstStyle>
            <a:lvl1pPr>
              <a:defRPr/>
            </a:lvl1pPr>
          </a:lstStyle>
          <a:p>
            <a:fld id="{572E35AD-3907-4C12-8E7F-9A41388D962E}" type="slidenum">
              <a:rPr lang="en-GB" altLang="en-US"/>
              <a:pPr/>
              <a:t>‹#›</a:t>
            </a:fld>
            <a:endParaRPr lang="en-GB" altLang="en-US"/>
          </a:p>
        </p:txBody>
      </p:sp>
    </p:spTree>
    <p:extLst>
      <p:ext uri="{BB962C8B-B14F-4D97-AF65-F5344CB8AC3E}">
        <p14:creationId xmlns:p14="http://schemas.microsoft.com/office/powerpoint/2010/main" val="397315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31E0F-685F-49CD-A132-5F8F535E19EC}"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597772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A302F12-EBCB-4C95-9F8E-AF40719CE3D5}"/>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6D5E47F2-18DF-4998-BC91-63911015898A}"/>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319EF829-D5D6-4AD0-91A4-31C6A6C27AB2}"/>
              </a:ext>
            </a:extLst>
          </p:cNvPr>
          <p:cNvSpPr>
            <a:spLocks noGrp="1"/>
          </p:cNvSpPr>
          <p:nvPr>
            <p:ph type="sldNum" sz="quarter" idx="12"/>
          </p:nvPr>
        </p:nvSpPr>
        <p:spPr/>
        <p:txBody>
          <a:bodyPr/>
          <a:lstStyle>
            <a:lvl1pPr>
              <a:defRPr/>
            </a:lvl1pPr>
          </a:lstStyle>
          <a:p>
            <a:fld id="{1B111B8E-DB67-4641-A607-C6C05D7731F8}" type="slidenum">
              <a:rPr lang="en-GB" altLang="en-US"/>
              <a:pPr/>
              <a:t>‹#›</a:t>
            </a:fld>
            <a:endParaRPr lang="en-GB" altLang="en-US"/>
          </a:p>
        </p:txBody>
      </p:sp>
    </p:spTree>
    <p:extLst>
      <p:ext uri="{BB962C8B-B14F-4D97-AF65-F5344CB8AC3E}">
        <p14:creationId xmlns:p14="http://schemas.microsoft.com/office/powerpoint/2010/main" val="4182974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BF8144-58BA-42F1-83E8-4E11FD290F31}"/>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5823E95E-CF02-4D55-B22E-75B0EE1FA17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74E07D79-31D8-42F7-979F-3AA17BBE962E}"/>
              </a:ext>
            </a:extLst>
          </p:cNvPr>
          <p:cNvSpPr>
            <a:spLocks noGrp="1"/>
          </p:cNvSpPr>
          <p:nvPr>
            <p:ph type="sldNum" sz="quarter" idx="12"/>
          </p:nvPr>
        </p:nvSpPr>
        <p:spPr/>
        <p:txBody>
          <a:bodyPr/>
          <a:lstStyle>
            <a:lvl1pPr>
              <a:defRPr/>
            </a:lvl1pPr>
          </a:lstStyle>
          <a:p>
            <a:fld id="{DF33D3B1-E6DA-4C42-8611-F5703615C45D}" type="slidenum">
              <a:rPr lang="en-GB" altLang="en-US"/>
              <a:pPr/>
              <a:t>‹#›</a:t>
            </a:fld>
            <a:endParaRPr lang="en-GB" altLang="en-US"/>
          </a:p>
        </p:txBody>
      </p:sp>
    </p:spTree>
    <p:extLst>
      <p:ext uri="{BB962C8B-B14F-4D97-AF65-F5344CB8AC3E}">
        <p14:creationId xmlns:p14="http://schemas.microsoft.com/office/powerpoint/2010/main" val="472530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003A2E3-0AF4-4D21-A242-B9CDFFDAA18D}"/>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E45AE562-0B03-49A3-858B-6B56C5E940A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22966DB3-E9BA-4F28-8854-80830CEE9A8B}"/>
              </a:ext>
            </a:extLst>
          </p:cNvPr>
          <p:cNvSpPr>
            <a:spLocks noGrp="1"/>
          </p:cNvSpPr>
          <p:nvPr>
            <p:ph type="sldNum" sz="quarter" idx="12"/>
          </p:nvPr>
        </p:nvSpPr>
        <p:spPr/>
        <p:txBody>
          <a:bodyPr/>
          <a:lstStyle>
            <a:lvl1pPr>
              <a:defRPr/>
            </a:lvl1pPr>
          </a:lstStyle>
          <a:p>
            <a:fld id="{7D1B57E5-2DB0-45BD-8FD6-396EAD750122}" type="slidenum">
              <a:rPr lang="en-GB" altLang="en-US"/>
              <a:pPr/>
              <a:t>‹#›</a:t>
            </a:fld>
            <a:endParaRPr lang="en-GB" altLang="en-US"/>
          </a:p>
        </p:txBody>
      </p:sp>
    </p:spTree>
    <p:extLst>
      <p:ext uri="{BB962C8B-B14F-4D97-AF65-F5344CB8AC3E}">
        <p14:creationId xmlns:p14="http://schemas.microsoft.com/office/powerpoint/2010/main" val="31980238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3518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816610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47864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241108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804784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467761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44343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031E0F-685F-49CD-A132-5F8F535E19EC}"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39385549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03910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133457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274151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349168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9292458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8465219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0355D-C412-49B8-B43D-F2A079FDCE51}"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351738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890355D-C412-49B8-B43D-F2A079FDCE51}"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3590409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890355D-C412-49B8-B43D-F2A079FDCE51}" type="datetimeFigureOut">
              <a:rPr lang="en-GB" smtClean="0"/>
              <a:t>21/08/2019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6931916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890355D-C412-49B8-B43D-F2A079FDCE51}"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89854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031E0F-685F-49CD-A132-5F8F535E19EC}"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38030598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0355D-C412-49B8-B43D-F2A079FDCE51}" type="datetimeFigureOut">
              <a:rPr lang="en-GB" smtClean="0"/>
              <a:t>21/08/2019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5099319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90355D-C412-49B8-B43D-F2A079FDCE51}"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307196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90355D-C412-49B8-B43D-F2A079FDCE51}"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15545376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40888022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890355D-C412-49B8-B43D-F2A079FDCE51}"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3D98A5-3936-411C-9B3D-A4F7AC4F2026}" type="slidenum">
              <a:rPr lang="en-GB" smtClean="0"/>
              <a:t>‹#›</a:t>
            </a:fld>
            <a:endParaRPr lang="en-GB"/>
          </a:p>
        </p:txBody>
      </p:sp>
    </p:spTree>
    <p:extLst>
      <p:ext uri="{BB962C8B-B14F-4D97-AF65-F5344CB8AC3E}">
        <p14:creationId xmlns:p14="http://schemas.microsoft.com/office/powerpoint/2010/main" val="2203771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031E0F-685F-49CD-A132-5F8F535E19EC}" type="datetimeFigureOut">
              <a:rPr lang="en-GB" smtClean="0"/>
              <a:t>21/08/2019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81388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031E0F-685F-49CD-A132-5F8F535E19EC}"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498650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31E0F-685F-49CD-A132-5F8F535E19EC}" type="datetimeFigureOut">
              <a:rPr lang="en-GB" smtClean="0"/>
              <a:t>21/08/2019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057459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031E0F-685F-49CD-A132-5F8F535E19EC}"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3140860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031E0F-685F-49CD-A132-5F8F535E19EC}"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E0B2-CA0E-48DD-8C01-E7F8350FB900}" type="slidenum">
              <a:rPr lang="en-GB" smtClean="0"/>
              <a:t>‹#›</a:t>
            </a:fld>
            <a:endParaRPr lang="en-GB"/>
          </a:p>
        </p:txBody>
      </p:sp>
    </p:spTree>
    <p:extLst>
      <p:ext uri="{BB962C8B-B14F-4D97-AF65-F5344CB8AC3E}">
        <p14:creationId xmlns:p14="http://schemas.microsoft.com/office/powerpoint/2010/main" val="270958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31E0F-685F-49CD-A132-5F8F535E19EC}" type="datetimeFigureOut">
              <a:rPr lang="en-GB" smtClean="0"/>
              <a:t>21/08/2019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3E0B2-CA0E-48DD-8C01-E7F8350FB900}" type="slidenum">
              <a:rPr lang="en-GB" smtClean="0"/>
              <a:t>‹#›</a:t>
            </a:fld>
            <a:endParaRPr lang="en-GB"/>
          </a:p>
        </p:txBody>
      </p:sp>
    </p:spTree>
    <p:extLst>
      <p:ext uri="{BB962C8B-B14F-4D97-AF65-F5344CB8AC3E}">
        <p14:creationId xmlns:p14="http://schemas.microsoft.com/office/powerpoint/2010/main" val="1584226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FA8B417-4CE1-4598-A532-062C16EA82BD}"/>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63A6D55-9F91-4E62-B527-BF160308CCFE}"/>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464EED6-D9A0-43C4-A421-F51FF53B5497}"/>
              </a:ext>
            </a:extLst>
          </p:cNvPr>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charset="0"/>
              </a:defRPr>
            </a:lvl1pPr>
          </a:lstStyle>
          <a:p>
            <a:pPr>
              <a:defRPr/>
            </a:pPr>
            <a:endParaRPr lang="en-GB" altLang="en-US"/>
          </a:p>
        </p:txBody>
      </p:sp>
      <p:sp>
        <p:nvSpPr>
          <p:cNvPr id="5" name="Footer Placeholder 4">
            <a:extLst>
              <a:ext uri="{FF2B5EF4-FFF2-40B4-BE49-F238E27FC236}">
                <a16:creationId xmlns:a16="http://schemas.microsoft.com/office/drawing/2014/main" id="{9CD61BA3-91A4-402C-96B4-6244E713DE82}"/>
              </a:ext>
            </a:extLst>
          </p:cNvPr>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charset="0"/>
              </a:defRPr>
            </a:lvl1pPr>
          </a:lstStyle>
          <a:p>
            <a:pPr>
              <a:defRPr/>
            </a:pPr>
            <a:endParaRPr lang="en-GB" altLang="en-US"/>
          </a:p>
        </p:txBody>
      </p:sp>
      <p:sp>
        <p:nvSpPr>
          <p:cNvPr id="6" name="Slide Number Placeholder 5">
            <a:extLst>
              <a:ext uri="{FF2B5EF4-FFF2-40B4-BE49-F238E27FC236}">
                <a16:creationId xmlns:a16="http://schemas.microsoft.com/office/drawing/2014/main" id="{B30EA4F6-BFA8-494B-A23B-41BBBD4168F2}"/>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B4279C7-E0C1-4B17-8817-C9696F33BF57}" type="slidenum">
              <a:rPr lang="en-GB" altLang="en-US"/>
              <a:pPr/>
              <a:t>‹#›</a:t>
            </a:fld>
            <a:endParaRPr lang="en-GB" altLang="en-US"/>
          </a:p>
        </p:txBody>
      </p:sp>
    </p:spTree>
    <p:extLst>
      <p:ext uri="{BB962C8B-B14F-4D97-AF65-F5344CB8AC3E}">
        <p14:creationId xmlns:p14="http://schemas.microsoft.com/office/powerpoint/2010/main" val="3185680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344895514"/>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0355D-C412-49B8-B43D-F2A079FDCE51}" type="datetimeFigureOut">
              <a:rPr lang="en-GB" smtClean="0"/>
              <a:t>21/08/2019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D98A5-3936-411C-9B3D-A4F7AC4F2026}" type="slidenum">
              <a:rPr lang="en-GB" smtClean="0"/>
              <a:t>‹#›</a:t>
            </a:fld>
            <a:endParaRPr lang="en-GB"/>
          </a:p>
        </p:txBody>
      </p:sp>
    </p:spTree>
    <p:extLst>
      <p:ext uri="{BB962C8B-B14F-4D97-AF65-F5344CB8AC3E}">
        <p14:creationId xmlns:p14="http://schemas.microsoft.com/office/powerpoint/2010/main" val="28975683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youtube.com/watch?v=Zkb-zg4JCLk"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qtt1Vs9Lcp0" TargetMode="External"/><Relationship Id="rId2" Type="http://schemas.openxmlformats.org/officeDocument/2006/relationships/notesSlide" Target="../notesSlides/notesSlide4.xml"/><Relationship Id="rId1" Type="http://schemas.openxmlformats.org/officeDocument/2006/relationships/slideLayout" Target="../slideLayouts/slideLayout25.xml"/><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5.xml"/><Relationship Id="rId5" Type="http://schemas.openxmlformats.org/officeDocument/2006/relationships/hyperlink" Target="http://www.heforshe.org/" TargetMode="Externa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5.xml"/><Relationship Id="rId5" Type="http://schemas.openxmlformats.org/officeDocument/2006/relationships/hyperlink" Target="https://www.youtube.com/watch?v=gkjW9PZBRfk" TargetMode="Externa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Spoken Language Endorsement</a:t>
            </a:r>
          </a:p>
        </p:txBody>
      </p:sp>
      <p:sp>
        <p:nvSpPr>
          <p:cNvPr id="3" name="Subtitle 2"/>
          <p:cNvSpPr>
            <a:spLocks noGrp="1"/>
          </p:cNvSpPr>
          <p:nvPr>
            <p:ph type="subTitle" idx="1"/>
          </p:nvPr>
        </p:nvSpPr>
        <p:spPr>
          <a:xfrm>
            <a:off x="251520" y="3886200"/>
            <a:ext cx="8206680" cy="1752600"/>
          </a:xfrm>
        </p:spPr>
        <p:txBody>
          <a:bodyPr>
            <a:normAutofit fontScale="92500"/>
          </a:bodyPr>
          <a:lstStyle/>
          <a:p>
            <a:r>
              <a:rPr lang="en-GB" dirty="0">
                <a:solidFill>
                  <a:schemeClr val="tx1"/>
                </a:solidFill>
              </a:rPr>
              <a:t>Lesson Objective: </a:t>
            </a:r>
          </a:p>
          <a:p>
            <a:pPr algn="l"/>
            <a:r>
              <a:rPr lang="en-GB" dirty="0">
                <a:solidFill>
                  <a:schemeClr val="tx1"/>
                </a:solidFill>
              </a:rPr>
              <a:t>To understand how this unit is assessed and to consider what makes a good speech/presentation.</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2155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a:extLst>
              <a:ext uri="{FF2B5EF4-FFF2-40B4-BE49-F238E27FC236}">
                <a16:creationId xmlns:a16="http://schemas.microsoft.com/office/drawing/2014/main" id="{FCBF3740-DC11-4FF8-A245-72269DADA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11">
            <a:extLst>
              <a:ext uri="{FF2B5EF4-FFF2-40B4-BE49-F238E27FC236}">
                <a16:creationId xmlns:a16="http://schemas.microsoft.com/office/drawing/2014/main" id="{EB797AF7-8BF4-4043-A6DA-49779D947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326707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827088" y="2565400"/>
            <a:ext cx="7772400" cy="1470025"/>
          </a:xfrm>
        </p:spPr>
        <p:txBody>
          <a:bodyPr anchor="ctr"/>
          <a:lstStyle/>
          <a:p>
            <a:pPr eaLnBrk="1" hangingPunct="1">
              <a:defRPr/>
            </a:pPr>
            <a:r>
              <a:rPr lang="en-GB" altLang="en-US" sz="5400" b="1" dirty="0">
                <a:latin typeface="+mn-lt"/>
              </a:rPr>
              <a:t>Preparing for your Presentation</a:t>
            </a:r>
            <a:endParaRPr lang="en-US" altLang="en-US" sz="4400" b="1" dirty="0">
              <a:latin typeface="+mn-lt"/>
            </a:endParaRPr>
          </a:p>
        </p:txBody>
      </p:sp>
      <p:sp>
        <p:nvSpPr>
          <p:cNvPr id="4101" name="Rectangle 3">
            <a:extLst>
              <a:ext uri="{FF2B5EF4-FFF2-40B4-BE49-F238E27FC236}">
                <a16:creationId xmlns:a16="http://schemas.microsoft.com/office/drawing/2014/main" id="{F41E49CC-BCE9-42DD-B4D2-F16A6A33ECE6}"/>
              </a:ext>
            </a:extLst>
          </p:cNvPr>
          <p:cNvSpPr>
            <a:spLocks noGrp="1" noChangeArrowheads="1"/>
          </p:cNvSpPr>
          <p:nvPr>
            <p:ph type="subTitle" idx="1"/>
          </p:nvPr>
        </p:nvSpPr>
        <p:spPr>
          <a:xfrm>
            <a:off x="539750" y="4365625"/>
            <a:ext cx="8424863" cy="1512695"/>
          </a:xfrm>
          <a:extLst>
            <a:ext uri="{91240B29-F687-4F45-9708-019B960494DF}">
              <a14:hiddenLine xmlns:a14="http://schemas.microsoft.com/office/drawing/2010/main" w="76200">
                <a:solidFill>
                  <a:srgbClr val="000000"/>
                </a:solidFill>
                <a:miter lim="800000"/>
                <a:headEnd/>
                <a:tailEnd/>
              </a14:hiddenLine>
            </a:ext>
          </a:extLst>
        </p:spPr>
        <p:txBody>
          <a:bodyPr/>
          <a:lstStyle/>
          <a:p>
            <a:pPr eaLnBrk="1" hangingPunct="1"/>
            <a:r>
              <a:rPr lang="en-US" altLang="en-US" sz="3200" b="1" dirty="0"/>
              <a:t>Learning objective: </a:t>
            </a:r>
            <a:r>
              <a:rPr lang="en-GB" b="1" dirty="0">
                <a:solidFill>
                  <a:prstClr val="black"/>
                </a:solidFill>
                <a:latin typeface="Calibri" panose="020F0502020204030204" pitchFamily="34" charset="0"/>
                <a:cs typeface="Calibri" panose="020F0502020204030204" pitchFamily="34" charset="0"/>
              </a:rPr>
              <a:t>To identify how speakers organise and structure their presentations to meet the needs of the audience and to achieve their purpose. </a:t>
            </a:r>
            <a:endParaRPr lang="en-US" altLang="en-US" b="1" dirty="0">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972EFEC0-2F12-415E-AAFA-C9602B8E605F}"/>
              </a:ext>
            </a:extLst>
          </p:cNvPr>
          <p:cNvSpPr/>
          <p:nvPr/>
        </p:nvSpPr>
        <p:spPr>
          <a:xfrm rot="21258750">
            <a:off x="4302164" y="923450"/>
            <a:ext cx="4711700" cy="1243931"/>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Success Criteria Focus: </a:t>
            </a:r>
            <a:r>
              <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rPr>
              <a:t>To organise and structure your presentation to appropriately meet the needs of your audience and to achieve your purpose. </a:t>
            </a:r>
          </a:p>
        </p:txBody>
      </p:sp>
    </p:spTree>
    <p:extLst>
      <p:ext uri="{BB962C8B-B14F-4D97-AF65-F5344CB8AC3E}">
        <p14:creationId xmlns:p14="http://schemas.microsoft.com/office/powerpoint/2010/main" val="3040445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685800" y="584943"/>
            <a:ext cx="7772400" cy="3959922"/>
          </a:xfrm>
        </p:spPr>
        <p:txBody>
          <a:bodyPr anchor="ctr"/>
          <a:lstStyle/>
          <a:p>
            <a:pPr marL="457200" lvl="1" eaLnBrk="1" hangingPunct="1">
              <a:lnSpc>
                <a:spcPct val="100000"/>
              </a:lnSpc>
              <a:defRPr/>
            </a:pPr>
            <a:r>
              <a:rPr lang="en-GB" altLang="en-US" sz="2400" b="1" dirty="0">
                <a:latin typeface="+mn-lt"/>
                <a:hlinkClick r:id="rId2"/>
              </a:rPr>
              <a:t>https://www.youtube.com/watch?v=Zkb-zg4JCLk</a:t>
            </a:r>
            <a:br>
              <a:rPr lang="en-GB" altLang="en-US" sz="5400" b="1" dirty="0">
                <a:latin typeface="+mn-lt"/>
              </a:rPr>
            </a:br>
            <a:br>
              <a:rPr lang="en-GB" altLang="en-US" sz="5400" b="1" dirty="0">
                <a:latin typeface="+mn-lt"/>
              </a:rPr>
            </a:br>
            <a:br>
              <a:rPr lang="en-GB" altLang="en-US" sz="2800" b="1" dirty="0">
                <a:latin typeface="+mn-lt"/>
              </a:rPr>
            </a:br>
            <a:br>
              <a:rPr lang="en-GB" altLang="en-US" sz="5400" b="1" dirty="0">
                <a:latin typeface="+mn-lt"/>
              </a:rPr>
            </a:br>
            <a:br>
              <a:rPr lang="en-GB" altLang="en-US" sz="5400" b="1" dirty="0">
                <a:latin typeface="+mn-lt"/>
              </a:rPr>
            </a:br>
            <a:endParaRPr lang="en-US" altLang="en-US" sz="4400" b="1" dirty="0">
              <a:latin typeface="+mn-lt"/>
            </a:endParaRPr>
          </a:p>
        </p:txBody>
      </p:sp>
      <p:pic>
        <p:nvPicPr>
          <p:cNvPr id="4" name="Picture 3" descr="A picture containing clothing&#10;&#10;Description automatically generated">
            <a:extLst>
              <a:ext uri="{FF2B5EF4-FFF2-40B4-BE49-F238E27FC236}">
                <a16:creationId xmlns:a16="http://schemas.microsoft.com/office/drawing/2014/main" id="{88D61BE3-E265-4928-9606-6F4170CE08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196752"/>
            <a:ext cx="7294015" cy="3024336"/>
          </a:xfrm>
          <a:prstGeom prst="rect">
            <a:avLst/>
          </a:prstGeom>
        </p:spPr>
      </p:pic>
      <p:sp>
        <p:nvSpPr>
          <p:cNvPr id="5" name="Rectangle 4">
            <a:extLst>
              <a:ext uri="{FF2B5EF4-FFF2-40B4-BE49-F238E27FC236}">
                <a16:creationId xmlns:a16="http://schemas.microsoft.com/office/drawing/2014/main" id="{BEF0E799-54C8-49CD-A909-3BC62079172B}"/>
              </a:ext>
            </a:extLst>
          </p:cNvPr>
          <p:cNvSpPr/>
          <p:nvPr/>
        </p:nvSpPr>
        <p:spPr>
          <a:xfrm>
            <a:off x="395536" y="4544865"/>
            <a:ext cx="7584279" cy="1036181"/>
          </a:xfrm>
          <a:prstGeom prst="rect">
            <a:avLst/>
          </a:prstGeom>
        </p:spPr>
        <p:txBody>
          <a:bodyPr wrap="square">
            <a:spAutoFit/>
          </a:bodyPr>
          <a:lstStyle/>
          <a:p>
            <a:pPr>
              <a:spcBef>
                <a:spcPts val="1600"/>
              </a:spcBef>
              <a:buClr>
                <a:schemeClr val="dk1"/>
              </a:buClr>
              <a:buSzPts val="1100"/>
            </a:pPr>
            <a:r>
              <a:rPr lang="en-GB" sz="2400" b="1" dirty="0">
                <a:solidFill>
                  <a:srgbClr val="0070C0"/>
                </a:solidFill>
              </a:rPr>
              <a:t>Watch and listen to the speech and list….</a:t>
            </a:r>
          </a:p>
          <a:p>
            <a:pPr>
              <a:spcBef>
                <a:spcPts val="1600"/>
              </a:spcBef>
              <a:buClr>
                <a:schemeClr val="dk1"/>
              </a:buClr>
              <a:buSzPts val="1100"/>
            </a:pPr>
            <a:r>
              <a:rPr lang="en-GB" sz="2400" b="1" dirty="0"/>
              <a:t>memorable words, techniques and devices used….</a:t>
            </a:r>
            <a:endParaRPr lang="en-GB" sz="2400" dirty="0"/>
          </a:p>
        </p:txBody>
      </p:sp>
    </p:spTree>
    <p:extLst>
      <p:ext uri="{BB962C8B-B14F-4D97-AF65-F5344CB8AC3E}">
        <p14:creationId xmlns:p14="http://schemas.microsoft.com/office/powerpoint/2010/main" val="1015983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4"/>
          <p:cNvSpPr txBox="1">
            <a:spLocks noGrp="1"/>
          </p:cNvSpPr>
          <p:nvPr>
            <p:ph type="body" idx="1"/>
          </p:nvPr>
        </p:nvSpPr>
        <p:spPr>
          <a:xfrm>
            <a:off x="427693" y="5975275"/>
            <a:ext cx="8712968" cy="752104"/>
          </a:xfrm>
          <a:prstGeom prst="rect">
            <a:avLst/>
          </a:prstGeom>
        </p:spPr>
        <p:txBody>
          <a:bodyPr spcFirstLastPara="1" wrap="square" lIns="91425" tIns="91425" rIns="91425" bIns="91425" anchor="t" anchorCtr="0">
            <a:noAutofit/>
          </a:bodyPr>
          <a:lstStyle/>
          <a:p>
            <a:pPr marL="0" indent="0">
              <a:buNone/>
            </a:pPr>
            <a:endParaRPr dirty="0">
              <a:solidFill>
                <a:srgbClr val="FFFFFF"/>
              </a:solidFill>
            </a:endParaRPr>
          </a:p>
          <a:p>
            <a:pPr marL="0" indent="0">
              <a:spcBef>
                <a:spcPts val="1600"/>
              </a:spcBef>
              <a:buNone/>
            </a:pPr>
            <a:endParaRPr dirty="0">
              <a:solidFill>
                <a:srgbClr val="FFFFFF"/>
              </a:solidFill>
            </a:endParaRPr>
          </a:p>
          <a:p>
            <a:pPr marL="0" indent="0">
              <a:buNone/>
            </a:pPr>
            <a:endParaRPr dirty="0">
              <a:solidFill>
                <a:srgbClr val="FFFFFF"/>
              </a:solidFill>
            </a:endParaRPr>
          </a:p>
          <a:p>
            <a:pPr marL="0" indent="0">
              <a:spcBef>
                <a:spcPts val="1600"/>
              </a:spcBef>
              <a:spcAft>
                <a:spcPts val="1600"/>
              </a:spcAft>
              <a:buNone/>
            </a:pPr>
            <a:endParaRPr dirty="0">
              <a:solidFill>
                <a:srgbClr val="FFFFFF"/>
              </a:solidFill>
            </a:endParaRPr>
          </a:p>
        </p:txBody>
      </p:sp>
      <p:pic>
        <p:nvPicPr>
          <p:cNvPr id="233" name="Google Shape;233;p34" descr="In Washington D.C. UNHCR Goodwill ambassador Angelina Jolie speaks out about how refugees have impacted her own life. &#10; &#10;World Refugee Day: Angelina Jolie calls for greater understanding of the plight of refugees &#10; &#10;18 June 2009 &#10;WASHINGTON, DC, United States, June 18 (UNHCR) At an event marking the launch of activities in the United States for World Refugee Day, UNHCR Goodwill Ambassador Angelina Jolie appeared alongside UN High Commissioner for Refugees António Guterres to call on the world to recognize millions of victims of conflict around the world not as a burden but as a potential gift. &#10; &#10;As an American, she said, &quot;I know the strength that diversity has given my country a country built by what some would now dismiss as asylum-seekers and economic migrants and I believe we must persuade the world that refugees must not be simply viewed as a burden. They are the survivors. And they can bring those qualities to the service of their communities and the countries that shelter them. &#10; &#10;&quot;The refugees I have met and spent time with have profoundly changed my life,&quot; Jolie added. &quot;Today . . . I want to thank them for letting me into their lives.&quot; &#10; &#10;Jolie was speaking at a World Refugee Day event at the National Geographic Society headquarters in Washington, D.C. hosted by UNHCR and moderated by NBC television anchor Ann Curry. The event included a live feed from the Djabal refugee camp in eastern Chad, where a UNHCR staff member on the ground spoke to the assembled audience. The event comes two days before World Refugee Day, but will be UNHCR's main WRD activity in the US. &#10; &#10;High Commissioner Guterres spoke of the increasing difficulties and dangers facing the world's more than 42 million uprooted people as well as those trying to help them. He said the situation was particularly challenging in internal displacement situations which can involve a multiplicity of actors rebel factions, politically or ethnically linked militias, bandits, government troops and international forces. If people are unable to flee across borders, then humanitarian agencies must try to get help to them inside or near conflict zones. &#10; &#10;&quot;This is a dangerous and changing world,&quot; he said. &quot;One of the worrying trends is people's inability to cross borders. It's harder and harder for UNHCR to get access to them. The international community faces difficulties today it is difficult to balance the sovereignty of states with the sovereignty of the human being. This is a huge challenge for us in UNHCR.&quot; &#10; &#10;With the changing nature of conflict, the &quot;humanitarian space&quot; within which his agency and its partners must work is shrinking, Guterres said. In some situations, humanitarian workers are seen as legitimate targets. Two UNHCR staff members have been killed in the past five months in Pakistan, most recently in the June 9 bombing of the Pearl Continental Hotel in Peshawar. &#10; &#10;&quot;Humanitarians are becoming more and more a target,&quot; he said, and this poses a terrible dilemma how to balance the urgent needs of innocent civilians with the responsibility to ensure the safety of those trying to help them. &quot;But UNHCR staff never ask me how to leave,&quot; he said. &quot;They always ask me how to stay.&quot; &#10; &#10;US Secretary of State Hillary Rodham Clinton was scheduled to speak on Thursday but was forced to cancel after fracturing her elbow in a fall Wednesday on the way to the White House. &#10; &#10;The event in Washington kicked off several days of activities around the world designed to draw attention to the plight of refugees and others uprooted by violence. The theme of this year's events is &quot;Real People, Real Needs,&quot; underscoring the fact that while the world struggles to cope with the fall-out from the global financial crisis, millions of people in poorer countries are in need of help and attention in order to survive. &#10; &#10;Events on Saturday will include a concert at Washington's Kennedy Centre by legendary Congolese vocalist and bandleader Samba Mapangala, a football match between refugees in Australia, a musical performance by Kurdish refugees from Iran in northern Iraq and a film festival in Japan. On Saturday, from 9am to 9pm EST in the United States (2pm to 2am GMT) a new web site, www.refugeedaylive.org, will feature live streams from Iraq, Pakistan, a refugee camp in Africa and a settlement for the displaced in Colombia. &#10; &#10;At Thursday's event, UNHCR awarded a refugee from eastern Democratic Republic of the Congo, Rose Mapendo, who had started her own NGO for victims of conflict, with its US Humanitarian of the Year Award. &#10; &#10;Meanwhile, Jolie pointed out that forced displacement is a fact of life. &quot;Whether it be from Darfur, Myanmar or the Swat Valley [in Pakistan]; or some as yet unknown crisis, mass migrations will be a feature of our future. &quot;We must look beyond the simple numbers,&quot; she said, &quot;and look instead at the individual.&quot; &#10; &#10;http://www.unhcr.org/4a3a7c806.html" title="Angelina Jolie speak on World Refugee Day 2009 - Full">
            <a:hlinkClick r:id="rId3"/>
          </p:cNvPr>
          <p:cNvPicPr preferRelativeResize="0"/>
          <p:nvPr/>
        </p:nvPicPr>
        <p:blipFill>
          <a:blip r:embed="rId4">
            <a:alphaModFix/>
          </a:blip>
          <a:stretch>
            <a:fillRect/>
          </a:stretch>
        </p:blipFill>
        <p:spPr>
          <a:xfrm>
            <a:off x="2292275" y="404664"/>
            <a:ext cx="6540025" cy="4905025"/>
          </a:xfrm>
          <a:prstGeom prst="rect">
            <a:avLst/>
          </a:prstGeom>
          <a:noFill/>
          <a:ln>
            <a:noFill/>
          </a:ln>
        </p:spPr>
      </p:pic>
      <p:sp>
        <p:nvSpPr>
          <p:cNvPr id="234" name="Google Shape;234;p34"/>
          <p:cNvSpPr txBox="1">
            <a:spLocks noGrp="1"/>
          </p:cNvSpPr>
          <p:nvPr>
            <p:ph type="title"/>
          </p:nvPr>
        </p:nvSpPr>
        <p:spPr>
          <a:xfrm>
            <a:off x="311700" y="1070250"/>
            <a:ext cx="8520600" cy="572700"/>
          </a:xfrm>
          <a:prstGeom prst="rect">
            <a:avLst/>
          </a:prstGeom>
        </p:spPr>
        <p:txBody>
          <a:bodyPr spcFirstLastPara="1" wrap="square" lIns="91425" tIns="91425" rIns="91425" bIns="91425" anchor="t" anchorCtr="0">
            <a:noAutofit/>
          </a:bodyPr>
          <a:lstStyle/>
          <a:p>
            <a:r>
              <a:rPr lang="en" b="1" u="sng">
                <a:solidFill>
                  <a:srgbClr val="FFFFFF"/>
                </a:solidFill>
              </a:rPr>
              <a:t>Angelina Jolie on World Refugee Day</a:t>
            </a:r>
            <a:endParaRPr b="1" u="sng">
              <a:solidFill>
                <a:srgbClr val="FFFFFF"/>
              </a:solidFill>
            </a:endParaRPr>
          </a:p>
        </p:txBody>
      </p:sp>
      <p:sp>
        <p:nvSpPr>
          <p:cNvPr id="2" name="Rectangle 1">
            <a:extLst>
              <a:ext uri="{FF2B5EF4-FFF2-40B4-BE49-F238E27FC236}">
                <a16:creationId xmlns:a16="http://schemas.microsoft.com/office/drawing/2014/main" id="{F5528DB3-03FA-451F-9351-917102410DAD}"/>
              </a:ext>
            </a:extLst>
          </p:cNvPr>
          <p:cNvSpPr/>
          <p:nvPr/>
        </p:nvSpPr>
        <p:spPr>
          <a:xfrm>
            <a:off x="427693" y="5781141"/>
            <a:ext cx="8032739" cy="1036181"/>
          </a:xfrm>
          <a:prstGeom prst="rect">
            <a:avLst/>
          </a:prstGeom>
        </p:spPr>
        <p:txBody>
          <a:bodyPr wrap="square">
            <a:spAutoFit/>
          </a:bodyPr>
          <a:lstStyle/>
          <a:p>
            <a:pPr lvl="0">
              <a:spcBef>
                <a:spcPts val="1600"/>
              </a:spcBef>
              <a:buClr>
                <a:prstClr val="black"/>
              </a:buClr>
              <a:buSzPts val="1100"/>
            </a:pPr>
            <a:r>
              <a:rPr lang="en-GB" sz="2400" b="1" dirty="0">
                <a:solidFill>
                  <a:schemeClr val="bg1"/>
                </a:solidFill>
                <a:latin typeface="Calibri"/>
              </a:rPr>
              <a:t>Watch and listen to the speech and list….</a:t>
            </a:r>
          </a:p>
          <a:p>
            <a:pPr lvl="0">
              <a:spcBef>
                <a:spcPts val="1600"/>
              </a:spcBef>
              <a:buClr>
                <a:prstClr val="black"/>
              </a:buClr>
              <a:buSzPts val="1100"/>
            </a:pPr>
            <a:r>
              <a:rPr lang="en-GB" sz="2400" b="1" dirty="0">
                <a:solidFill>
                  <a:schemeClr val="bg1"/>
                </a:solidFill>
                <a:latin typeface="Calibri"/>
              </a:rPr>
              <a:t>memorable words, techniques and devices used….</a:t>
            </a:r>
            <a:endParaRPr lang="en-GB" sz="2400" dirty="0">
              <a:solidFill>
                <a:schemeClr val="bg1"/>
              </a:solidFill>
              <a:latin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8B7B9-DFAE-4F01-88B6-3693593791AC}"/>
              </a:ext>
            </a:extLst>
          </p:cNvPr>
          <p:cNvSpPr>
            <a:spLocks noGrp="1"/>
          </p:cNvSpPr>
          <p:nvPr>
            <p:ph type="title"/>
          </p:nvPr>
        </p:nvSpPr>
        <p:spPr/>
        <p:txBody>
          <a:bodyPr/>
          <a:lstStyle/>
          <a:p>
            <a:r>
              <a:rPr lang="en-GB" dirty="0"/>
              <a:t>Discuss and share….</a:t>
            </a:r>
          </a:p>
        </p:txBody>
      </p:sp>
      <p:sp>
        <p:nvSpPr>
          <p:cNvPr id="3" name="Content Placeholder 2">
            <a:extLst>
              <a:ext uri="{FF2B5EF4-FFF2-40B4-BE49-F238E27FC236}">
                <a16:creationId xmlns:a16="http://schemas.microsoft.com/office/drawing/2014/main" id="{79AE3F2D-0DD6-408A-A34A-BEA5BF08A2D5}"/>
              </a:ext>
            </a:extLst>
          </p:cNvPr>
          <p:cNvSpPr>
            <a:spLocks noGrp="1"/>
          </p:cNvSpPr>
          <p:nvPr>
            <p:ph idx="1"/>
          </p:nvPr>
        </p:nvSpPr>
        <p:spPr/>
        <p:txBody>
          <a:bodyPr/>
          <a:lstStyle/>
          <a:p>
            <a:r>
              <a:rPr lang="en-GB" dirty="0"/>
              <a:t>Work in pairs or small groups.</a:t>
            </a:r>
          </a:p>
          <a:p>
            <a:r>
              <a:rPr lang="en-GB" dirty="0"/>
              <a:t>Discuss and list what techniques and devices the speakers used to engage and interest their audience.</a:t>
            </a:r>
          </a:p>
          <a:p>
            <a:r>
              <a:rPr lang="en-GB" dirty="0"/>
              <a:t>How did they organise and structure their speeches?</a:t>
            </a:r>
          </a:p>
          <a:p>
            <a:r>
              <a:rPr lang="en-GB" dirty="0"/>
              <a:t>In what ways were they successful in achieving their purpose?</a:t>
            </a:r>
          </a:p>
          <a:p>
            <a:r>
              <a:rPr lang="en-GB" dirty="0"/>
              <a:t>Is there anything that you think they need to improve? What? Why? How?</a:t>
            </a:r>
          </a:p>
        </p:txBody>
      </p:sp>
    </p:spTree>
    <p:extLst>
      <p:ext uri="{BB962C8B-B14F-4D97-AF65-F5344CB8AC3E}">
        <p14:creationId xmlns:p14="http://schemas.microsoft.com/office/powerpoint/2010/main" val="3798786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05038"/>
            <a:ext cx="7772400" cy="1470025"/>
          </a:xfrm>
        </p:spPr>
        <p:txBody>
          <a:bodyPr/>
          <a:lstStyle/>
          <a:p>
            <a:r>
              <a:rPr lang="en-GB" b="1" dirty="0"/>
              <a:t>Engaging our Audience</a:t>
            </a:r>
          </a:p>
        </p:txBody>
      </p:sp>
      <p:sp>
        <p:nvSpPr>
          <p:cNvPr id="3" name="Subtitle 2"/>
          <p:cNvSpPr>
            <a:spLocks noGrp="1"/>
          </p:cNvSpPr>
          <p:nvPr>
            <p:ph type="subTitle" idx="1"/>
          </p:nvPr>
        </p:nvSpPr>
        <p:spPr>
          <a:xfrm>
            <a:off x="1403648" y="4149080"/>
            <a:ext cx="6400800" cy="1752600"/>
          </a:xfrm>
        </p:spPr>
        <p:txBody>
          <a:bodyPr/>
          <a:lstStyle/>
          <a:p>
            <a:r>
              <a:rPr lang="en-GB" dirty="0"/>
              <a:t>Lesson Objective: To engage our audience by using a range of strategies.</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0"/>
            <a:ext cx="5902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2" y="0"/>
            <a:ext cx="3365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9865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480" y="2348880"/>
            <a:ext cx="3657456" cy="25922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By now you should have a good idea of your presentation topic. </a:t>
            </a:r>
            <a:r>
              <a:rPr kumimoji="0" lang="en-GB" sz="2000" b="1" i="0" u="sng" strike="noStrike" kern="1200" cap="none" spc="0" normalizeH="0" baseline="0" noProof="0" dirty="0">
                <a:ln>
                  <a:noFill/>
                </a:ln>
                <a:solidFill>
                  <a:prstClr val="black"/>
                </a:solidFill>
                <a:effectLst/>
                <a:uLnTx/>
                <a:uFillTx/>
                <a:latin typeface="Calibri"/>
                <a:ea typeface="+mn-ea"/>
                <a:cs typeface="+mn-cs"/>
              </a:rPr>
              <a:t>Spend fifteen minutes writing an effective opening that refers to your audience. </a:t>
            </a:r>
            <a:r>
              <a:rPr kumimoji="0" lang="en-GB" sz="2000" b="0" i="0" u="none" strike="noStrike" kern="1200" cap="none" spc="0" normalizeH="0" baseline="0" noProof="0" dirty="0">
                <a:ln>
                  <a:noFill/>
                </a:ln>
                <a:solidFill>
                  <a:prstClr val="black"/>
                </a:solidFill>
                <a:effectLst/>
                <a:uLnTx/>
                <a:uFillTx/>
                <a:latin typeface="Calibri"/>
                <a:ea typeface="+mn-ea"/>
                <a:cs typeface="+mn-cs"/>
              </a:rPr>
              <a:t>Remember to start using a fact or anecdote to make your opening as engaging as possible.</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675" y="0"/>
            <a:ext cx="5902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2" y="0"/>
            <a:ext cx="3365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bwMode="auto">
          <a:xfrm>
            <a:off x="417513" y="329994"/>
            <a:ext cx="8229600" cy="7651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rPr>
              <a:t>Including your audience</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GB" altLang="en-US" sz="4000" b="1" kern="0" noProof="0" dirty="0">
                <a:solidFill>
                  <a:prstClr val="white"/>
                </a:solidFill>
                <a:latin typeface="Calibri" panose="020F0502020204030204" pitchFamily="34" charset="0"/>
              </a:rPr>
              <a:t>Writing an effective opening.</a:t>
            </a: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altLang="en-US" sz="4000" b="1" kern="0" dirty="0">
              <a:solidFill>
                <a:prstClr val="white"/>
              </a:solidFill>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p:txBody>
      </p:sp>
      <p:sp>
        <p:nvSpPr>
          <p:cNvPr id="8" name="Rectangle 7"/>
          <p:cNvSpPr/>
          <p:nvPr/>
        </p:nvSpPr>
        <p:spPr>
          <a:xfrm>
            <a:off x="-17462" y="6492979"/>
            <a:ext cx="9099550"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Lesson Objective: To engage our audience by using a range of strategies.</a:t>
            </a:r>
          </a:p>
        </p:txBody>
      </p:sp>
      <p:sp>
        <p:nvSpPr>
          <p:cNvPr id="9" name="Rectangular Callout 8"/>
          <p:cNvSpPr/>
          <p:nvPr/>
        </p:nvSpPr>
        <p:spPr>
          <a:xfrm>
            <a:off x="4302916" y="1628800"/>
            <a:ext cx="4661572" cy="3051249"/>
          </a:xfrm>
          <a:prstGeom prst="wedgeRectCallout">
            <a:avLst>
              <a:gd name="adj1" fmla="val -43441"/>
              <a:gd name="adj2" fmla="val 56176"/>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Today </a:t>
            </a:r>
            <a:r>
              <a:rPr kumimoji="0" lang="en-GB" sz="1800" b="1" i="0" u="sng" strike="noStrike" kern="1200" cap="none" spc="0" normalizeH="0" baseline="0" noProof="0" dirty="0">
                <a:ln>
                  <a:noFill/>
                </a:ln>
                <a:solidFill>
                  <a:srgbClr val="FF0000"/>
                </a:solidFill>
                <a:effectLst/>
                <a:uLnTx/>
                <a:uFillTx/>
                <a:latin typeface="Calibri"/>
                <a:ea typeface="+mn-ea"/>
                <a:cs typeface="+mn-cs"/>
              </a:rPr>
              <a:t>we</a:t>
            </a:r>
            <a:r>
              <a:rPr kumimoji="0" lang="en-GB" sz="1800" b="0" i="0" u="none" strike="noStrike" kern="1200" cap="none" spc="0" normalizeH="0" baseline="0" noProof="0" dirty="0">
                <a:ln>
                  <a:noFill/>
                </a:ln>
                <a:solidFill>
                  <a:prstClr val="black"/>
                </a:solidFill>
                <a:effectLst/>
                <a:uLnTx/>
                <a:uFillTx/>
                <a:latin typeface="Calibri"/>
                <a:ea typeface="+mn-ea"/>
                <a:cs typeface="+mn-cs"/>
              </a:rPr>
              <a:t> are launching a campaign called “</a:t>
            </a:r>
            <a:r>
              <a:rPr kumimoji="0" lang="en-GB" sz="1800" b="0" i="0" u="none" strike="noStrike" kern="1200" cap="none" spc="0" normalizeH="0" baseline="0" noProof="0" dirty="0" err="1">
                <a:ln>
                  <a:noFill/>
                </a:ln>
                <a:solidFill>
                  <a:prstClr val="black"/>
                </a:solidFill>
                <a:effectLst/>
                <a:uLnTx/>
                <a:uFillTx/>
                <a:latin typeface="Calibri"/>
                <a:ea typeface="+mn-ea"/>
                <a:cs typeface="+mn-cs"/>
                <a:hlinkClick r:id="rId5"/>
              </a:rPr>
              <a:t>HeForShe</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r>
              <a:rPr kumimoji="0" lang="en-GB" sz="1800" b="1" i="0" u="sng" strike="noStrike" kern="1200" cap="none" spc="0" normalizeH="0" baseline="0" noProof="0" dirty="0">
                <a:ln>
                  <a:noFill/>
                </a:ln>
                <a:solidFill>
                  <a:srgbClr val="FF0000"/>
                </a:solidFill>
                <a:effectLst/>
                <a:uLnTx/>
                <a:uFillTx/>
                <a:latin typeface="Calibri"/>
                <a:ea typeface="+mn-ea"/>
                <a:cs typeface="+mn-cs"/>
              </a:rPr>
              <a:t>I am reaching out to you because I need your help.</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r>
              <a:rPr kumimoji="0" lang="en-GB" sz="1800" b="1" i="0" u="sng" strike="noStrike" kern="1200" cap="none" spc="0" normalizeH="0" baseline="0" noProof="0" dirty="0">
                <a:ln>
                  <a:noFill/>
                </a:ln>
                <a:solidFill>
                  <a:srgbClr val="FF0000"/>
                </a:solidFill>
                <a:effectLst/>
                <a:uLnTx/>
                <a:uFillTx/>
                <a:latin typeface="Calibri"/>
                <a:ea typeface="+mn-ea"/>
                <a:cs typeface="+mn-cs"/>
              </a:rPr>
              <a:t>We</a:t>
            </a:r>
            <a:r>
              <a:rPr kumimoji="0" lang="en-GB" sz="1800" b="0" i="0" u="none" strike="noStrike" kern="1200" cap="none" spc="0" normalizeH="0" baseline="0" noProof="0" dirty="0">
                <a:ln>
                  <a:noFill/>
                </a:ln>
                <a:solidFill>
                  <a:prstClr val="black"/>
                </a:solidFill>
                <a:effectLst/>
                <a:uLnTx/>
                <a:uFillTx/>
                <a:latin typeface="Calibri"/>
                <a:ea typeface="+mn-ea"/>
                <a:cs typeface="+mn-cs"/>
              </a:rPr>
              <a:t> want to end gender inequality—and to do that </a:t>
            </a:r>
            <a:r>
              <a:rPr kumimoji="0" lang="en-GB" sz="1800" b="1" i="0" u="sng" strike="noStrike" kern="1200" cap="none" spc="0" normalizeH="0" baseline="0" noProof="0" dirty="0">
                <a:ln>
                  <a:noFill/>
                </a:ln>
                <a:solidFill>
                  <a:srgbClr val="FF0000"/>
                </a:solidFill>
                <a:effectLst/>
                <a:uLnTx/>
                <a:uFillTx/>
                <a:latin typeface="Calibri"/>
                <a:ea typeface="+mn-ea"/>
                <a:cs typeface="+mn-cs"/>
              </a:rPr>
              <a:t>we need everyone to be involved.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This is the first campaign of its kind at the UN: </a:t>
            </a:r>
            <a:r>
              <a:rPr kumimoji="0" lang="en-GB" sz="1800" b="1" i="0" u="sng" strike="noStrike" kern="1200" cap="none" spc="0" normalizeH="0" baseline="0" noProof="0" dirty="0">
                <a:ln>
                  <a:noFill/>
                </a:ln>
                <a:solidFill>
                  <a:srgbClr val="FF0000"/>
                </a:solidFill>
                <a:effectLst/>
                <a:uLnTx/>
                <a:uFillTx/>
                <a:latin typeface="Calibri"/>
                <a:ea typeface="+mn-ea"/>
                <a:cs typeface="+mn-cs"/>
              </a:rPr>
              <a:t>we want to try and galvanize as many men and boys as possible to be advocates for gender equality. </a:t>
            </a:r>
            <a:r>
              <a:rPr kumimoji="0" lang="en-GB" sz="1800" b="0" i="0" u="none" strike="noStrike" kern="1200" cap="none" spc="0" normalizeH="0" baseline="0" noProof="0" dirty="0">
                <a:ln>
                  <a:noFill/>
                </a:ln>
                <a:solidFill>
                  <a:prstClr val="black"/>
                </a:solidFill>
                <a:effectLst/>
                <a:uLnTx/>
                <a:uFillTx/>
                <a:latin typeface="Calibri"/>
                <a:ea typeface="+mn-ea"/>
                <a:cs typeface="+mn-cs"/>
              </a:rPr>
              <a:t>And </a:t>
            </a:r>
            <a:r>
              <a:rPr kumimoji="0" lang="en-GB" sz="1800" b="1" i="0" u="sng" strike="noStrike" kern="1200" cap="none" spc="0" normalizeH="0" baseline="0" noProof="0" dirty="0">
                <a:ln>
                  <a:noFill/>
                </a:ln>
                <a:solidFill>
                  <a:srgbClr val="FF0000"/>
                </a:solidFill>
                <a:effectLst/>
                <a:uLnTx/>
                <a:uFillTx/>
                <a:latin typeface="Calibri"/>
                <a:ea typeface="+mn-ea"/>
                <a:cs typeface="+mn-cs"/>
              </a:rPr>
              <a:t>we</a:t>
            </a:r>
            <a:r>
              <a:rPr kumimoji="0" lang="en-GB" sz="1800" b="0" i="0" u="none" strike="noStrike" kern="1200" cap="none" spc="0" normalizeH="0" baseline="0" noProof="0" dirty="0">
                <a:ln>
                  <a:noFill/>
                </a:ln>
                <a:solidFill>
                  <a:prstClr val="black"/>
                </a:solidFill>
                <a:effectLst/>
                <a:uLnTx/>
                <a:uFillTx/>
                <a:latin typeface="Calibri"/>
                <a:ea typeface="+mn-ea"/>
                <a:cs typeface="+mn-cs"/>
              </a:rPr>
              <a:t> don’t just want to talk about it, but make sure it is tangible.</a:t>
            </a:r>
          </a:p>
        </p:txBody>
      </p:sp>
      <p:sp>
        <p:nvSpPr>
          <p:cNvPr id="10" name="Rounded Rectangle 9"/>
          <p:cNvSpPr/>
          <p:nvPr/>
        </p:nvSpPr>
        <p:spPr>
          <a:xfrm>
            <a:off x="334317" y="5161859"/>
            <a:ext cx="2606950" cy="1262973"/>
          </a:xfrm>
          <a:prstGeom prst="roundRect">
            <a:avLst/>
          </a:prstGeom>
          <a:solidFill>
            <a:srgbClr val="CDB163"/>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a:ea typeface="+mn-ea"/>
                <a:cs typeface="+mn-cs"/>
              </a:rPr>
              <a:t>GOLD:</a:t>
            </a:r>
            <a:br>
              <a:rPr kumimoji="0" lang="en-GB" sz="1800" b="0" i="0" u="none" strike="noStrike" kern="1200" cap="none" spc="0" normalizeH="0" baseline="0" noProof="0" dirty="0">
                <a:ln>
                  <a:noFill/>
                </a:ln>
                <a:solidFill>
                  <a:prstClr val="white"/>
                </a:solidFill>
                <a:effectLst/>
                <a:uLnTx/>
                <a:uFillTx/>
                <a:latin typeface="Calibri"/>
                <a:ea typeface="+mn-ea"/>
                <a:cs typeface="+mn-cs"/>
              </a:rPr>
            </a:br>
            <a:r>
              <a:rPr kumimoji="0" lang="en-GB" sz="1800" b="0" i="0" u="none" strike="noStrike" kern="1200" cap="none" spc="0" normalizeH="0" baseline="0" noProof="0" dirty="0">
                <a:ln>
                  <a:noFill/>
                </a:ln>
                <a:solidFill>
                  <a:prstClr val="white"/>
                </a:solidFill>
                <a:effectLst/>
                <a:uLnTx/>
                <a:uFillTx/>
                <a:latin typeface="Calibri"/>
                <a:ea typeface="+mn-ea"/>
                <a:cs typeface="+mn-cs"/>
              </a:rPr>
              <a:t>Conditional verbs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a:ea typeface="+mn-ea"/>
                <a:cs typeface="+mn-cs"/>
              </a:rPr>
              <a:t>Hyperbole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a:ea typeface="+mn-ea"/>
                <a:cs typeface="+mn-cs"/>
              </a:rPr>
              <a:t>Superlatives</a:t>
            </a:r>
          </a:p>
        </p:txBody>
      </p:sp>
      <p:sp>
        <p:nvSpPr>
          <p:cNvPr id="11" name="Rounded Rectangle 10"/>
          <p:cNvSpPr/>
          <p:nvPr/>
        </p:nvSpPr>
        <p:spPr>
          <a:xfrm>
            <a:off x="3241675" y="5161859"/>
            <a:ext cx="2376264" cy="1203509"/>
          </a:xfrm>
          <a:prstGeom prst="roundRect">
            <a:avLst/>
          </a:prstGeom>
          <a:solidFill>
            <a:schemeClr val="bg1">
              <a:lumMod val="75000"/>
            </a:schemeClr>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SILVER:</a:t>
            </a:r>
            <a:br>
              <a:rPr kumimoji="0" lang="en-GB" sz="1800" b="0" i="0" u="none" strike="noStrike" kern="1200" cap="none" spc="0" normalizeH="0" baseline="0" noProof="0" dirty="0">
                <a:ln>
                  <a:noFill/>
                </a:ln>
                <a:solidFill>
                  <a:prstClr val="black"/>
                </a:solidFill>
                <a:effectLst/>
                <a:uLnTx/>
                <a:uFillTx/>
                <a:latin typeface="Calibri"/>
                <a:ea typeface="+mn-ea"/>
                <a:cs typeface="+mn-cs"/>
              </a:rPr>
            </a:br>
            <a:r>
              <a:rPr kumimoji="0" lang="en-GB" sz="1800" b="0" i="0" u="none" strike="noStrike" kern="1200" cap="none" spc="0" normalizeH="0" baseline="0" noProof="0" dirty="0">
                <a:ln>
                  <a:noFill/>
                </a:ln>
                <a:solidFill>
                  <a:prstClr val="black"/>
                </a:solidFill>
                <a:effectLst/>
                <a:uLnTx/>
                <a:uFillTx/>
                <a:latin typeface="Calibri"/>
                <a:ea typeface="+mn-ea"/>
                <a:cs typeface="+mn-cs"/>
              </a:rPr>
              <a:t>Range of pronouns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Opinion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Anecdotes</a:t>
            </a:r>
          </a:p>
        </p:txBody>
      </p:sp>
      <p:sp>
        <p:nvSpPr>
          <p:cNvPr id="12" name="Rounded Rectangle 11"/>
          <p:cNvSpPr/>
          <p:nvPr/>
        </p:nvSpPr>
        <p:spPr>
          <a:xfrm>
            <a:off x="5796136" y="4934541"/>
            <a:ext cx="2389572" cy="1490291"/>
          </a:xfrm>
          <a:prstGeom prst="roundRect">
            <a:avLst/>
          </a:prstGeom>
          <a:solidFill>
            <a:srgbClr val="FFCC66"/>
          </a:solidFill>
          <a:ln>
            <a:solidFill>
              <a:srgbClr val="DFB4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a:ea typeface="+mn-ea"/>
                <a:cs typeface="+mn-cs"/>
              </a:rPr>
              <a:t>BRONZE:</a:t>
            </a:r>
            <a:br>
              <a:rPr kumimoji="0" lang="en-GB" sz="1800" b="0" i="0" u="none" strike="noStrike" kern="1200" cap="none" spc="0" normalizeH="0" baseline="0" noProof="0" dirty="0">
                <a:ln>
                  <a:noFill/>
                </a:ln>
                <a:solidFill>
                  <a:prstClr val="black"/>
                </a:solidFill>
                <a:effectLst/>
                <a:uLnTx/>
                <a:uFillTx/>
                <a:latin typeface="Calibri"/>
                <a:ea typeface="+mn-ea"/>
                <a:cs typeface="+mn-cs"/>
              </a:rPr>
            </a:br>
            <a:r>
              <a:rPr kumimoji="0" lang="en-GB" sz="1800" b="0" i="0" u="none" strike="noStrike" kern="1200" cap="none" spc="0" normalizeH="0" baseline="0" noProof="0" dirty="0">
                <a:ln>
                  <a:noFill/>
                </a:ln>
                <a:solidFill>
                  <a:prstClr val="black"/>
                </a:solidFill>
                <a:effectLst/>
                <a:uLnTx/>
                <a:uFillTx/>
                <a:latin typeface="Calibri"/>
                <a:ea typeface="+mn-ea"/>
                <a:cs typeface="+mn-cs"/>
              </a:rPr>
              <a:t>Rhetorical question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Fact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Triplets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Repetition</a:t>
            </a:r>
          </a:p>
        </p:txBody>
      </p:sp>
    </p:spTree>
    <p:extLst>
      <p:ext uri="{BB962C8B-B14F-4D97-AF65-F5344CB8AC3E}">
        <p14:creationId xmlns:p14="http://schemas.microsoft.com/office/powerpoint/2010/main" val="85040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FA10C-DAC7-45AF-8E29-01EA17116E7B}"/>
              </a:ext>
            </a:extLst>
          </p:cNvPr>
          <p:cNvSpPr>
            <a:spLocks noGrp="1"/>
          </p:cNvSpPr>
          <p:nvPr>
            <p:ph type="title"/>
          </p:nvPr>
        </p:nvSpPr>
        <p:spPr/>
        <p:txBody>
          <a:bodyPr>
            <a:normAutofit fontScale="90000"/>
          </a:bodyPr>
          <a:lstStyle/>
          <a:p>
            <a:r>
              <a:rPr lang="en-GB" dirty="0"/>
              <a:t>Optional speech by Emma Watson (Harry Potter actress) </a:t>
            </a:r>
          </a:p>
        </p:txBody>
      </p:sp>
      <p:sp>
        <p:nvSpPr>
          <p:cNvPr id="3" name="Content Placeholder 2">
            <a:extLst>
              <a:ext uri="{FF2B5EF4-FFF2-40B4-BE49-F238E27FC236}">
                <a16:creationId xmlns:a16="http://schemas.microsoft.com/office/drawing/2014/main" id="{260BE740-7EB8-46AE-8DAC-4DD1860C3052}"/>
              </a:ext>
            </a:extLst>
          </p:cNvPr>
          <p:cNvSpPr>
            <a:spLocks noGrp="1"/>
          </p:cNvSpPr>
          <p:nvPr>
            <p:ph idx="1"/>
          </p:nvPr>
        </p:nvSpPr>
        <p:spPr/>
        <p:txBody>
          <a:bodyPr/>
          <a:lstStyle/>
          <a:p>
            <a:pPr marL="0" indent="0">
              <a:buNone/>
            </a:pPr>
            <a:r>
              <a:rPr lang="en-GB" dirty="0"/>
              <a:t>Speech link is on the next slide if your group still need a model to analyse. Otherwise, get students to share their opening address and take peer feedback on www and </a:t>
            </a:r>
            <a:r>
              <a:rPr lang="en-GB" dirty="0" err="1"/>
              <a:t>ebi</a:t>
            </a:r>
            <a:r>
              <a:rPr lang="en-GB" dirty="0"/>
              <a:t>.</a:t>
            </a:r>
          </a:p>
        </p:txBody>
      </p:sp>
    </p:spTree>
    <p:extLst>
      <p:ext uri="{BB962C8B-B14F-4D97-AF65-F5344CB8AC3E}">
        <p14:creationId xmlns:p14="http://schemas.microsoft.com/office/powerpoint/2010/main" val="2306712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480" y="2348880"/>
            <a:ext cx="8424936" cy="25922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The world is at a turning point. People everywhere understand and support the idea of gender equality. They know it’s not just a women’s issue, it’s a human rights issue. And when these powerful voices are heard, they will change the world. The time for that change is now.</a:t>
            </a:r>
            <a:br>
              <a:rPr kumimoji="0" lang="en-GB" sz="2000" b="0" i="0" u="none" strike="noStrike" kern="1200" cap="none" spc="0" normalizeH="0" baseline="0" noProof="0" dirty="0">
                <a:ln>
                  <a:noFill/>
                </a:ln>
                <a:solidFill>
                  <a:prstClr val="black"/>
                </a:solidFill>
                <a:effectLst/>
                <a:uLnTx/>
                <a:uFillTx/>
                <a:latin typeface="Calibri"/>
                <a:ea typeface="+mn-ea"/>
                <a:cs typeface="+mn-cs"/>
              </a:rPr>
            </a:br>
            <a:br>
              <a:rPr kumimoji="0" lang="en-GB" sz="2000" b="0" i="0" u="none" strike="noStrike" kern="1200" cap="none" spc="0" normalizeH="0" baseline="0" noProof="0" dirty="0">
                <a:ln>
                  <a:noFill/>
                </a:ln>
                <a:solidFill>
                  <a:prstClr val="black"/>
                </a:solidFill>
                <a:effectLst/>
                <a:uLnTx/>
                <a:uFillTx/>
                <a:latin typeface="Calibri"/>
                <a:ea typeface="+mn-ea"/>
                <a:cs typeface="+mn-cs"/>
              </a:rPr>
            </a:br>
            <a:r>
              <a:rPr kumimoji="0" lang="en-GB" sz="2000" b="0" i="0" u="none" strike="noStrike" kern="1200" cap="none" spc="0" normalizeH="0" baseline="0" noProof="0" dirty="0" err="1">
                <a:ln>
                  <a:noFill/>
                </a:ln>
                <a:solidFill>
                  <a:prstClr val="black"/>
                </a:solidFill>
                <a:effectLst/>
                <a:uLnTx/>
                <a:uFillTx/>
                <a:latin typeface="Calibri"/>
                <a:ea typeface="+mn-ea"/>
                <a:cs typeface="+mn-cs"/>
              </a:rPr>
              <a:t>HeForShe</a:t>
            </a:r>
            <a:r>
              <a:rPr kumimoji="0" lang="en-GB" sz="2000" b="0" i="0" u="none" strike="noStrike" kern="1200" cap="none" spc="0" normalizeH="0" baseline="0" noProof="0" dirty="0">
                <a:ln>
                  <a:noFill/>
                </a:ln>
                <a:solidFill>
                  <a:prstClr val="black"/>
                </a:solidFill>
                <a:effectLst/>
                <a:uLnTx/>
                <a:uFillTx/>
                <a:latin typeface="Calibri"/>
                <a:ea typeface="+mn-ea"/>
                <a:cs typeface="+mn-cs"/>
              </a:rPr>
              <a:t> is inviting people around the world to stand together to create a bold, visible force for gender equality. And it starts by taking action right now to create a gender equal world</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675" y="0"/>
            <a:ext cx="5902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2" y="0"/>
            <a:ext cx="336532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bwMode="auto">
          <a:xfrm>
            <a:off x="457200" y="620688"/>
            <a:ext cx="8229600" cy="7651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0" cap="none" spc="0" normalizeH="0" baseline="0" noProof="0" dirty="0" err="1">
                <a:ln>
                  <a:noFill/>
                </a:ln>
                <a:solidFill>
                  <a:prstClr val="white"/>
                </a:solidFill>
                <a:effectLst/>
                <a:uLnTx/>
                <a:uFillTx/>
                <a:latin typeface="Calibri" panose="020F0502020204030204" pitchFamily="34" charset="0"/>
                <a:ea typeface="+mj-ea"/>
                <a:cs typeface="+mj-cs"/>
              </a:rPr>
              <a:t>HeForShe</a:t>
            </a:r>
            <a:endPar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endParaRPr>
          </a:p>
        </p:txBody>
      </p:sp>
      <p:sp>
        <p:nvSpPr>
          <p:cNvPr id="8" name="Rectangle 7"/>
          <p:cNvSpPr/>
          <p:nvPr/>
        </p:nvSpPr>
        <p:spPr>
          <a:xfrm>
            <a:off x="-17462" y="6492979"/>
            <a:ext cx="9099550"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Lesson Objective: To engage our audience by using a range of strategies.</a:t>
            </a:r>
          </a:p>
        </p:txBody>
      </p:sp>
      <p:sp>
        <p:nvSpPr>
          <p:cNvPr id="3" name="Rectangle 2"/>
          <p:cNvSpPr/>
          <p:nvPr/>
        </p:nvSpPr>
        <p:spPr>
          <a:xfrm>
            <a:off x="345304" y="5085184"/>
            <a:ext cx="8418112"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0000"/>
                </a:solidFill>
                <a:effectLst/>
                <a:uLnTx/>
                <a:uFillTx/>
                <a:latin typeface="Calibri"/>
                <a:ea typeface="+mn-ea"/>
                <a:cs typeface="+mn-cs"/>
                <a:hlinkClick r:id="rId5"/>
              </a:rPr>
              <a:t>Watch the </a:t>
            </a:r>
            <a:r>
              <a:rPr kumimoji="0" lang="en-GB" sz="2400" b="1" i="0" u="none" strike="noStrike" kern="1200" cap="none" spc="0" normalizeH="0" baseline="0" noProof="0" dirty="0" err="1">
                <a:ln>
                  <a:noFill/>
                </a:ln>
                <a:solidFill>
                  <a:srgbClr val="FF0000"/>
                </a:solidFill>
                <a:effectLst/>
                <a:uLnTx/>
                <a:uFillTx/>
                <a:latin typeface="Calibri"/>
                <a:ea typeface="+mn-ea"/>
                <a:cs typeface="+mn-cs"/>
                <a:hlinkClick r:id="rId5"/>
              </a:rPr>
              <a:t>HeForShe</a:t>
            </a:r>
            <a:r>
              <a:rPr kumimoji="0" lang="en-GB" sz="2400" b="1" i="0" u="none" strike="noStrike" kern="1200" cap="none" spc="0" normalizeH="0" baseline="0" noProof="0" dirty="0">
                <a:ln>
                  <a:noFill/>
                </a:ln>
                <a:solidFill>
                  <a:srgbClr val="FF0000"/>
                </a:solidFill>
                <a:effectLst/>
                <a:uLnTx/>
                <a:uFillTx/>
                <a:latin typeface="Calibri"/>
                <a:ea typeface="+mn-ea"/>
                <a:cs typeface="+mn-cs"/>
                <a:hlinkClick r:id="rId5"/>
              </a:rPr>
              <a:t> Speech</a:t>
            </a:r>
            <a:r>
              <a:rPr kumimoji="0" lang="en-GB" sz="2400" b="1" i="0" u="none" strike="noStrike" kern="1200" cap="none" spc="0" normalizeH="0" baseline="0" noProof="0" dirty="0">
                <a:ln>
                  <a:noFill/>
                </a:ln>
                <a:solidFill>
                  <a:srgbClr val="FF0000"/>
                </a:solidFill>
                <a:effectLst/>
                <a:uLnTx/>
                <a:uFillTx/>
                <a:latin typeface="Calibri"/>
                <a:ea typeface="+mn-ea"/>
                <a:cs typeface="+mn-cs"/>
              </a:rPr>
              <a:t> by Emma Watson. </a:t>
            </a:r>
            <a:r>
              <a:rPr kumimoji="0" lang="en-GB" sz="2000" b="1" i="0" u="none" strike="noStrike" kern="1200" cap="none" spc="0" normalizeH="0" baseline="0" noProof="0" dirty="0">
                <a:ln>
                  <a:noFill/>
                </a:ln>
                <a:solidFill>
                  <a:prstClr val="black"/>
                </a:solidFill>
                <a:effectLst/>
                <a:uLnTx/>
                <a:uFillTx/>
                <a:latin typeface="Calibri"/>
                <a:ea typeface="+mn-ea"/>
                <a:cs typeface="+mn-cs"/>
              </a:rPr>
              <a:t>Look back at your </a:t>
            </a:r>
            <a:r>
              <a:rPr kumimoji="0" lang="en-GB" sz="2000" b="1" i="0" u="sng" strike="noStrike" kern="1200" cap="none" spc="0" normalizeH="0" baseline="0" noProof="0" dirty="0">
                <a:ln>
                  <a:noFill/>
                </a:ln>
                <a:solidFill>
                  <a:prstClr val="black"/>
                </a:solidFill>
                <a:effectLst/>
                <a:uLnTx/>
                <a:uFillTx/>
                <a:latin typeface="Calibri"/>
                <a:ea typeface="+mn-ea"/>
                <a:cs typeface="+mn-cs"/>
              </a:rPr>
              <a:t>success criteria for this unit and grade her</a:t>
            </a:r>
            <a:r>
              <a:rPr kumimoji="0" lang="en-GB" sz="2000" b="1" i="0" u="none" strike="noStrike" kern="1200" cap="none" spc="0" normalizeH="0" baseline="0" noProof="0" dirty="0">
                <a:ln>
                  <a:noFill/>
                </a:ln>
                <a:solidFill>
                  <a:prstClr val="black"/>
                </a:solidFill>
                <a:effectLst/>
                <a:uLnTx/>
                <a:uFillTx/>
                <a:latin typeface="Calibri"/>
                <a:ea typeface="+mn-ea"/>
                <a:cs typeface="+mn-cs"/>
              </a:rPr>
              <a:t>.  Pick out </a:t>
            </a:r>
            <a:r>
              <a:rPr kumimoji="0" lang="en-GB" sz="2000" b="1" i="0" u="sng" strike="noStrike" kern="1200" cap="none" spc="0" normalizeH="0" baseline="0" noProof="0" dirty="0">
                <a:ln>
                  <a:noFill/>
                </a:ln>
                <a:solidFill>
                  <a:prstClr val="black"/>
                </a:solidFill>
                <a:effectLst/>
                <a:uLnTx/>
                <a:uFillTx/>
                <a:latin typeface="Calibri"/>
                <a:ea typeface="+mn-ea"/>
                <a:cs typeface="+mn-cs"/>
              </a:rPr>
              <a:t>successful elements </a:t>
            </a:r>
            <a:r>
              <a:rPr kumimoji="0" lang="en-GB" sz="2000" b="1" i="0" u="none" strike="noStrike" kern="1200" cap="none" spc="0" normalizeH="0" baseline="0" noProof="0" dirty="0">
                <a:ln>
                  <a:noFill/>
                </a:ln>
                <a:solidFill>
                  <a:prstClr val="black"/>
                </a:solidFill>
                <a:effectLst/>
                <a:uLnTx/>
                <a:uFillTx/>
                <a:latin typeface="Calibri"/>
                <a:ea typeface="+mn-ea"/>
                <a:cs typeface="+mn-cs"/>
              </a:rPr>
              <a:t>from her speech and consider how you could use this in your speech.</a:t>
            </a:r>
          </a:p>
        </p:txBody>
      </p:sp>
    </p:spTree>
    <p:extLst>
      <p:ext uri="{BB962C8B-B14F-4D97-AF65-F5344CB8AC3E}">
        <p14:creationId xmlns:p14="http://schemas.microsoft.com/office/powerpoint/2010/main" val="119398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488429" y="1113214"/>
            <a:ext cx="2594579" cy="5328592"/>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What's assessed?</a:t>
            </a:r>
          </a:p>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Presenting to an audience</a:t>
            </a:r>
          </a:p>
          <a:p>
            <a:pPr marL="342900" marR="0" lvl="0" indent="-34290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Use of Standard English</a:t>
            </a:r>
          </a:p>
          <a:p>
            <a:pPr marL="342900" marR="0" lvl="0" indent="-342900"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prstClr val="black"/>
                </a:solidFill>
                <a:latin typeface="Calibri"/>
              </a:rPr>
              <a:t>Use of a range of vocabulary</a:t>
            </a:r>
          </a:p>
          <a:p>
            <a:pPr marL="342900" indent="-342900" fontAlgn="base">
              <a:buFont typeface="Arial" panose="020B0604020202020204" pitchFamily="34" charset="0"/>
              <a:buChar char="•"/>
            </a:pPr>
            <a:r>
              <a:rPr lang="en-GB" sz="2000" dirty="0">
                <a:solidFill>
                  <a:prstClr val="black"/>
                </a:solidFill>
              </a:rPr>
              <a:t>Responding to questions and feedback</a:t>
            </a:r>
          </a:p>
          <a:p>
            <a:pPr marL="0" marR="0" lvl="0" indent="0" defTabSz="914400" rtl="0" eaLnBrk="1" fontAlgn="base" latinLnBrk="0" hangingPunct="1">
              <a:lnSpc>
                <a:spcPct val="100000"/>
              </a:lnSpc>
              <a:spcBef>
                <a:spcPts val="0"/>
              </a:spcBef>
              <a:spcAft>
                <a:spcPts val="0"/>
              </a:spcAft>
              <a:buClrTx/>
              <a:buSzTx/>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Content Placeholder 2"/>
          <p:cNvSpPr txBox="1">
            <a:spLocks/>
          </p:cNvSpPr>
          <p:nvPr/>
        </p:nvSpPr>
        <p:spPr>
          <a:xfrm>
            <a:off x="491550" y="3362192"/>
            <a:ext cx="8652449" cy="1333149"/>
          </a:xfrm>
          <a:prstGeom prst="rect">
            <a:avLst/>
          </a:prstGeom>
        </p:spPr>
        <p:txBody>
          <a:bodyPr vert="horz" lIns="91440" tIns="45720" rIns="91440" bIns="45720" rtlCol="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Content Placeholder 4"/>
          <p:cNvSpPr>
            <a:spLocks noGrp="1"/>
          </p:cNvSpPr>
          <p:nvPr>
            <p:ph idx="1"/>
          </p:nvPr>
        </p:nvSpPr>
        <p:spPr>
          <a:xfrm>
            <a:off x="3672713" y="2513649"/>
            <a:ext cx="5040560" cy="2527722"/>
          </a:xfrm>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fontAlgn="base">
              <a:buFont typeface="Arial"/>
              <a:buNone/>
            </a:pPr>
            <a:r>
              <a:rPr lang="en-GB" sz="2800" b="1" dirty="0">
                <a:effectLst/>
              </a:rPr>
              <a:t>Assessed</a:t>
            </a:r>
          </a:p>
          <a:p>
            <a:pPr fontAlgn="base">
              <a:buFont typeface="Arial"/>
              <a:buChar char="•"/>
            </a:pPr>
            <a:r>
              <a:rPr lang="en-GB" sz="2800" b="1" dirty="0">
                <a:effectLst/>
              </a:rPr>
              <a:t> </a:t>
            </a:r>
            <a:r>
              <a:rPr lang="en-GB" sz="2800" b="1" dirty="0"/>
              <a:t>Pass / Merit / Distinction (see assessment sheet)</a:t>
            </a:r>
            <a:endParaRPr lang="en-GB" sz="2800" dirty="0">
              <a:effectLst/>
            </a:endParaRPr>
          </a:p>
          <a:p>
            <a:pPr fontAlgn="base">
              <a:buFont typeface="Arial"/>
              <a:buChar char="•"/>
            </a:pPr>
            <a:r>
              <a:rPr lang="en-GB" sz="2800" dirty="0">
                <a:effectLst/>
              </a:rPr>
              <a:t>Marked by teacher</a:t>
            </a:r>
          </a:p>
          <a:p>
            <a:pPr fontAlgn="base">
              <a:buFont typeface="Arial"/>
              <a:buChar char="•"/>
            </a:pPr>
            <a:r>
              <a:rPr lang="en-GB" sz="2800" dirty="0">
                <a:effectLst/>
              </a:rPr>
              <a:t>A selection of speeches will filmed and sent to EDUQAS.</a:t>
            </a:r>
          </a:p>
          <a:p>
            <a:pPr fontAlgn="base">
              <a:buFont typeface="Arial"/>
              <a:buChar char="•"/>
            </a:pPr>
            <a:r>
              <a:rPr lang="en-GB" sz="2800" dirty="0">
                <a:effectLst/>
              </a:rPr>
              <a:t>This unit does not count towards the 9-1 grade of your GCSE but it is a compulsory unit and the grade P, M or D will appear on your certificate.</a:t>
            </a:r>
          </a:p>
        </p:txBody>
      </p:sp>
      <p:sp>
        <p:nvSpPr>
          <p:cNvPr id="6" name="Rectangle 5"/>
          <p:cNvSpPr/>
          <p:nvPr/>
        </p:nvSpPr>
        <p:spPr>
          <a:xfrm>
            <a:off x="-10675" y="6441069"/>
            <a:ext cx="9174087"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a:ea typeface="+mn-ea"/>
                <a:cs typeface="+mn-cs"/>
              </a:rPr>
              <a:t>Lesson Objective: To express information using a range of vocabulary.</a:t>
            </a:r>
          </a:p>
        </p:txBody>
      </p:sp>
    </p:spTree>
    <p:extLst>
      <p:ext uri="{BB962C8B-B14F-4D97-AF65-F5344CB8AC3E}">
        <p14:creationId xmlns:p14="http://schemas.microsoft.com/office/powerpoint/2010/main" val="2407773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1270" y="256087"/>
            <a:ext cx="7128792" cy="471974"/>
          </a:xfrm>
        </p:spPr>
        <p:txBody>
          <a:bodyPr>
            <a:normAutofit/>
          </a:bodyPr>
          <a:lstStyle/>
          <a:p>
            <a:pPr algn="l"/>
            <a:r>
              <a:rPr lang="en-GB" sz="2400" b="1" i="1" dirty="0"/>
              <a:t>Success Criteria</a:t>
            </a:r>
          </a:p>
        </p:txBody>
      </p:sp>
      <p:graphicFrame>
        <p:nvGraphicFramePr>
          <p:cNvPr id="4" name="Table 3"/>
          <p:cNvGraphicFramePr>
            <a:graphicFrameLocks noGrp="1"/>
          </p:cNvGraphicFramePr>
          <p:nvPr>
            <p:extLst>
              <p:ext uri="{D42A27DB-BD31-4B8C-83A1-F6EECF244321}">
                <p14:modId xmlns:p14="http://schemas.microsoft.com/office/powerpoint/2010/main" val="1065257329"/>
              </p:ext>
            </p:extLst>
          </p:nvPr>
        </p:nvGraphicFramePr>
        <p:xfrm>
          <a:off x="391021" y="984489"/>
          <a:ext cx="8208912" cy="5617424"/>
        </p:xfrm>
        <a:graphic>
          <a:graphicData uri="http://schemas.openxmlformats.org/drawingml/2006/table">
            <a:tbl>
              <a:tblPr firstRow="1" bandRow="1">
                <a:tableStyleId>{35758FB7-9AC5-4552-8A53-C91805E547FA}</a:tableStyleId>
              </a:tblPr>
              <a:tblGrid>
                <a:gridCol w="273630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588224">
                <a:tc>
                  <a:txBody>
                    <a:bodyPr/>
                    <a:lstStyle/>
                    <a:p>
                      <a:pPr algn="ctr"/>
                      <a:r>
                        <a:rPr lang="en-GB" sz="2800" b="0" dirty="0">
                          <a:latin typeface="Jokerman" pitchFamily="82" charset="0"/>
                        </a:rPr>
                        <a:t>Pass</a:t>
                      </a:r>
                    </a:p>
                  </a:txBody>
                  <a:tcPr/>
                </a:tc>
                <a:tc>
                  <a:txBody>
                    <a:bodyPr/>
                    <a:lstStyle/>
                    <a:p>
                      <a:pPr algn="ctr"/>
                      <a:r>
                        <a:rPr lang="en-GB" sz="2800" b="0" dirty="0">
                          <a:latin typeface="Jokerman" pitchFamily="82" charset="0"/>
                        </a:rPr>
                        <a:t>Merit</a:t>
                      </a:r>
                    </a:p>
                  </a:txBody>
                  <a:tcPr/>
                </a:tc>
                <a:tc>
                  <a:txBody>
                    <a:bodyPr/>
                    <a:lstStyle/>
                    <a:p>
                      <a:pPr algn="ctr"/>
                      <a:r>
                        <a:rPr lang="en-GB" sz="2800" b="0" dirty="0">
                          <a:latin typeface="Jokerman" pitchFamily="82" charset="0"/>
                        </a:rPr>
                        <a:t>Distinction</a:t>
                      </a:r>
                    </a:p>
                  </a:txBody>
                  <a:tcPr/>
                </a:tc>
                <a:extLst>
                  <a:ext uri="{0D108BD9-81ED-4DB2-BD59-A6C34878D82A}">
                    <a16:rowId xmlns:a16="http://schemas.microsoft.com/office/drawing/2014/main" val="10000"/>
                  </a:ext>
                </a:extLst>
              </a:tr>
              <a:tr h="4948005">
                <a:tc>
                  <a:txBody>
                    <a:bodyPr/>
                    <a:lstStyle/>
                    <a:p>
                      <a:pPr marL="285750" indent="-285750">
                        <a:buFont typeface="Arial" pitchFamily="34" charset="0"/>
                        <a:buChar char="•"/>
                      </a:pPr>
                      <a:r>
                        <a:rPr lang="en-GB" sz="1800" dirty="0"/>
                        <a:t>Expresses straightforward</a:t>
                      </a:r>
                      <a:r>
                        <a:rPr lang="en-GB" sz="1800" baseline="0" dirty="0"/>
                        <a:t> ideas, information and feelings;</a:t>
                      </a:r>
                    </a:p>
                    <a:p>
                      <a:pPr marL="285750" indent="-285750">
                        <a:buFont typeface="Arial" pitchFamily="34" charset="0"/>
                        <a:buChar char="•"/>
                      </a:pPr>
                      <a:r>
                        <a:rPr kumimoji="0" lang="en-GB" sz="1800" b="0" i="0" u="none" strike="noStrike" kern="1200" cap="none" spc="0" normalizeH="0" baseline="0" noProof="0" dirty="0">
                          <a:ln>
                            <a:noFill/>
                          </a:ln>
                          <a:solidFill>
                            <a:prstClr val="black"/>
                          </a:solidFill>
                          <a:effectLst/>
                          <a:uLnTx/>
                          <a:uFillTx/>
                          <a:latin typeface="+mn-lt"/>
                          <a:ea typeface="+mn-ea"/>
                          <a:cs typeface="+mn-cs"/>
                        </a:rPr>
                        <a:t>Provides a viewpoint</a:t>
                      </a:r>
                      <a:endParaRPr lang="en-GB" sz="1800" baseline="0" dirty="0"/>
                    </a:p>
                    <a:p>
                      <a:pPr marL="285750" indent="-285750">
                        <a:buFont typeface="Arial" pitchFamily="34" charset="0"/>
                        <a:buChar char="•"/>
                      </a:pPr>
                      <a:r>
                        <a:rPr lang="en-GB" sz="1800" baseline="0" dirty="0"/>
                        <a:t>Makes an attempt to meet the needs of the audience through language choices.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b="0" i="0" u="none" strike="noStrike" kern="1200" baseline="0" dirty="0">
                          <a:solidFill>
                            <a:schemeClr val="dk1"/>
                          </a:solidFill>
                          <a:latin typeface="+mn-lt"/>
                          <a:ea typeface="+mn-ea"/>
                          <a:cs typeface="+mn-cs"/>
                        </a:rPr>
                        <a:t>Makes an attempt to organise and structure the presentation.</a:t>
                      </a:r>
                    </a:p>
                    <a:p>
                      <a:pPr marL="285750" indent="-285750">
                        <a:buFont typeface="Arial" pitchFamily="34" charset="0"/>
                        <a:buChar char="•"/>
                      </a:pPr>
                      <a:endParaRPr lang="en-GB" sz="1800" dirty="0"/>
                    </a:p>
                  </a:txBody>
                  <a:tcPr/>
                </a:tc>
                <a:tc>
                  <a:txBody>
                    <a:bodyPr/>
                    <a:lstStyle/>
                    <a:p>
                      <a:pPr marL="285750" indent="-285750">
                        <a:buFont typeface="Arial" pitchFamily="34" charset="0"/>
                        <a:buChar char="•"/>
                      </a:pPr>
                      <a:r>
                        <a:rPr lang="en-GB" sz="1800" dirty="0"/>
                        <a:t>Expresses</a:t>
                      </a:r>
                      <a:r>
                        <a:rPr lang="en-GB" sz="1800" baseline="0" dirty="0"/>
                        <a:t> challenging ideas, information and feelings using a range of vocabulary;</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baseline="0" dirty="0"/>
                        <a:t>Provides confident evidence of viewpoint.</a:t>
                      </a:r>
                    </a:p>
                    <a:p>
                      <a:pPr marL="285750" indent="-285750">
                        <a:buFont typeface="Arial" pitchFamily="34" charset="0"/>
                        <a:buChar char="•"/>
                      </a:pPr>
                      <a:r>
                        <a:rPr lang="en-GB" sz="1800" baseline="0" dirty="0"/>
                        <a:t>Achieves the purpose of the presentation through language choices.</a:t>
                      </a:r>
                    </a:p>
                    <a:p>
                      <a:pPr marL="285750" indent="-285750">
                        <a:buFont typeface="Arial" pitchFamily="34" charset="0"/>
                        <a:buChar char="•"/>
                      </a:pPr>
                      <a:r>
                        <a:rPr lang="en-GB" sz="1800" b="0" i="0" u="none" strike="noStrike" kern="1200" baseline="0" dirty="0">
                          <a:solidFill>
                            <a:schemeClr val="dk1"/>
                          </a:solidFill>
                          <a:latin typeface="+mn-lt"/>
                          <a:ea typeface="+mn-ea"/>
                          <a:cs typeface="+mn-cs"/>
                        </a:rPr>
                        <a:t>Organises and structures the presentation clearly and appropriately to meet the needs of the audience.</a:t>
                      </a:r>
                      <a:endParaRPr lang="en-GB" sz="1800" baseline="0" dirty="0"/>
                    </a:p>
                    <a:p>
                      <a:pPr marL="285750" indent="-285750">
                        <a:buFont typeface="Arial" pitchFamily="34" charset="0"/>
                        <a:buChar char="•"/>
                      </a:pPr>
                      <a:endParaRPr lang="en-GB" sz="1800" dirty="0"/>
                    </a:p>
                  </a:txBody>
                  <a:tcPr/>
                </a:tc>
                <a:tc>
                  <a:txBody>
                    <a:bodyPr/>
                    <a:lstStyle/>
                    <a:p>
                      <a:pPr marL="285750" indent="-285750">
                        <a:buFont typeface="Arial" pitchFamily="34" charset="0"/>
                        <a:buChar char="•"/>
                      </a:pPr>
                      <a:r>
                        <a:rPr lang="en-GB" sz="1800" dirty="0"/>
                        <a:t>Expresses sophisticated ideas, information and feelings using a sophisticated repertoire of vocabulary;</a:t>
                      </a:r>
                    </a:p>
                    <a:p>
                      <a:pPr marL="285750" indent="-285750">
                        <a:buFont typeface="Arial" pitchFamily="34" charset="0"/>
                        <a:buChar char="•"/>
                      </a:pPr>
                      <a:r>
                        <a:rPr lang="en-GB" sz="1800" dirty="0"/>
                        <a:t>Presents a detailed and convincing viewpoint</a:t>
                      </a:r>
                    </a:p>
                    <a:p>
                      <a:pPr marL="285750" indent="-285750">
                        <a:buFont typeface="Arial" pitchFamily="34" charset="0"/>
                        <a:buChar char="•"/>
                      </a:pPr>
                      <a:r>
                        <a:rPr lang="en-GB" sz="1800" dirty="0"/>
                        <a:t>Achieves</a:t>
                      </a:r>
                      <a:r>
                        <a:rPr lang="en-GB" sz="1800" baseline="0" dirty="0"/>
                        <a:t> the purpose of the presentation through language choices.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b="0" i="0" u="none" strike="noStrike" kern="1200" baseline="0" dirty="0">
                          <a:solidFill>
                            <a:schemeClr val="dk1"/>
                          </a:solidFill>
                          <a:latin typeface="+mn-lt"/>
                          <a:ea typeface="+mn-ea"/>
                          <a:cs typeface="+mn-cs"/>
                        </a:rPr>
                        <a:t>Organises and structures the presentation using an effective range of strategies to engage the audience.</a:t>
                      </a:r>
                    </a:p>
                    <a:p>
                      <a:pPr marL="285750" indent="-285750">
                        <a:buFont typeface="Arial" pitchFamily="34" charset="0"/>
                        <a:buChar char="•"/>
                      </a:pPr>
                      <a:endParaRPr lang="en-GB" sz="1800" dirty="0"/>
                    </a:p>
                  </a:txBody>
                  <a:tcPr/>
                </a:tc>
                <a:extLst>
                  <a:ext uri="{0D108BD9-81ED-4DB2-BD59-A6C34878D82A}">
                    <a16:rowId xmlns:a16="http://schemas.microsoft.com/office/drawing/2014/main" val="10001"/>
                  </a:ext>
                </a:extLst>
              </a:tr>
            </a:tbl>
          </a:graphicData>
        </a:graphic>
      </p:graphicFrame>
      <p:sp>
        <p:nvSpPr>
          <p:cNvPr id="6" name="Curved Left Arrow 5"/>
          <p:cNvSpPr/>
          <p:nvPr/>
        </p:nvSpPr>
        <p:spPr>
          <a:xfrm>
            <a:off x="8127522" y="1267273"/>
            <a:ext cx="953852" cy="1225624"/>
          </a:xfrm>
          <a:prstGeom prst="curvedLeftArrow">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Rectangle 4"/>
          <p:cNvSpPr/>
          <p:nvPr/>
        </p:nvSpPr>
        <p:spPr>
          <a:xfrm>
            <a:off x="6007645" y="387943"/>
            <a:ext cx="2592288" cy="576064"/>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Go for gold!</a:t>
            </a:r>
          </a:p>
        </p:txBody>
      </p:sp>
    </p:spTree>
    <p:extLst>
      <p:ext uri="{BB962C8B-B14F-4D97-AF65-F5344CB8AC3E}">
        <p14:creationId xmlns:p14="http://schemas.microsoft.com/office/powerpoint/2010/main" val="2049783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Spoken Language Endorsement</a:t>
            </a:r>
          </a:p>
        </p:txBody>
      </p:sp>
      <p:sp>
        <p:nvSpPr>
          <p:cNvPr id="3" name="Subtitle 2"/>
          <p:cNvSpPr>
            <a:spLocks noGrp="1"/>
          </p:cNvSpPr>
          <p:nvPr>
            <p:ph type="subTitle" idx="1"/>
          </p:nvPr>
        </p:nvSpPr>
        <p:spPr>
          <a:xfrm>
            <a:off x="251520" y="3886200"/>
            <a:ext cx="8206680" cy="2423120"/>
          </a:xfrm>
        </p:spPr>
        <p:txBody>
          <a:bodyPr>
            <a:normAutofit fontScale="92500"/>
          </a:bodyPr>
          <a:lstStyle/>
          <a:p>
            <a:r>
              <a:rPr lang="en-GB" dirty="0">
                <a:solidFill>
                  <a:schemeClr val="tx1"/>
                </a:solidFill>
              </a:rPr>
              <a:t>Possible topics/subjects</a:t>
            </a:r>
          </a:p>
          <a:p>
            <a:endParaRPr lang="en-GB" dirty="0">
              <a:solidFill>
                <a:schemeClr val="tx1"/>
              </a:solidFill>
            </a:endParaRPr>
          </a:p>
          <a:p>
            <a:r>
              <a:rPr lang="en-GB" dirty="0">
                <a:solidFill>
                  <a:schemeClr val="tx1"/>
                </a:solidFill>
              </a:rPr>
              <a:t>Read through the hand out and consider the topics.</a:t>
            </a:r>
          </a:p>
          <a:p>
            <a:r>
              <a:rPr lang="en-GB" dirty="0">
                <a:solidFill>
                  <a:schemeClr val="tx1"/>
                </a:solidFill>
              </a:rPr>
              <a:t>Shortlist 2 or 3 possible topics.</a:t>
            </a:r>
          </a:p>
          <a:p>
            <a:endParaRPr lang="en-GB" dirty="0">
              <a:solidFill>
                <a:schemeClr val="tx1"/>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988" y="-1"/>
            <a:ext cx="5902011"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88" y="0"/>
            <a:ext cx="3305944" cy="2199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414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72524"/>
            <a:ext cx="5036096" cy="449127"/>
          </a:xfrm>
        </p:spPr>
        <p:txBody>
          <a:bodyPr>
            <a:normAutofit fontScale="90000"/>
          </a:bodyPr>
          <a:lstStyle/>
          <a:p>
            <a:r>
              <a:rPr lang="en-GB" b="1" dirty="0"/>
              <a:t>Topics</a:t>
            </a:r>
          </a:p>
        </p:txBody>
      </p:sp>
      <p:sp>
        <p:nvSpPr>
          <p:cNvPr id="3" name="Subtitle 2"/>
          <p:cNvSpPr>
            <a:spLocks noGrp="1"/>
          </p:cNvSpPr>
          <p:nvPr>
            <p:ph type="subTitle" idx="1"/>
          </p:nvPr>
        </p:nvSpPr>
        <p:spPr>
          <a:xfrm>
            <a:off x="251520" y="764704"/>
            <a:ext cx="8206680" cy="5544616"/>
          </a:xfrm>
        </p:spPr>
        <p:txBody>
          <a:bodyPr>
            <a:normAutofit/>
          </a:bodyPr>
          <a:lstStyle/>
          <a:p>
            <a:pPr lvl="0" algn="l"/>
            <a:r>
              <a:rPr lang="en-GB" sz="2400" dirty="0">
                <a:solidFill>
                  <a:schemeClr val="tx1"/>
                </a:solidFill>
              </a:rPr>
              <a:t>1.  “What we do says more about us than what we look like.”</a:t>
            </a:r>
          </a:p>
          <a:p>
            <a:pPr lvl="0" algn="l"/>
            <a:r>
              <a:rPr lang="en-GB" sz="2400" dirty="0">
                <a:solidFill>
                  <a:schemeClr val="tx1"/>
                </a:solidFill>
              </a:rPr>
              <a:t>2. “We should not eat meat.”</a:t>
            </a:r>
          </a:p>
          <a:p>
            <a:pPr lvl="0" algn="l"/>
            <a:r>
              <a:rPr lang="en-GB" sz="2400" dirty="0">
                <a:solidFill>
                  <a:schemeClr val="tx1"/>
                </a:solidFill>
              </a:rPr>
              <a:t>3. “We should not keep animals in zoos.”</a:t>
            </a:r>
          </a:p>
          <a:p>
            <a:pPr lvl="0" algn="l"/>
            <a:r>
              <a:rPr lang="en-GB" sz="2400" dirty="0">
                <a:solidFill>
                  <a:schemeClr val="tx1"/>
                </a:solidFill>
              </a:rPr>
              <a:t>4. “People who do not try to live healthy lifestyles should not use the NHS without paying.”</a:t>
            </a:r>
          </a:p>
          <a:p>
            <a:pPr lvl="0" algn="l"/>
            <a:r>
              <a:rPr lang="en-GB" sz="2400" dirty="0">
                <a:solidFill>
                  <a:schemeClr val="tx1"/>
                </a:solidFill>
              </a:rPr>
              <a:t>5. “Unemployed people should be made to work.”</a:t>
            </a:r>
          </a:p>
          <a:p>
            <a:pPr lvl="0" algn="l"/>
            <a:r>
              <a:rPr lang="en-GB" sz="2400" dirty="0">
                <a:solidFill>
                  <a:schemeClr val="tx1"/>
                </a:solidFill>
              </a:rPr>
              <a:t>6. “I am concerned about...    (you choose the topic of concern)”</a:t>
            </a:r>
          </a:p>
          <a:p>
            <a:pPr lvl="0" algn="l"/>
            <a:r>
              <a:rPr lang="en-GB" sz="2400" dirty="0">
                <a:solidFill>
                  <a:schemeClr val="tx1"/>
                </a:solidFill>
              </a:rPr>
              <a:t>7. “No one should break the law.”</a:t>
            </a:r>
          </a:p>
          <a:p>
            <a:pPr lvl="0" algn="l"/>
            <a:r>
              <a:rPr lang="en-GB" sz="2400" dirty="0">
                <a:solidFill>
                  <a:schemeClr val="tx1"/>
                </a:solidFill>
              </a:rPr>
              <a:t>8. “Social Media is harmful.”</a:t>
            </a:r>
          </a:p>
          <a:p>
            <a:pPr lvl="0" algn="l"/>
            <a:r>
              <a:rPr lang="en-GB" sz="2400" dirty="0">
                <a:solidFill>
                  <a:schemeClr val="tx1"/>
                </a:solidFill>
              </a:rPr>
              <a:t>9.“Men should take equal responsibility for looking after the house, caring for children and family.”</a:t>
            </a:r>
          </a:p>
          <a:p>
            <a:pPr lvl="0" algn="l"/>
            <a:r>
              <a:rPr lang="en-GB" sz="2400" dirty="0">
                <a:solidFill>
                  <a:schemeClr val="tx1"/>
                </a:solidFill>
              </a:rPr>
              <a:t>10.“Developments in modern science and/or medicine have made the world a better place……”</a:t>
            </a:r>
          </a:p>
          <a:p>
            <a:pPr lvl="0" algn="l"/>
            <a:endParaRPr lang="en-GB" sz="2400" dirty="0">
              <a:solidFill>
                <a:schemeClr val="tx1"/>
              </a:solidFill>
            </a:endParaRPr>
          </a:p>
          <a:p>
            <a:pPr lvl="0" algn="l"/>
            <a:endParaRPr lang="en-GB" sz="2400" dirty="0">
              <a:solidFill>
                <a:schemeClr val="tx1"/>
              </a:solidFill>
            </a:endParaRPr>
          </a:p>
          <a:p>
            <a:endParaRPr lang="en-GB" dirty="0">
              <a:solidFill>
                <a:schemeClr val="tx1"/>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
            <a:ext cx="3275855" cy="62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952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a:extLst>
              <a:ext uri="{FF2B5EF4-FFF2-40B4-BE49-F238E27FC236}">
                <a16:creationId xmlns:a16="http://schemas.microsoft.com/office/drawing/2014/main" id="{FCBF3740-DC11-4FF8-A245-72269DADA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11">
            <a:extLst>
              <a:ext uri="{FF2B5EF4-FFF2-40B4-BE49-F238E27FC236}">
                <a16:creationId xmlns:a16="http://schemas.microsoft.com/office/drawing/2014/main" id="{EB797AF7-8BF4-4043-A6DA-49779D947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326707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827088" y="2565400"/>
            <a:ext cx="7772400" cy="1470025"/>
          </a:xfrm>
        </p:spPr>
        <p:txBody>
          <a:bodyPr anchor="ctr"/>
          <a:lstStyle/>
          <a:p>
            <a:pPr eaLnBrk="1" hangingPunct="1">
              <a:defRPr/>
            </a:pPr>
            <a:r>
              <a:rPr lang="en-GB" altLang="en-US" sz="5400" b="1" dirty="0">
                <a:latin typeface="+mn-lt"/>
              </a:rPr>
              <a:t>Preparing for your Presentation</a:t>
            </a:r>
            <a:endParaRPr lang="en-US" altLang="en-US" sz="4400" b="1" dirty="0">
              <a:latin typeface="+mn-lt"/>
            </a:endParaRPr>
          </a:p>
        </p:txBody>
      </p:sp>
      <p:sp>
        <p:nvSpPr>
          <p:cNvPr id="4101" name="Rectangle 3">
            <a:extLst>
              <a:ext uri="{FF2B5EF4-FFF2-40B4-BE49-F238E27FC236}">
                <a16:creationId xmlns:a16="http://schemas.microsoft.com/office/drawing/2014/main" id="{F41E49CC-BCE9-42DD-B4D2-F16A6A33ECE6}"/>
              </a:ext>
            </a:extLst>
          </p:cNvPr>
          <p:cNvSpPr>
            <a:spLocks noGrp="1" noChangeArrowheads="1"/>
          </p:cNvSpPr>
          <p:nvPr>
            <p:ph type="subTitle" idx="1"/>
          </p:nvPr>
        </p:nvSpPr>
        <p:spPr>
          <a:xfrm>
            <a:off x="539750" y="4365625"/>
            <a:ext cx="8424863" cy="1512695"/>
          </a:xfrm>
          <a:extLst>
            <a:ext uri="{91240B29-F687-4F45-9708-019B960494DF}">
              <a14:hiddenLine xmlns:a14="http://schemas.microsoft.com/office/drawing/2010/main" w="76200">
                <a:solidFill>
                  <a:srgbClr val="000000"/>
                </a:solidFill>
                <a:miter lim="800000"/>
                <a:headEnd/>
                <a:tailEnd/>
              </a14:hiddenLine>
            </a:ext>
          </a:extLst>
        </p:spPr>
        <p:txBody>
          <a:bodyPr/>
          <a:lstStyle/>
          <a:p>
            <a:pPr eaLnBrk="1" hangingPunct="1"/>
            <a:r>
              <a:rPr lang="en-US" altLang="en-US" sz="3200" b="1" dirty="0"/>
              <a:t>Learning objective: </a:t>
            </a:r>
            <a:r>
              <a:rPr lang="en-US" altLang="en-US" sz="3200" dirty="0"/>
              <a:t>to practise and develop your skills in presenting, listening, thinking and responding. </a:t>
            </a:r>
          </a:p>
        </p:txBody>
      </p:sp>
      <p:sp>
        <p:nvSpPr>
          <p:cNvPr id="7" name="Rectangle 6">
            <a:extLst>
              <a:ext uri="{FF2B5EF4-FFF2-40B4-BE49-F238E27FC236}">
                <a16:creationId xmlns:a16="http://schemas.microsoft.com/office/drawing/2014/main" id="{972EFEC0-2F12-415E-AAFA-C9602B8E605F}"/>
              </a:ext>
            </a:extLst>
          </p:cNvPr>
          <p:cNvSpPr/>
          <p:nvPr/>
        </p:nvSpPr>
        <p:spPr>
          <a:xfrm rot="21258750">
            <a:off x="4292600" y="923925"/>
            <a:ext cx="4711700" cy="1050925"/>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Success Criteria Focus: </a:t>
            </a:r>
            <a:r>
              <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rPr>
              <a:t>“To use a good quality of standard English and to </a:t>
            </a:r>
            <a:r>
              <a:rPr kumimoji="0" lang="en-GB" sz="2000" b="1" i="1" u="none" strike="noStrike" kern="1200" cap="none" spc="0" normalizeH="0" baseline="0" noProof="0" dirty="0">
                <a:ln>
                  <a:noFill/>
                </a:ln>
                <a:solidFill>
                  <a:prstClr val="black"/>
                </a:solidFill>
                <a:effectLst/>
                <a:uLnTx/>
                <a:uFillTx/>
                <a:latin typeface="Adobe Caslon Pro Bold" pitchFamily="18" charset="0"/>
                <a:ea typeface="+mn-ea"/>
                <a:cs typeface="+mn-cs"/>
              </a:rPr>
              <a:t>listen and ask thoughtful questions”</a:t>
            </a:r>
            <a:endPar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a:extLst>
              <a:ext uri="{FF2B5EF4-FFF2-40B4-BE49-F238E27FC236}">
                <a16:creationId xmlns:a16="http://schemas.microsoft.com/office/drawing/2014/main" id="{96540B72-4760-4031-B1FA-3CCF2F288B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0"/>
            <a:ext cx="3271838" cy="216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10">
            <a:extLst>
              <a:ext uri="{FF2B5EF4-FFF2-40B4-BE49-F238E27FC236}">
                <a16:creationId xmlns:a16="http://schemas.microsoft.com/office/drawing/2014/main" id="{1B93A37D-68F9-4A93-8778-CA55D07CBB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itle 3">
            <a:extLst>
              <a:ext uri="{FF2B5EF4-FFF2-40B4-BE49-F238E27FC236}">
                <a16:creationId xmlns:a16="http://schemas.microsoft.com/office/drawing/2014/main" id="{688F76B3-4DB1-43CD-A38A-5F5F494E1EBE}"/>
              </a:ext>
            </a:extLst>
          </p:cNvPr>
          <p:cNvSpPr txBox="1">
            <a:spLocks/>
          </p:cNvSpPr>
          <p:nvPr/>
        </p:nvSpPr>
        <p:spPr bwMode="auto">
          <a:xfrm>
            <a:off x="457200" y="360363"/>
            <a:ext cx="8229600" cy="7651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rPr>
              <a:t>Let’s get started!</a:t>
            </a:r>
          </a:p>
        </p:txBody>
      </p:sp>
      <p:sp>
        <p:nvSpPr>
          <p:cNvPr id="4" name="Rectangular Callout 3">
            <a:extLst>
              <a:ext uri="{FF2B5EF4-FFF2-40B4-BE49-F238E27FC236}">
                <a16:creationId xmlns:a16="http://schemas.microsoft.com/office/drawing/2014/main" id="{8FDB3247-2430-4EB1-B0D1-E7EA32A34CDD}"/>
              </a:ext>
            </a:extLst>
          </p:cNvPr>
          <p:cNvSpPr/>
          <p:nvPr/>
        </p:nvSpPr>
        <p:spPr>
          <a:xfrm>
            <a:off x="2982913" y="2555875"/>
            <a:ext cx="3754437" cy="1008063"/>
          </a:xfrm>
          <a:prstGeom prst="wedgeRectCallout">
            <a:avLst>
              <a:gd name="adj1" fmla="val 45300"/>
              <a:gd name="adj2" fmla="val 7306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alibri"/>
                <a:ea typeface="+mn-ea"/>
                <a:cs typeface="+mn-cs"/>
              </a:rPr>
              <a:t>How important is it to speak clearly and listen carefully?</a:t>
            </a:r>
          </a:p>
        </p:txBody>
      </p:sp>
      <p:sp>
        <p:nvSpPr>
          <p:cNvPr id="9" name="Rectangular Callout 8">
            <a:extLst>
              <a:ext uri="{FF2B5EF4-FFF2-40B4-BE49-F238E27FC236}">
                <a16:creationId xmlns:a16="http://schemas.microsoft.com/office/drawing/2014/main" id="{E767F045-F243-42AE-9B0A-D716B0DC97AC}"/>
              </a:ext>
            </a:extLst>
          </p:cNvPr>
          <p:cNvSpPr/>
          <p:nvPr/>
        </p:nvSpPr>
        <p:spPr>
          <a:xfrm>
            <a:off x="4314825" y="4076700"/>
            <a:ext cx="3756025" cy="936625"/>
          </a:xfrm>
          <a:prstGeom prst="wedgeRectCallout">
            <a:avLst>
              <a:gd name="adj1" fmla="val -39754"/>
              <a:gd name="adj2" fmla="val 77225"/>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alibri"/>
                <a:ea typeface="+mn-ea"/>
                <a:cs typeface="+mn-cs"/>
              </a:rPr>
              <a:t>Are speaking and listening skills as important as reading and writing skills?</a:t>
            </a:r>
          </a:p>
        </p:txBody>
      </p:sp>
      <p:sp>
        <p:nvSpPr>
          <p:cNvPr id="10" name="Rectangular Callout 9">
            <a:extLst>
              <a:ext uri="{FF2B5EF4-FFF2-40B4-BE49-F238E27FC236}">
                <a16:creationId xmlns:a16="http://schemas.microsoft.com/office/drawing/2014/main" id="{9DC56985-D35E-40D2-8426-A1F196B1B742}"/>
              </a:ext>
            </a:extLst>
          </p:cNvPr>
          <p:cNvSpPr/>
          <p:nvPr/>
        </p:nvSpPr>
        <p:spPr>
          <a:xfrm>
            <a:off x="5199063" y="5495925"/>
            <a:ext cx="3754437" cy="830263"/>
          </a:xfrm>
          <a:prstGeom prst="wedgeRectCallout">
            <a:avLst>
              <a:gd name="adj1" fmla="val 45300"/>
              <a:gd name="adj2" fmla="val 83145"/>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alibri"/>
                <a:ea typeface="+mn-ea"/>
                <a:cs typeface="+mn-cs"/>
              </a:rPr>
              <a:t>If you never listen carefully, do you really learn?</a:t>
            </a:r>
          </a:p>
        </p:txBody>
      </p:sp>
      <p:pic>
        <p:nvPicPr>
          <p:cNvPr id="2056" name="Picture 8">
            <a:extLst>
              <a:ext uri="{FF2B5EF4-FFF2-40B4-BE49-F238E27FC236}">
                <a16:creationId xmlns:a16="http://schemas.microsoft.com/office/drawing/2014/main" id="{5FBEA195-668C-4606-A9D1-7DA24BD820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950" y="1577975"/>
            <a:ext cx="1860550" cy="195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1B5EB67C-6D0E-479F-919C-8837F0CFD0FA}"/>
              </a:ext>
            </a:extLst>
          </p:cNvPr>
          <p:cNvSpPr txBox="1"/>
          <p:nvPr/>
        </p:nvSpPr>
        <p:spPr>
          <a:xfrm>
            <a:off x="179388" y="2584450"/>
            <a:ext cx="2592387" cy="255587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Task: </a:t>
            </a:r>
            <a:r>
              <a:rPr kumimoji="0" lang="en-GB" sz="2000" b="0" i="0" u="none" strike="noStrike" kern="1200" cap="none" spc="0" normalizeH="0" baseline="0" noProof="0" dirty="0">
                <a:ln>
                  <a:noFill/>
                </a:ln>
                <a:solidFill>
                  <a:prstClr val="black"/>
                </a:solidFill>
                <a:effectLst/>
                <a:uLnTx/>
                <a:uFillTx/>
                <a:latin typeface="Calibri"/>
                <a:ea typeface="+mn-ea"/>
                <a:cs typeface="+mn-cs"/>
              </a:rPr>
              <a:t>Discuss the following questions with your partner. </a:t>
            </a:r>
            <a:r>
              <a:rPr kumimoji="0" lang="en-GB" sz="2000" b="1" i="0" u="none" strike="noStrike" kern="1200" cap="none" spc="0" normalizeH="0" baseline="0" noProof="0" dirty="0">
                <a:ln>
                  <a:noFill/>
                </a:ln>
                <a:solidFill>
                  <a:prstClr val="black"/>
                </a:solidFill>
                <a:effectLst/>
                <a:uLnTx/>
                <a:uFillTx/>
                <a:latin typeface="Calibri"/>
                <a:ea typeface="+mn-ea"/>
                <a:cs typeface="+mn-cs"/>
              </a:rPr>
              <a:t>Debate the statements’ importance and relevance in your GCSE study. </a:t>
            </a:r>
          </a:p>
        </p:txBody>
      </p:sp>
      <p:sp>
        <p:nvSpPr>
          <p:cNvPr id="11" name="TextBox 10">
            <a:extLst>
              <a:ext uri="{FF2B5EF4-FFF2-40B4-BE49-F238E27FC236}">
                <a16:creationId xmlns:a16="http://schemas.microsoft.com/office/drawing/2014/main" id="{CFEBC9BF-2603-48C5-BCE3-99FF8FFD5211}"/>
              </a:ext>
            </a:extLst>
          </p:cNvPr>
          <p:cNvSpPr txBox="1"/>
          <p:nvPr/>
        </p:nvSpPr>
        <p:spPr>
          <a:xfrm>
            <a:off x="404813" y="5910263"/>
            <a:ext cx="1512887" cy="647700"/>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You have 5</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minutes</a:t>
            </a:r>
          </a:p>
        </p:txBody>
      </p:sp>
      <p:pic>
        <p:nvPicPr>
          <p:cNvPr id="2059" name="Picture 12">
            <a:extLst>
              <a:ext uri="{FF2B5EF4-FFF2-40B4-BE49-F238E27FC236}">
                <a16:creationId xmlns:a16="http://schemas.microsoft.com/office/drawing/2014/main" id="{F56A2430-73DF-4E43-883A-33F2250B2A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877004">
            <a:off x="1717675" y="5480050"/>
            <a:ext cx="8509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3">
            <a:extLst>
              <a:ext uri="{FF2B5EF4-FFF2-40B4-BE49-F238E27FC236}">
                <a16:creationId xmlns:a16="http://schemas.microsoft.com/office/drawing/2014/main" id="{4DB327CA-FBA1-4DAF-B4E4-9E50E87871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3236913"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10">
            <a:extLst>
              <a:ext uri="{FF2B5EF4-FFF2-40B4-BE49-F238E27FC236}">
                <a16:creationId xmlns:a16="http://schemas.microsoft.com/office/drawing/2014/main" id="{37759D62-71EB-4CD9-9F36-A369CACB85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itle 3">
            <a:extLst>
              <a:ext uri="{FF2B5EF4-FFF2-40B4-BE49-F238E27FC236}">
                <a16:creationId xmlns:a16="http://schemas.microsoft.com/office/drawing/2014/main" id="{A228522F-36BD-47A5-8C62-2EB4DDF178ED}"/>
              </a:ext>
            </a:extLst>
          </p:cNvPr>
          <p:cNvSpPr txBox="1">
            <a:spLocks/>
          </p:cNvSpPr>
          <p:nvPr/>
        </p:nvSpPr>
        <p:spPr bwMode="auto">
          <a:xfrm>
            <a:off x="457200" y="360363"/>
            <a:ext cx="8229600" cy="7651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0" cap="none" spc="0" normalizeH="0" baseline="0" noProof="0" dirty="0">
                <a:ln>
                  <a:noFill/>
                </a:ln>
                <a:solidFill>
                  <a:prstClr val="white"/>
                </a:solidFill>
                <a:effectLst/>
                <a:uLnTx/>
                <a:uFillTx/>
                <a:latin typeface="Calibri" panose="020F0502020204030204" pitchFamily="34" charset="0"/>
                <a:ea typeface="+mj-ea"/>
                <a:cs typeface="+mj-cs"/>
              </a:rPr>
              <a:t>Thinking</a:t>
            </a:r>
          </a:p>
        </p:txBody>
      </p:sp>
      <p:sp>
        <p:nvSpPr>
          <p:cNvPr id="5" name="TextBox 4">
            <a:extLst>
              <a:ext uri="{FF2B5EF4-FFF2-40B4-BE49-F238E27FC236}">
                <a16:creationId xmlns:a16="http://schemas.microsoft.com/office/drawing/2014/main" id="{B1C52453-195E-4C35-9D02-A51177E36842}"/>
              </a:ext>
            </a:extLst>
          </p:cNvPr>
          <p:cNvSpPr txBox="1"/>
          <p:nvPr/>
        </p:nvSpPr>
        <p:spPr>
          <a:xfrm>
            <a:off x="208037" y="2266950"/>
            <a:ext cx="8642350" cy="101566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Task: </a:t>
            </a:r>
            <a:r>
              <a:rPr kumimoji="0" lang="en-GB" sz="2000" b="0" i="0" u="none" strike="noStrike" kern="1200" cap="none" spc="0" normalizeH="0" baseline="0" noProof="0" dirty="0">
                <a:ln>
                  <a:noFill/>
                </a:ln>
                <a:solidFill>
                  <a:prstClr val="black"/>
                </a:solidFill>
                <a:effectLst/>
                <a:uLnTx/>
                <a:uFillTx/>
                <a:latin typeface="Calibri"/>
                <a:ea typeface="+mn-ea"/>
                <a:cs typeface="+mn-cs"/>
              </a:rPr>
              <a:t>Work in small groups. Discuss the following things that people have said about speaking. Use the questions next to each one to help you. Be prepared to share your ideas/viewpoints with the class.</a:t>
            </a:r>
            <a:endParaRPr kumimoji="0" lang="en-GB"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1C313015-E1A8-4B5B-9F79-8F1F49E26112}"/>
              </a:ext>
            </a:extLst>
          </p:cNvPr>
          <p:cNvSpPr/>
          <p:nvPr/>
        </p:nvSpPr>
        <p:spPr>
          <a:xfrm>
            <a:off x="-30163" y="6488113"/>
            <a:ext cx="9166226" cy="369887"/>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Calibri"/>
                <a:ea typeface="+mn-ea"/>
                <a:cs typeface="+mn-cs"/>
              </a:rPr>
              <a:t>Learning objective: </a:t>
            </a:r>
            <a:r>
              <a:rPr kumimoji="0" lang="en-US" altLang="en-US" sz="1800" b="0" i="0" u="none" strike="noStrike" kern="1200" cap="none" spc="0" normalizeH="0" baseline="0" noProof="0" dirty="0">
                <a:ln>
                  <a:noFill/>
                </a:ln>
                <a:solidFill>
                  <a:prstClr val="black"/>
                </a:solidFill>
                <a:effectLst/>
                <a:uLnTx/>
                <a:uFillTx/>
                <a:latin typeface="Calibri"/>
                <a:ea typeface="+mn-ea"/>
                <a:cs typeface="+mn-cs"/>
              </a:rPr>
              <a:t>to practise and develop your skills in presenting. </a:t>
            </a:r>
          </a:p>
        </p:txBody>
      </p:sp>
      <p:sp>
        <p:nvSpPr>
          <p:cNvPr id="3" name="Rectangular Callout 2">
            <a:extLst>
              <a:ext uri="{FF2B5EF4-FFF2-40B4-BE49-F238E27FC236}">
                <a16:creationId xmlns:a16="http://schemas.microsoft.com/office/drawing/2014/main" id="{BE1C0741-0ABC-4161-8C42-D6EB217D31E0}"/>
              </a:ext>
            </a:extLst>
          </p:cNvPr>
          <p:cNvSpPr/>
          <p:nvPr/>
        </p:nvSpPr>
        <p:spPr>
          <a:xfrm>
            <a:off x="250825" y="3357563"/>
            <a:ext cx="3529013" cy="1008062"/>
          </a:xfrm>
          <a:prstGeom prst="wedgeRectCallout">
            <a:avLst>
              <a:gd name="adj1" fmla="val -43654"/>
              <a:gd name="adj2" fmla="val 61597"/>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Sometimes not speaking says more than all the words in the world.</a:t>
            </a:r>
          </a:p>
        </p:txBody>
      </p:sp>
      <p:sp>
        <p:nvSpPr>
          <p:cNvPr id="6" name="Line Callout 1 5">
            <a:extLst>
              <a:ext uri="{FF2B5EF4-FFF2-40B4-BE49-F238E27FC236}">
                <a16:creationId xmlns:a16="http://schemas.microsoft.com/office/drawing/2014/main" id="{6D1B8BF2-D1BA-4277-AC25-8A1E2EFD1559}"/>
              </a:ext>
            </a:extLst>
          </p:cNvPr>
          <p:cNvSpPr/>
          <p:nvPr/>
        </p:nvSpPr>
        <p:spPr>
          <a:xfrm>
            <a:off x="5219700" y="3357563"/>
            <a:ext cx="3313113" cy="1008062"/>
          </a:xfrm>
          <a:prstGeom prst="borderCallout1">
            <a:avLst>
              <a:gd name="adj1" fmla="val 50626"/>
              <a:gd name="adj2" fmla="val -505"/>
              <a:gd name="adj3" fmla="val 50471"/>
              <a:gd name="adj4" fmla="val -42865"/>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Do you agree? Do people sometimes talk too much? How important is it to listen?</a:t>
            </a:r>
          </a:p>
        </p:txBody>
      </p:sp>
      <p:sp>
        <p:nvSpPr>
          <p:cNvPr id="13" name="Rectangular Callout 12">
            <a:extLst>
              <a:ext uri="{FF2B5EF4-FFF2-40B4-BE49-F238E27FC236}">
                <a16:creationId xmlns:a16="http://schemas.microsoft.com/office/drawing/2014/main" id="{A87859DF-A152-4B1C-B69E-00FA72E2F1F7}"/>
              </a:ext>
            </a:extLst>
          </p:cNvPr>
          <p:cNvSpPr/>
          <p:nvPr/>
        </p:nvSpPr>
        <p:spPr>
          <a:xfrm>
            <a:off x="260350" y="4724400"/>
            <a:ext cx="3519488" cy="1368425"/>
          </a:xfrm>
          <a:prstGeom prst="wedgeRectCallout">
            <a:avLst>
              <a:gd name="adj1" fmla="val -43654"/>
              <a:gd name="adj2" fmla="val 61597"/>
            </a:avLst>
          </a:prstGeom>
        </p:spPr>
        <p:style>
          <a:lnRef idx="1">
            <a:schemeClr val="accent4"/>
          </a:lnRef>
          <a:fillRef idx="2">
            <a:schemeClr val="accent4"/>
          </a:fillRef>
          <a:effectRef idx="1">
            <a:schemeClr val="accent4"/>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If young people are silent, it doesn’t mean they don’t have anything to say […] it can be that no-one has ever asked them for their opinions before.</a:t>
            </a:r>
          </a:p>
        </p:txBody>
      </p:sp>
      <p:sp>
        <p:nvSpPr>
          <p:cNvPr id="14" name="Line Callout 1 13">
            <a:extLst>
              <a:ext uri="{FF2B5EF4-FFF2-40B4-BE49-F238E27FC236}">
                <a16:creationId xmlns:a16="http://schemas.microsoft.com/office/drawing/2014/main" id="{6E626565-DEA0-453B-8880-1BD78A9D05D2}"/>
              </a:ext>
            </a:extLst>
          </p:cNvPr>
          <p:cNvSpPr/>
          <p:nvPr/>
        </p:nvSpPr>
        <p:spPr>
          <a:xfrm>
            <a:off x="5227638" y="4724400"/>
            <a:ext cx="3313112" cy="1008063"/>
          </a:xfrm>
          <a:prstGeom prst="borderCallout1">
            <a:avLst>
              <a:gd name="adj1" fmla="val 50626"/>
              <a:gd name="adj2" fmla="val -505"/>
              <a:gd name="adj3" fmla="val 50471"/>
              <a:gd name="adj4" fmla="val -42865"/>
            </a:avLst>
          </a:prstGeom>
        </p:spPr>
        <p:style>
          <a:lnRef idx="1">
            <a:schemeClr val="accent4"/>
          </a:lnRef>
          <a:fillRef idx="2">
            <a:schemeClr val="accent4"/>
          </a:fillRef>
          <a:effectRef idx="1">
            <a:schemeClr val="accent4"/>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Do you think that young people ‘are silent’? Do adults ask you for your opinions?</a:t>
            </a:r>
          </a:p>
        </p:txBody>
      </p:sp>
      <p:sp>
        <p:nvSpPr>
          <p:cNvPr id="11" name="TextBox 10">
            <a:extLst>
              <a:ext uri="{FF2B5EF4-FFF2-40B4-BE49-F238E27FC236}">
                <a16:creationId xmlns:a16="http://schemas.microsoft.com/office/drawing/2014/main" id="{CF8EE72C-92C4-4FEB-92F6-DFCBF50CC326}"/>
              </a:ext>
            </a:extLst>
          </p:cNvPr>
          <p:cNvSpPr txBox="1"/>
          <p:nvPr/>
        </p:nvSpPr>
        <p:spPr>
          <a:xfrm>
            <a:off x="6661150" y="1314450"/>
            <a:ext cx="1512888" cy="646113"/>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You have 5</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D54773">
                    <a:lumMod val="75000"/>
                  </a:srgbClr>
                </a:solidFill>
                <a:effectLst/>
                <a:uLnTx/>
                <a:uFillTx/>
                <a:latin typeface="Calibri"/>
                <a:ea typeface="+mn-ea"/>
                <a:cs typeface="+mn-cs"/>
              </a:rPr>
              <a:t>minutes</a:t>
            </a:r>
          </a:p>
        </p:txBody>
      </p:sp>
      <p:pic>
        <p:nvPicPr>
          <p:cNvPr id="3084" name="Picture 12">
            <a:extLst>
              <a:ext uri="{FF2B5EF4-FFF2-40B4-BE49-F238E27FC236}">
                <a16:creationId xmlns:a16="http://schemas.microsoft.com/office/drawing/2014/main" id="{5A656C08-8EC7-4768-B082-00B286E8E1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877004">
            <a:off x="7974013" y="882650"/>
            <a:ext cx="852487"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a:extLst>
              <a:ext uri="{FF2B5EF4-FFF2-40B4-BE49-F238E27FC236}">
                <a16:creationId xmlns:a16="http://schemas.microsoft.com/office/drawing/2014/main" id="{FCBF3740-DC11-4FF8-A245-72269DADA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675" y="0"/>
            <a:ext cx="590232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11">
            <a:extLst>
              <a:ext uri="{FF2B5EF4-FFF2-40B4-BE49-F238E27FC236}">
                <a16:creationId xmlns:a16="http://schemas.microsoft.com/office/drawing/2014/main" id="{EB797AF7-8BF4-4043-A6DA-49779D947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3267075"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a:extLst>
              <a:ext uri="{FF2B5EF4-FFF2-40B4-BE49-F238E27FC236}">
                <a16:creationId xmlns:a16="http://schemas.microsoft.com/office/drawing/2014/main" id="{5F13EBAC-5A4B-45A8-ACEF-1737F5B4EC28}"/>
              </a:ext>
            </a:extLst>
          </p:cNvPr>
          <p:cNvSpPr>
            <a:spLocks noGrp="1" noChangeArrowheads="1"/>
          </p:cNvSpPr>
          <p:nvPr>
            <p:ph type="ctrTitle"/>
          </p:nvPr>
        </p:nvSpPr>
        <p:spPr>
          <a:xfrm>
            <a:off x="827088" y="2205038"/>
            <a:ext cx="7772400" cy="3959922"/>
          </a:xfrm>
        </p:spPr>
        <p:txBody>
          <a:bodyPr anchor="ctr"/>
          <a:lstStyle/>
          <a:p>
            <a:pPr marL="457200" lvl="1" eaLnBrk="1" hangingPunct="1">
              <a:lnSpc>
                <a:spcPct val="100000"/>
              </a:lnSpc>
              <a:buFont typeface="Arial" charset="0"/>
              <a:buChar char="•"/>
              <a:defRPr/>
            </a:pPr>
            <a:br>
              <a:rPr lang="en-GB" altLang="en-US" sz="5400" b="1" dirty="0">
                <a:latin typeface="+mn-lt"/>
              </a:rPr>
            </a:br>
            <a:br>
              <a:rPr lang="en-GB" altLang="en-US" sz="5400" b="1" dirty="0">
                <a:latin typeface="+mn-lt"/>
              </a:rPr>
            </a:br>
            <a:br>
              <a:rPr lang="en-GB" altLang="en-US" sz="5400" b="1" dirty="0">
                <a:latin typeface="+mn-lt"/>
              </a:rPr>
            </a:br>
            <a:r>
              <a:rPr lang="en-GB" altLang="en-US" sz="5400" b="1" dirty="0">
                <a:latin typeface="+mn-lt"/>
              </a:rPr>
              <a:t>Present your group’s ideas.</a:t>
            </a:r>
            <a:br>
              <a:rPr lang="en-GB" altLang="en-US" sz="5400" b="1" dirty="0">
                <a:latin typeface="+mn-lt"/>
              </a:rPr>
            </a:br>
            <a:r>
              <a:rPr lang="en-GB" altLang="en-US" sz="2800" b="1" dirty="0">
                <a:latin typeface="+mn-lt"/>
              </a:rPr>
              <a:t>Listen to each group and write down a question you would like to ask. </a:t>
            </a:r>
            <a:br>
              <a:rPr lang="en-GB" altLang="en-US" sz="2800" b="1" dirty="0">
                <a:latin typeface="+mn-lt"/>
              </a:rPr>
            </a:br>
            <a:r>
              <a:rPr lang="en-GB" altLang="en-US" sz="2000" b="1" kern="1200" dirty="0">
                <a:solidFill>
                  <a:srgbClr val="FF0000"/>
                </a:solidFill>
                <a:latin typeface="Calibri"/>
                <a:ea typeface="+mn-ea"/>
                <a:cs typeface="+mn-cs"/>
              </a:rPr>
              <a:t>Remember, a good question should not require a yes or no response! Start with how, what, why to encourage a more detailed answer!</a:t>
            </a:r>
            <a:br>
              <a:rPr lang="en-GB" altLang="en-US" sz="2000" b="1" kern="1200" dirty="0">
                <a:solidFill>
                  <a:srgbClr val="FF0000"/>
                </a:solidFill>
                <a:latin typeface="Calibri"/>
                <a:ea typeface="+mn-ea"/>
                <a:cs typeface="+mn-cs"/>
              </a:rPr>
            </a:br>
            <a:r>
              <a:rPr lang="en-GB" altLang="en-US" sz="2000" b="1" kern="1200" dirty="0">
                <a:solidFill>
                  <a:schemeClr val="accent2">
                    <a:lumMod val="75000"/>
                  </a:schemeClr>
                </a:solidFill>
                <a:latin typeface="Calibri"/>
                <a:ea typeface="+mn-ea"/>
                <a:cs typeface="+mn-cs"/>
              </a:rPr>
              <a:t>ASK/RESPOND to questions.</a:t>
            </a:r>
            <a:br>
              <a:rPr lang="en-GB" altLang="en-US" sz="2000" b="1" kern="1200" dirty="0">
                <a:solidFill>
                  <a:srgbClr val="FF0000"/>
                </a:solidFill>
                <a:latin typeface="Calibri"/>
                <a:ea typeface="+mn-ea"/>
                <a:cs typeface="+mn-cs"/>
              </a:rPr>
            </a:br>
            <a:br>
              <a:rPr lang="en-GB" altLang="en-US" sz="2800" b="1" dirty="0">
                <a:latin typeface="+mn-lt"/>
              </a:rPr>
            </a:br>
            <a:br>
              <a:rPr lang="en-GB" altLang="en-US" sz="5400" b="1" dirty="0">
                <a:latin typeface="+mn-lt"/>
              </a:rPr>
            </a:br>
            <a:br>
              <a:rPr lang="en-GB" altLang="en-US" sz="5400" b="1" dirty="0">
                <a:latin typeface="+mn-lt"/>
              </a:rPr>
            </a:br>
            <a:endParaRPr lang="en-US" altLang="en-US" sz="4400" b="1" dirty="0">
              <a:latin typeface="+mn-lt"/>
            </a:endParaRPr>
          </a:p>
        </p:txBody>
      </p:sp>
      <p:sp>
        <p:nvSpPr>
          <p:cNvPr id="4101" name="Rectangle 3">
            <a:extLst>
              <a:ext uri="{FF2B5EF4-FFF2-40B4-BE49-F238E27FC236}">
                <a16:creationId xmlns:a16="http://schemas.microsoft.com/office/drawing/2014/main" id="{F41E49CC-BCE9-42DD-B4D2-F16A6A33ECE6}"/>
              </a:ext>
            </a:extLst>
          </p:cNvPr>
          <p:cNvSpPr>
            <a:spLocks noGrp="1" noChangeArrowheads="1"/>
          </p:cNvSpPr>
          <p:nvPr>
            <p:ph type="subTitle" idx="1"/>
          </p:nvPr>
        </p:nvSpPr>
        <p:spPr>
          <a:xfrm>
            <a:off x="359568" y="6213133"/>
            <a:ext cx="8424863" cy="431527"/>
          </a:xfrm>
          <a:extLst>
            <a:ext uri="{91240B29-F687-4F45-9708-019B960494DF}">
              <a14:hiddenLine xmlns:a14="http://schemas.microsoft.com/office/drawing/2010/main" w="76200">
                <a:solidFill>
                  <a:srgbClr val="000000"/>
                </a:solidFill>
                <a:miter lim="800000"/>
                <a:headEnd/>
                <a:tailEnd/>
              </a14:hiddenLine>
            </a:ext>
          </a:extLst>
        </p:spPr>
        <p:txBody>
          <a:bodyPr/>
          <a:lstStyle/>
          <a:p>
            <a:pPr eaLnBrk="1" hangingPunct="1"/>
            <a:r>
              <a:rPr lang="en-US" altLang="en-US" sz="1600" b="1" dirty="0"/>
              <a:t>Learning objective: </a:t>
            </a:r>
            <a:r>
              <a:rPr lang="en-US" altLang="en-US" sz="1600" dirty="0"/>
              <a:t>to practise and develop your skills in presenting, listening, thinking and responding. </a:t>
            </a:r>
          </a:p>
        </p:txBody>
      </p:sp>
      <p:sp>
        <p:nvSpPr>
          <p:cNvPr id="7" name="Rectangle 6">
            <a:extLst>
              <a:ext uri="{FF2B5EF4-FFF2-40B4-BE49-F238E27FC236}">
                <a16:creationId xmlns:a16="http://schemas.microsoft.com/office/drawing/2014/main" id="{972EFEC0-2F12-415E-AAFA-C9602B8E605F}"/>
              </a:ext>
            </a:extLst>
          </p:cNvPr>
          <p:cNvSpPr/>
          <p:nvPr/>
        </p:nvSpPr>
        <p:spPr>
          <a:xfrm rot="21258750">
            <a:off x="4292600" y="923925"/>
            <a:ext cx="4711700" cy="1050925"/>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Success Criteria Focus: </a:t>
            </a:r>
            <a:r>
              <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rPr>
              <a:t>“To use a good quality of standard English and to </a:t>
            </a:r>
            <a:r>
              <a:rPr kumimoji="0" lang="en-GB" sz="2000" b="1" i="1" u="none" strike="noStrike" kern="1200" cap="none" spc="0" normalizeH="0" baseline="0" noProof="0" dirty="0">
                <a:ln>
                  <a:noFill/>
                </a:ln>
                <a:solidFill>
                  <a:prstClr val="black"/>
                </a:solidFill>
                <a:effectLst/>
                <a:uLnTx/>
                <a:uFillTx/>
                <a:latin typeface="Adobe Caslon Pro Bold" pitchFamily="18" charset="0"/>
                <a:ea typeface="+mn-ea"/>
                <a:cs typeface="+mn-cs"/>
              </a:rPr>
              <a:t>listen and ask thoughtful questions”</a:t>
            </a:r>
            <a:endParaRPr kumimoji="0" lang="en-GB" sz="2000" b="0" i="1" u="none" strike="noStrike" kern="1200" cap="none" spc="0" normalizeH="0" baseline="0" noProof="0" dirty="0">
              <a:ln>
                <a:noFill/>
              </a:ln>
              <a:solidFill>
                <a:prstClr val="black"/>
              </a:solidFill>
              <a:effectLst/>
              <a:uLnTx/>
              <a:uFillTx/>
              <a:latin typeface="Adobe Caslon Pro Bold" pitchFamily="18" charset="0"/>
              <a:ea typeface="+mn-ea"/>
              <a:cs typeface="+mn-cs"/>
            </a:endParaRPr>
          </a:p>
        </p:txBody>
      </p:sp>
    </p:spTree>
    <p:extLst>
      <p:ext uri="{BB962C8B-B14F-4D97-AF65-F5344CB8AC3E}">
        <p14:creationId xmlns:p14="http://schemas.microsoft.com/office/powerpoint/2010/main" val="1663665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1216</Words>
  <Application>Microsoft Office PowerPoint</Application>
  <PresentationFormat>On-screen Show (4:3)</PresentationFormat>
  <Paragraphs>134</Paragraphs>
  <Slides>17</Slides>
  <Notes>6</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17</vt:i4>
      </vt:variant>
    </vt:vector>
  </HeadingPairs>
  <TitlesOfParts>
    <vt:vector size="26" baseType="lpstr">
      <vt:lpstr>Adobe Caslon Pro Bold</vt:lpstr>
      <vt:lpstr>Arial</vt:lpstr>
      <vt:lpstr>Calibri</vt:lpstr>
      <vt:lpstr>Calibri Light</vt:lpstr>
      <vt:lpstr>Jokerman</vt:lpstr>
      <vt:lpstr>Office Theme</vt:lpstr>
      <vt:lpstr>1_Office Theme</vt:lpstr>
      <vt:lpstr>Simple Light</vt:lpstr>
      <vt:lpstr>2_Office Theme</vt:lpstr>
      <vt:lpstr>Spoken Language Endorsement</vt:lpstr>
      <vt:lpstr>PowerPoint Presentation</vt:lpstr>
      <vt:lpstr>Success Criteria</vt:lpstr>
      <vt:lpstr>Spoken Language Endorsement</vt:lpstr>
      <vt:lpstr>Topics</vt:lpstr>
      <vt:lpstr>Preparing for your Presentation</vt:lpstr>
      <vt:lpstr>PowerPoint Presentation</vt:lpstr>
      <vt:lpstr>PowerPoint Presentation</vt:lpstr>
      <vt:lpstr>   Present your group’s ideas. Listen to each group and write down a question you would like to ask.  Remember, a good question should not require a yes or no response! Start with how, what, why to encourage a more detailed answer! ASK/RESPOND to questions.    </vt:lpstr>
      <vt:lpstr>Preparing for your Presentation</vt:lpstr>
      <vt:lpstr>https://www.youtube.com/watch?v=Zkb-zg4JCLk     </vt:lpstr>
      <vt:lpstr>Angelina Jolie on World Refugee Day</vt:lpstr>
      <vt:lpstr>Discuss and share….</vt:lpstr>
      <vt:lpstr>Engaging our Audience</vt:lpstr>
      <vt:lpstr>PowerPoint Presentation</vt:lpstr>
      <vt:lpstr>Optional speech by Emma Watson (Harry Potter actress)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Spoken Language Endorsement</dc:title>
  <dc:creator>ewalker</dc:creator>
  <cp:lastModifiedBy>Beverley Graham</cp:lastModifiedBy>
  <cp:revision>30</cp:revision>
  <dcterms:created xsi:type="dcterms:W3CDTF">2016-04-27T08:41:45Z</dcterms:created>
  <dcterms:modified xsi:type="dcterms:W3CDTF">2019-08-21T21:27:02Z</dcterms:modified>
</cp:coreProperties>
</file>