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92" r:id="rId2"/>
    <p:sldId id="268" r:id="rId3"/>
    <p:sldId id="293" r:id="rId4"/>
    <p:sldId id="294" r:id="rId5"/>
    <p:sldId id="257" r:id="rId6"/>
    <p:sldId id="279" r:id="rId7"/>
    <p:sldId id="258" r:id="rId8"/>
    <p:sldId id="259" r:id="rId9"/>
    <p:sldId id="261" r:id="rId10"/>
    <p:sldId id="287" r:id="rId11"/>
    <p:sldId id="263" r:id="rId12"/>
    <p:sldId id="295" r:id="rId13"/>
    <p:sldId id="260" r:id="rId14"/>
    <p:sldId id="262" r:id="rId15"/>
    <p:sldId id="304" r:id="rId16"/>
    <p:sldId id="264" r:id="rId17"/>
    <p:sldId id="267" r:id="rId18"/>
    <p:sldId id="275" r:id="rId19"/>
    <p:sldId id="289" r:id="rId20"/>
    <p:sldId id="290" r:id="rId21"/>
    <p:sldId id="285" r:id="rId22"/>
    <p:sldId id="283" r:id="rId23"/>
    <p:sldId id="291" r:id="rId24"/>
    <p:sldId id="281" r:id="rId25"/>
    <p:sldId id="286" r:id="rId26"/>
    <p:sldId id="274" r:id="rId27"/>
    <p:sldId id="297" r:id="rId28"/>
    <p:sldId id="284" r:id="rId29"/>
    <p:sldId id="301" r:id="rId30"/>
    <p:sldId id="277" r:id="rId31"/>
    <p:sldId id="276" r:id="rId32"/>
    <p:sldId id="280" r:id="rId33"/>
    <p:sldId id="312" r:id="rId34"/>
    <p:sldId id="318" r:id="rId35"/>
    <p:sldId id="317" r:id="rId36"/>
    <p:sldId id="303" r:id="rId37"/>
    <p:sldId id="314" r:id="rId38"/>
    <p:sldId id="319" r:id="rId39"/>
    <p:sldId id="316" r:id="rId40"/>
    <p:sldId id="315" r:id="rId41"/>
    <p:sldId id="282" r:id="rId42"/>
    <p:sldId id="266" r:id="rId43"/>
    <p:sldId id="300" r:id="rId44"/>
    <p:sldId id="308" r:id="rId45"/>
    <p:sldId id="310" r:id="rId46"/>
    <p:sldId id="311" r:id="rId47"/>
    <p:sldId id="309"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5A7D341-581B-46B4-8017-8DAE4A16B5E1}" type="datetimeFigureOut">
              <a:rPr lang="en-US" smtClean="0"/>
              <a:t>10/19/2020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7FA7D8F-9CD6-47DC-9922-BCF565A9415B}" type="slidenum">
              <a:rPr lang="en-US" smtClean="0"/>
              <a:t>‹#›</a:t>
            </a:fld>
            <a:endParaRPr lang="en-US"/>
          </a:p>
        </p:txBody>
      </p:sp>
    </p:spTree>
    <p:extLst>
      <p:ext uri="{BB962C8B-B14F-4D97-AF65-F5344CB8AC3E}">
        <p14:creationId xmlns:p14="http://schemas.microsoft.com/office/powerpoint/2010/main" val="363768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21</a:t>
            </a:fld>
            <a:endParaRPr lang="en-GB"/>
          </a:p>
        </p:txBody>
      </p:sp>
    </p:spTree>
    <p:extLst>
      <p:ext uri="{BB962C8B-B14F-4D97-AF65-F5344CB8AC3E}">
        <p14:creationId xmlns:p14="http://schemas.microsoft.com/office/powerpoint/2010/main" val="18420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a:t>
            </a:r>
          </a:p>
        </p:txBody>
      </p:sp>
      <p:sp>
        <p:nvSpPr>
          <p:cNvPr id="4" name="Slide Number Placeholder 3"/>
          <p:cNvSpPr>
            <a:spLocks noGrp="1"/>
          </p:cNvSpPr>
          <p:nvPr>
            <p:ph type="sldNum" sz="quarter" idx="5"/>
          </p:nvPr>
        </p:nvSpPr>
        <p:spPr/>
        <p:txBody>
          <a:bodyPr/>
          <a:lstStyle/>
          <a:p>
            <a:fld id="{D7FA7D8F-9CD6-47DC-9922-BCF565A9415B}" type="slidenum">
              <a:rPr lang="en-US" smtClean="0"/>
              <a:t>45</a:t>
            </a:fld>
            <a:endParaRPr lang="en-US"/>
          </a:p>
        </p:txBody>
      </p:sp>
    </p:spTree>
    <p:extLst>
      <p:ext uri="{BB962C8B-B14F-4D97-AF65-F5344CB8AC3E}">
        <p14:creationId xmlns:p14="http://schemas.microsoft.com/office/powerpoint/2010/main" val="392396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a:t>
            </a:r>
          </a:p>
        </p:txBody>
      </p:sp>
      <p:sp>
        <p:nvSpPr>
          <p:cNvPr id="4" name="Slide Number Placeholder 3"/>
          <p:cNvSpPr>
            <a:spLocks noGrp="1"/>
          </p:cNvSpPr>
          <p:nvPr>
            <p:ph type="sldNum" sz="quarter" idx="5"/>
          </p:nvPr>
        </p:nvSpPr>
        <p:spPr/>
        <p:txBody>
          <a:bodyPr/>
          <a:lstStyle/>
          <a:p>
            <a:fld id="{D7FA7D8F-9CD6-47DC-9922-BCF565A9415B}" type="slidenum">
              <a:rPr lang="en-US" smtClean="0"/>
              <a:t>46</a:t>
            </a:fld>
            <a:endParaRPr lang="en-US"/>
          </a:p>
        </p:txBody>
      </p:sp>
    </p:spTree>
    <p:extLst>
      <p:ext uri="{BB962C8B-B14F-4D97-AF65-F5344CB8AC3E}">
        <p14:creationId xmlns:p14="http://schemas.microsoft.com/office/powerpoint/2010/main" val="362206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78BBBCE-E1EC-4D98-A204-C71BD428964B}"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89417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8BBBCE-E1EC-4D98-A204-C71BD428964B}"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68033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8BBBCE-E1EC-4D98-A204-C71BD428964B}"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1031830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8BBBCE-E1EC-4D98-A204-C71BD428964B}"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244923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BBBCE-E1EC-4D98-A204-C71BD428964B}" type="datetimeFigureOut">
              <a:rPr lang="en-GB" smtClean="0"/>
              <a:t>19/10/2020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145230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78BBBCE-E1EC-4D98-A204-C71BD428964B}"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51044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78BBBCE-E1EC-4D98-A204-C71BD428964B}" type="datetimeFigureOut">
              <a:rPr lang="en-GB" smtClean="0"/>
              <a:t>19/10/2020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29635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78BBBCE-E1EC-4D98-A204-C71BD428964B}" type="datetimeFigureOut">
              <a:rPr lang="en-GB" smtClean="0"/>
              <a:t>19/10/2020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44918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BBBCE-E1EC-4D98-A204-C71BD428964B}" type="datetimeFigureOut">
              <a:rPr lang="en-GB" smtClean="0"/>
              <a:t>19/10/2020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02631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BBBCE-E1EC-4D98-A204-C71BD428964B}"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423076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BBBCE-E1EC-4D98-A204-C71BD428964B}" type="datetimeFigureOut">
              <a:rPr lang="en-GB" smtClean="0"/>
              <a:t>19/10/2020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E602BF-CD9E-474E-937C-2175B369F386}" type="slidenum">
              <a:rPr lang="en-GB" smtClean="0"/>
              <a:t>‹#›</a:t>
            </a:fld>
            <a:endParaRPr lang="en-GB"/>
          </a:p>
        </p:txBody>
      </p:sp>
    </p:spTree>
    <p:extLst>
      <p:ext uri="{BB962C8B-B14F-4D97-AF65-F5344CB8AC3E}">
        <p14:creationId xmlns:p14="http://schemas.microsoft.com/office/powerpoint/2010/main" val="328190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BBBCE-E1EC-4D98-A204-C71BD428964B}" type="datetimeFigureOut">
              <a:rPr lang="en-GB" smtClean="0"/>
              <a:t>19/10/2020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E602BF-CD9E-474E-937C-2175B369F386}" type="slidenum">
              <a:rPr lang="en-GB" smtClean="0"/>
              <a:t>‹#›</a:t>
            </a:fld>
            <a:endParaRPr lang="en-GB"/>
          </a:p>
        </p:txBody>
      </p:sp>
    </p:spTree>
    <p:extLst>
      <p:ext uri="{BB962C8B-B14F-4D97-AF65-F5344CB8AC3E}">
        <p14:creationId xmlns:p14="http://schemas.microsoft.com/office/powerpoint/2010/main" val="3485725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1.gif"/><Relationship Id="rId3" Type="http://schemas.openxmlformats.org/officeDocument/2006/relationships/slideLayout" Target="../slideLayouts/slideLayout7.xml"/><Relationship Id="rId7" Type="http://schemas.openxmlformats.org/officeDocument/2006/relationships/image" Target="../media/image7.gif"/><Relationship Id="rId12" Type="http://schemas.openxmlformats.org/officeDocument/2006/relationships/image" Target="../media/image10.gi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gif"/><Relationship Id="rId11" Type="http://schemas.openxmlformats.org/officeDocument/2006/relationships/slide" Target="slide14.xml"/><Relationship Id="rId5" Type="http://schemas.openxmlformats.org/officeDocument/2006/relationships/slide" Target="slide5.xml"/><Relationship Id="rId10" Type="http://schemas.openxmlformats.org/officeDocument/2006/relationships/image" Target="../media/image9.gif"/><Relationship Id="rId4" Type="http://schemas.openxmlformats.org/officeDocument/2006/relationships/notesSlide" Target="../notesSlides/notesSlide1.xml"/><Relationship Id="rId9" Type="http://schemas.openxmlformats.org/officeDocument/2006/relationships/slide" Target="slide11.xml"/><Relationship Id="rId1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control" Target="../activeX/activeX3.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ontrol" Target="../activeX/activeX5.xml"/><Relationship Id="rId2" Type="http://schemas.openxmlformats.org/officeDocument/2006/relationships/control" Target="../activeX/activeX4.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6.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effectLst>
                  <a:outerShdw blurRad="38100" dist="38100" dir="2700000" algn="tl">
                    <a:srgbClr val="000000">
                      <a:alpha val="43137"/>
                    </a:srgbClr>
                  </a:outerShdw>
                </a:effectLst>
              </a:rPr>
              <a:t>Paper 1-Fiction</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GB" dirty="0"/>
              <a:t>Reading section A [40]</a:t>
            </a:r>
          </a:p>
          <a:p>
            <a:r>
              <a:rPr lang="en-GB" dirty="0"/>
              <a:t>Read the extract and answer questions about it.</a:t>
            </a:r>
          </a:p>
          <a:p>
            <a:pPr marL="0" indent="0">
              <a:buNone/>
            </a:pPr>
            <a:endParaRPr lang="en-GB" dirty="0"/>
          </a:p>
          <a:p>
            <a:r>
              <a:rPr lang="en-GB" dirty="0"/>
              <a:t>Writing section B [40]</a:t>
            </a:r>
          </a:p>
          <a:p>
            <a:r>
              <a:rPr lang="en-GB" dirty="0"/>
              <a:t>Write your own narrative (story).</a:t>
            </a:r>
          </a:p>
          <a:p>
            <a:endParaRPr lang="en-GB" dirty="0"/>
          </a:p>
          <a:p>
            <a:r>
              <a:rPr lang="en-GB" dirty="0"/>
              <a:t>Total  =    /80marks</a:t>
            </a:r>
            <a:endParaRPr lang="en-US" dirty="0"/>
          </a:p>
        </p:txBody>
      </p:sp>
      <p:pic>
        <p:nvPicPr>
          <p:cNvPr id="4" name="Picture 3">
            <a:extLst>
              <a:ext uri="{FF2B5EF4-FFF2-40B4-BE49-F238E27FC236}">
                <a16:creationId xmlns:a16="http://schemas.microsoft.com/office/drawing/2014/main" id="{D9FEE784-93C3-4A32-B611-27BE510D92AC}"/>
              </a:ext>
            </a:extLst>
          </p:cNvPr>
          <p:cNvPicPr>
            <a:picLocks noChangeAspect="1"/>
          </p:cNvPicPr>
          <p:nvPr/>
        </p:nvPicPr>
        <p:blipFill>
          <a:blip r:embed="rId2"/>
          <a:stretch>
            <a:fillRect/>
          </a:stretch>
        </p:blipFill>
        <p:spPr>
          <a:xfrm>
            <a:off x="6440630" y="4886457"/>
            <a:ext cx="2234550" cy="1674245"/>
          </a:xfrm>
          <a:prstGeom prst="rect">
            <a:avLst/>
          </a:prstGeom>
        </p:spPr>
      </p:pic>
    </p:spTree>
    <p:extLst>
      <p:ext uri="{BB962C8B-B14F-4D97-AF65-F5344CB8AC3E}">
        <p14:creationId xmlns:p14="http://schemas.microsoft.com/office/powerpoint/2010/main" val="2220002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822" y="94414"/>
            <a:ext cx="8820472" cy="584775"/>
          </a:xfrm>
          <a:prstGeom prst="rect">
            <a:avLst/>
          </a:prstGeom>
          <a:noFill/>
        </p:spPr>
        <p:txBody>
          <a:bodyPr wrap="square" rtlCol="0">
            <a:spAutoFit/>
          </a:bodyPr>
          <a:lstStyle/>
          <a:p>
            <a:pPr marL="285750" indent="-285750">
              <a:buFont typeface="Arial" pitchFamily="34" charset="0"/>
              <a:buChar char="•"/>
            </a:pPr>
            <a:r>
              <a:rPr lang="en-GB" sz="3200" b="1" u="sng" dirty="0"/>
              <a:t>LANGUAGE AND STRUCTURE</a:t>
            </a:r>
          </a:p>
        </p:txBody>
      </p:sp>
      <p:sp>
        <p:nvSpPr>
          <p:cNvPr id="3" name="TextBox 2"/>
          <p:cNvSpPr txBox="1"/>
          <p:nvPr/>
        </p:nvSpPr>
        <p:spPr>
          <a:xfrm>
            <a:off x="683568" y="980728"/>
            <a:ext cx="3384376" cy="3416320"/>
          </a:xfrm>
          <a:prstGeom prst="rect">
            <a:avLst/>
          </a:prstGeom>
          <a:noFill/>
        </p:spPr>
        <p:txBody>
          <a:bodyPr wrap="square" rtlCol="0">
            <a:spAutoFit/>
          </a:bodyPr>
          <a:lstStyle/>
          <a:p>
            <a:r>
              <a:rPr lang="en-GB" sz="2400" b="1" u="sng" dirty="0"/>
              <a:t>Techniques expected:</a:t>
            </a:r>
          </a:p>
          <a:p>
            <a:pPr marL="342900" indent="-342900">
              <a:buFont typeface="Arial" pitchFamily="34" charset="0"/>
              <a:buChar char="•"/>
            </a:pPr>
            <a:r>
              <a:rPr lang="en-GB" sz="2400" dirty="0"/>
              <a:t>Simile</a:t>
            </a:r>
          </a:p>
          <a:p>
            <a:pPr marL="342900" indent="-342900">
              <a:buFont typeface="Arial" pitchFamily="34" charset="0"/>
              <a:buChar char="•"/>
            </a:pPr>
            <a:r>
              <a:rPr lang="en-GB" sz="2400" dirty="0"/>
              <a:t>Metaphor</a:t>
            </a:r>
          </a:p>
          <a:p>
            <a:pPr marL="342900" indent="-342900">
              <a:buFont typeface="Arial" pitchFamily="34" charset="0"/>
              <a:buChar char="•"/>
            </a:pPr>
            <a:r>
              <a:rPr lang="en-GB" sz="2400" dirty="0"/>
              <a:t>Personification</a:t>
            </a:r>
          </a:p>
          <a:p>
            <a:pPr marL="342900" indent="-342900">
              <a:buFont typeface="Arial" pitchFamily="34" charset="0"/>
              <a:buChar char="•"/>
            </a:pPr>
            <a:r>
              <a:rPr lang="en-GB" sz="2400" dirty="0"/>
              <a:t>Exaggeration</a:t>
            </a:r>
          </a:p>
          <a:p>
            <a:pPr marL="342900" indent="-342900">
              <a:buFont typeface="Arial" pitchFamily="34" charset="0"/>
              <a:buChar char="•"/>
            </a:pPr>
            <a:r>
              <a:rPr lang="en-GB" sz="2400" dirty="0"/>
              <a:t>Contrast </a:t>
            </a:r>
          </a:p>
          <a:p>
            <a:pPr marL="342900" indent="-342900">
              <a:buFont typeface="Arial" pitchFamily="34" charset="0"/>
              <a:buChar char="•"/>
            </a:pPr>
            <a:r>
              <a:rPr lang="en-GB" sz="2400" dirty="0"/>
              <a:t>Repetition</a:t>
            </a:r>
          </a:p>
          <a:p>
            <a:pPr marL="342900" indent="-342900">
              <a:buFont typeface="Arial" pitchFamily="34" charset="0"/>
              <a:buChar char="•"/>
            </a:pPr>
            <a:r>
              <a:rPr lang="en-GB" sz="2400" dirty="0"/>
              <a:t>Pathetic fallacy</a:t>
            </a:r>
          </a:p>
          <a:p>
            <a:pPr marL="342900" indent="-342900">
              <a:buFont typeface="Arial" pitchFamily="34" charset="0"/>
              <a:buChar char="•"/>
            </a:pPr>
            <a:r>
              <a:rPr lang="en-GB" sz="2400" dirty="0"/>
              <a:t>Onomatopoeia</a:t>
            </a:r>
          </a:p>
        </p:txBody>
      </p:sp>
      <p:sp>
        <p:nvSpPr>
          <p:cNvPr id="4" name="TextBox 3"/>
          <p:cNvSpPr txBox="1"/>
          <p:nvPr/>
        </p:nvSpPr>
        <p:spPr>
          <a:xfrm>
            <a:off x="5060274" y="1124955"/>
            <a:ext cx="3688190" cy="2677656"/>
          </a:xfrm>
          <a:prstGeom prst="rect">
            <a:avLst/>
          </a:prstGeom>
          <a:noFill/>
        </p:spPr>
        <p:txBody>
          <a:bodyPr wrap="square" rtlCol="0">
            <a:spAutoFit/>
          </a:bodyPr>
          <a:lstStyle/>
          <a:p>
            <a:r>
              <a:rPr lang="en-GB" sz="2400" b="1" u="sng" dirty="0"/>
              <a:t>Word types to be aware of:</a:t>
            </a:r>
          </a:p>
          <a:p>
            <a:pPr marL="342900" indent="-342900">
              <a:buFont typeface="Arial" pitchFamily="34" charset="0"/>
              <a:buChar char="•"/>
            </a:pPr>
            <a:r>
              <a:rPr lang="en-GB" sz="2400" dirty="0"/>
              <a:t>Noun</a:t>
            </a:r>
          </a:p>
          <a:p>
            <a:pPr marL="342900" indent="-342900">
              <a:buFont typeface="Arial" pitchFamily="34" charset="0"/>
              <a:buChar char="•"/>
            </a:pPr>
            <a:r>
              <a:rPr lang="en-GB" sz="2400" dirty="0"/>
              <a:t>Verb</a:t>
            </a:r>
          </a:p>
          <a:p>
            <a:pPr marL="342900" indent="-342900">
              <a:buFont typeface="Arial" pitchFamily="34" charset="0"/>
              <a:buChar char="•"/>
            </a:pPr>
            <a:r>
              <a:rPr lang="en-GB" sz="2400" dirty="0"/>
              <a:t>Adjective</a:t>
            </a:r>
          </a:p>
          <a:p>
            <a:pPr marL="342900" indent="-342900">
              <a:buFont typeface="Arial" pitchFamily="34" charset="0"/>
              <a:buChar char="•"/>
            </a:pPr>
            <a:r>
              <a:rPr lang="en-GB" sz="2400" dirty="0"/>
              <a:t>Adverb</a:t>
            </a:r>
          </a:p>
          <a:p>
            <a:pPr marL="342900" indent="-342900">
              <a:buFont typeface="Arial" pitchFamily="34" charset="0"/>
              <a:buChar char="•"/>
            </a:pPr>
            <a:r>
              <a:rPr lang="en-GB" sz="2400" dirty="0"/>
              <a:t>Pronoun</a:t>
            </a:r>
          </a:p>
          <a:p>
            <a:pPr marL="342900" indent="-342900">
              <a:buFont typeface="Arial" pitchFamily="34" charset="0"/>
              <a:buChar char="•"/>
            </a:pPr>
            <a:r>
              <a:rPr lang="en-GB" sz="2400" dirty="0"/>
              <a:t>Preposition</a:t>
            </a:r>
          </a:p>
        </p:txBody>
      </p:sp>
      <p:sp>
        <p:nvSpPr>
          <p:cNvPr id="5" name="TextBox 4"/>
          <p:cNvSpPr txBox="1"/>
          <p:nvPr/>
        </p:nvSpPr>
        <p:spPr>
          <a:xfrm>
            <a:off x="334822" y="4653136"/>
            <a:ext cx="8557658" cy="1815882"/>
          </a:xfrm>
          <a:prstGeom prst="rect">
            <a:avLst/>
          </a:prstGeom>
          <a:noFill/>
        </p:spPr>
        <p:txBody>
          <a:bodyPr wrap="square" rtlCol="0">
            <a:spAutoFit/>
          </a:bodyPr>
          <a:lstStyle/>
          <a:p>
            <a:r>
              <a:rPr lang="en-US" sz="2800" b="1" u="sng" dirty="0"/>
              <a:t>Structure:</a:t>
            </a:r>
            <a:r>
              <a:rPr lang="en-US" sz="2800" dirty="0"/>
              <a:t> paragraphs, links between paragraphs,  dialogue, monologue, sentence structure/starters, punctuation for effect, font, diary, report, article, Q &amp; A interview, eye-witness account</a:t>
            </a:r>
          </a:p>
        </p:txBody>
      </p:sp>
    </p:spTree>
    <p:extLst>
      <p:ext uri="{BB962C8B-B14F-4D97-AF65-F5344CB8AC3E}">
        <p14:creationId xmlns:p14="http://schemas.microsoft.com/office/powerpoint/2010/main" val="63657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65046"/>
            <a:ext cx="8892480" cy="2246769"/>
          </a:xfrm>
          <a:prstGeom prst="rect">
            <a:avLst/>
          </a:prstGeom>
        </p:spPr>
        <p:txBody>
          <a:bodyPr wrap="square">
            <a:spAutoFit/>
          </a:bodyPr>
          <a:lstStyle/>
          <a:p>
            <a:r>
              <a:rPr lang="en-GB" sz="2800" dirty="0"/>
              <a:t>Suddenly it all rose in him: it was unbearable. He leapt into the air,  shouting wild, unrecognisable noises. Then he began to run madly, like a wild thing. He was clean crazy, yelling with the joy of living and being young.  He felt his body rise into the crisp air and fall back onto sure feet.</a:t>
            </a:r>
          </a:p>
        </p:txBody>
      </p:sp>
      <p:sp>
        <p:nvSpPr>
          <p:cNvPr id="3" name="Rectangle 2"/>
          <p:cNvSpPr/>
          <p:nvPr/>
        </p:nvSpPr>
        <p:spPr>
          <a:xfrm>
            <a:off x="1907704" y="3341056"/>
            <a:ext cx="6480720" cy="2308324"/>
          </a:xfrm>
          <a:prstGeom prst="rect">
            <a:avLst/>
          </a:prstGeom>
        </p:spPr>
        <p:txBody>
          <a:bodyPr wrap="square">
            <a:spAutoFit/>
          </a:bodyPr>
          <a:lstStyle/>
          <a:p>
            <a:r>
              <a:rPr lang="en-GB" sz="2400" b="1" dirty="0"/>
              <a:t>Nouns</a:t>
            </a:r>
            <a:r>
              <a:rPr lang="en-GB" sz="2400" dirty="0"/>
              <a:t> – things, feelings, ideas</a:t>
            </a:r>
          </a:p>
          <a:p>
            <a:r>
              <a:rPr lang="en-GB" sz="2400" b="1" dirty="0"/>
              <a:t>Verbs</a:t>
            </a:r>
            <a:r>
              <a:rPr lang="en-GB" sz="2400" dirty="0"/>
              <a:t> – was/were/could etc. but also actions (ran, eating, spoke)</a:t>
            </a:r>
          </a:p>
          <a:p>
            <a:r>
              <a:rPr lang="en-GB" sz="2400" b="1" dirty="0"/>
              <a:t>Preposition</a:t>
            </a:r>
            <a:r>
              <a:rPr lang="en-GB" sz="2400" dirty="0"/>
              <a:t> – in, on, over etc.</a:t>
            </a:r>
          </a:p>
          <a:p>
            <a:r>
              <a:rPr lang="en-GB" sz="2400" b="1" dirty="0"/>
              <a:t>Adjective</a:t>
            </a:r>
            <a:r>
              <a:rPr lang="en-GB" sz="2400" dirty="0"/>
              <a:t> – describe nouns</a:t>
            </a:r>
          </a:p>
          <a:p>
            <a:r>
              <a:rPr lang="en-GB" sz="2400" b="1" dirty="0"/>
              <a:t>Adverbs</a:t>
            </a:r>
            <a:r>
              <a:rPr lang="en-GB" sz="2400" dirty="0"/>
              <a:t> – time, manner, place</a:t>
            </a:r>
          </a:p>
        </p:txBody>
      </p:sp>
      <p:sp>
        <p:nvSpPr>
          <p:cNvPr id="4" name="TextBox 3"/>
          <p:cNvSpPr txBox="1"/>
          <p:nvPr/>
        </p:nvSpPr>
        <p:spPr>
          <a:xfrm>
            <a:off x="1619672" y="155801"/>
            <a:ext cx="6768752" cy="461665"/>
          </a:xfrm>
          <a:prstGeom prst="rect">
            <a:avLst/>
          </a:prstGeom>
          <a:noFill/>
        </p:spPr>
        <p:txBody>
          <a:bodyPr wrap="square" rtlCol="0">
            <a:spAutoFit/>
          </a:bodyPr>
          <a:lstStyle/>
          <a:p>
            <a:r>
              <a:rPr lang="en-GB" sz="2400" b="1" u="sng" dirty="0"/>
              <a:t>Which word types are in the extract below? Effect?</a:t>
            </a:r>
          </a:p>
        </p:txBody>
      </p:sp>
      <p:sp>
        <p:nvSpPr>
          <p:cNvPr id="5" name="TextBox 4"/>
          <p:cNvSpPr txBox="1"/>
          <p:nvPr/>
        </p:nvSpPr>
        <p:spPr>
          <a:xfrm>
            <a:off x="395536" y="6309320"/>
            <a:ext cx="8122736" cy="369332"/>
          </a:xfrm>
          <a:prstGeom prst="rect">
            <a:avLst/>
          </a:prstGeom>
          <a:noFill/>
        </p:spPr>
        <p:txBody>
          <a:bodyPr wrap="none" rtlCol="0">
            <a:spAutoFit/>
          </a:bodyPr>
          <a:lstStyle/>
          <a:p>
            <a:r>
              <a:rPr lang="en-US" dirty="0">
                <a:solidFill>
                  <a:srgbClr val="FF0000"/>
                </a:solidFill>
              </a:rPr>
              <a:t>PS- this is an example of HOW YOU need to write in Section B, Creative Prose Writing.</a:t>
            </a:r>
          </a:p>
        </p:txBody>
      </p:sp>
    </p:spTree>
    <p:extLst>
      <p:ext uri="{BB962C8B-B14F-4D97-AF65-F5344CB8AC3E}">
        <p14:creationId xmlns:p14="http://schemas.microsoft.com/office/powerpoint/2010/main" val="261489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65046"/>
            <a:ext cx="8892480" cy="2246769"/>
          </a:xfrm>
          <a:prstGeom prst="rect">
            <a:avLst/>
          </a:prstGeom>
        </p:spPr>
        <p:txBody>
          <a:bodyPr wrap="square">
            <a:spAutoFit/>
          </a:bodyPr>
          <a:lstStyle/>
          <a:p>
            <a:r>
              <a:rPr lang="en-GB" sz="2800" dirty="0"/>
              <a:t>Suddenly it all rose in him: it was unbearable. He leapt into the air,  shouting wild, unrecognisable noises. Then he began to run madly, like a wild thing. He was clean crazy, yelling with the joy of living and being young.  He felt his body rise into the crisp air and fall back onto sure feet.</a:t>
            </a:r>
          </a:p>
        </p:txBody>
      </p:sp>
      <p:sp>
        <p:nvSpPr>
          <p:cNvPr id="3" name="Rectangle 2"/>
          <p:cNvSpPr/>
          <p:nvPr/>
        </p:nvSpPr>
        <p:spPr>
          <a:xfrm>
            <a:off x="1907704" y="3341056"/>
            <a:ext cx="6480720" cy="2308324"/>
          </a:xfrm>
          <a:prstGeom prst="rect">
            <a:avLst/>
          </a:prstGeom>
        </p:spPr>
        <p:txBody>
          <a:bodyPr wrap="square">
            <a:spAutoFit/>
          </a:bodyPr>
          <a:lstStyle/>
          <a:p>
            <a:r>
              <a:rPr lang="en-GB" sz="2400" b="1" dirty="0"/>
              <a:t>Nouns</a:t>
            </a:r>
            <a:r>
              <a:rPr lang="en-GB" sz="2400" dirty="0"/>
              <a:t> – things, feelings, ideas</a:t>
            </a:r>
          </a:p>
          <a:p>
            <a:r>
              <a:rPr lang="en-GB" sz="2400" b="1" dirty="0"/>
              <a:t>Verbs</a:t>
            </a:r>
            <a:r>
              <a:rPr lang="en-GB" sz="2400" dirty="0"/>
              <a:t> – was/were/could etc. but also actions (ran, eating, spoke)</a:t>
            </a:r>
          </a:p>
          <a:p>
            <a:r>
              <a:rPr lang="en-GB" sz="2400" b="1" dirty="0"/>
              <a:t>Preposition</a:t>
            </a:r>
            <a:r>
              <a:rPr lang="en-GB" sz="2400" dirty="0"/>
              <a:t> – in, on, over etc.</a:t>
            </a:r>
          </a:p>
          <a:p>
            <a:r>
              <a:rPr lang="en-GB" sz="2400" b="1" dirty="0"/>
              <a:t>Adjective</a:t>
            </a:r>
            <a:r>
              <a:rPr lang="en-GB" sz="2400" dirty="0"/>
              <a:t> – describe nouns</a:t>
            </a:r>
          </a:p>
          <a:p>
            <a:r>
              <a:rPr lang="en-GB" sz="2400" b="1" dirty="0"/>
              <a:t>Adverbs</a:t>
            </a:r>
            <a:r>
              <a:rPr lang="en-GB" sz="2400" dirty="0"/>
              <a:t> – time, manner, place</a:t>
            </a:r>
          </a:p>
        </p:txBody>
      </p:sp>
      <p:sp>
        <p:nvSpPr>
          <p:cNvPr id="4" name="TextBox 3"/>
          <p:cNvSpPr txBox="1"/>
          <p:nvPr/>
        </p:nvSpPr>
        <p:spPr>
          <a:xfrm>
            <a:off x="1619672" y="155801"/>
            <a:ext cx="6768752" cy="461665"/>
          </a:xfrm>
          <a:prstGeom prst="rect">
            <a:avLst/>
          </a:prstGeom>
          <a:noFill/>
        </p:spPr>
        <p:txBody>
          <a:bodyPr wrap="square" rtlCol="0">
            <a:spAutoFit/>
          </a:bodyPr>
          <a:lstStyle/>
          <a:p>
            <a:r>
              <a:rPr lang="en-GB" sz="2400" b="1" u="sng" dirty="0"/>
              <a:t>Which word types are in the extract below? Effect?</a:t>
            </a:r>
          </a:p>
        </p:txBody>
      </p:sp>
      <p:sp>
        <p:nvSpPr>
          <p:cNvPr id="5" name="TextBox 4"/>
          <p:cNvSpPr txBox="1"/>
          <p:nvPr/>
        </p:nvSpPr>
        <p:spPr>
          <a:xfrm>
            <a:off x="395536" y="6309320"/>
            <a:ext cx="8122736" cy="369332"/>
          </a:xfrm>
          <a:prstGeom prst="rect">
            <a:avLst/>
          </a:prstGeom>
          <a:noFill/>
        </p:spPr>
        <p:txBody>
          <a:bodyPr wrap="none" rtlCol="0">
            <a:spAutoFit/>
          </a:bodyPr>
          <a:lstStyle/>
          <a:p>
            <a:r>
              <a:rPr lang="en-US" dirty="0">
                <a:solidFill>
                  <a:srgbClr val="FF0000"/>
                </a:solidFill>
              </a:rPr>
              <a:t>PS- this is an example of HOW YOU need to write in Section B, Creative Prose Writing.</a:t>
            </a:r>
          </a:p>
        </p:txBody>
      </p:sp>
    </p:spTree>
    <p:extLst>
      <p:ext uri="{BB962C8B-B14F-4D97-AF65-F5344CB8AC3E}">
        <p14:creationId xmlns:p14="http://schemas.microsoft.com/office/powerpoint/2010/main" val="1170972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24744"/>
            <a:ext cx="8910736" cy="4770537"/>
          </a:xfrm>
          <a:prstGeom prst="rect">
            <a:avLst/>
          </a:prstGeom>
        </p:spPr>
        <p:txBody>
          <a:bodyPr wrap="square">
            <a:spAutoFit/>
          </a:bodyPr>
          <a:lstStyle/>
          <a:p>
            <a:r>
              <a:rPr lang="en-GB" sz="1600" dirty="0"/>
              <a:t>He was watching me now as I opened the first packet of raisins. ‘Hey!’ he cried, grabbing my left wrist. ‘What’s happened to your hand?’ </a:t>
            </a:r>
          </a:p>
          <a:p>
            <a:r>
              <a:rPr lang="en-GB" sz="1600" dirty="0"/>
              <a:t>‘It’s nothing,’ I said, clenching the fist. </a:t>
            </a:r>
          </a:p>
          <a:p>
            <a:r>
              <a:rPr lang="en-GB" sz="1600" dirty="0"/>
              <a:t>He made me open it up. The long scarlet mark lay across my palm like a burn. ‘Who did it?’ he shouted. </a:t>
            </a:r>
          </a:p>
          <a:p>
            <a:r>
              <a:rPr lang="en-GB" sz="1600" dirty="0"/>
              <a:t>‘Was it Captain Lancaster?’</a:t>
            </a:r>
          </a:p>
          <a:p>
            <a:r>
              <a:rPr lang="en-GB" sz="1600" dirty="0"/>
              <a:t>‘Yes, Dad, but it’s nothing.’</a:t>
            </a:r>
          </a:p>
          <a:p>
            <a:r>
              <a:rPr lang="en-GB" sz="1600" dirty="0"/>
              <a:t>‘What happened?’ He was gripping my wrist so hard it almost hurt. ‘Tell me exactly what happened!’ </a:t>
            </a:r>
          </a:p>
          <a:p>
            <a:r>
              <a:rPr lang="en-GB" sz="1600" dirty="0"/>
              <a:t>I told him everything. He stood there holding my wrist, his face going whiter and whiter, and </a:t>
            </a:r>
            <a:r>
              <a:rPr lang="en-GB" sz="1600" dirty="0">
                <a:solidFill>
                  <a:srgbClr val="FF0000"/>
                </a:solidFill>
              </a:rPr>
              <a:t>I could see the fury beginning to boil up dangerously inside him</a:t>
            </a:r>
            <a:r>
              <a:rPr lang="en-GB" sz="1600" dirty="0"/>
              <a:t>. </a:t>
            </a:r>
          </a:p>
          <a:p>
            <a:r>
              <a:rPr lang="en-GB" sz="1600" dirty="0"/>
              <a:t>‘I’ll kill him!’ he softly whispered when I had finished. ‘I swear I’ll kill him!’ His eyes were blazing, and all the colour had gone from his face. I had never seen him look like that before. ‘Forget it, Dad.’ </a:t>
            </a:r>
          </a:p>
          <a:p>
            <a:r>
              <a:rPr lang="en-GB" sz="1600" dirty="0"/>
              <a:t>‘I will not forget it!’ he said. ‘You did nothing wrong and he had absolutely no right to do this to you. So he called you a cheat, did he?’ </a:t>
            </a:r>
          </a:p>
          <a:p>
            <a:r>
              <a:rPr lang="en-GB" sz="1600" dirty="0"/>
              <a:t>I nodded. He had taken his jacket from a peg on the wall and was putting it on. </a:t>
            </a:r>
          </a:p>
          <a:p>
            <a:r>
              <a:rPr lang="en-GB" sz="1600" dirty="0"/>
              <a:t>‘Where are you going?’ I asked. </a:t>
            </a:r>
          </a:p>
          <a:p>
            <a:r>
              <a:rPr lang="en-GB" sz="1600" dirty="0"/>
              <a:t>‘I am going straight to Captain Lancaster’s house and I’m going to beat the living daylights out of him.’ </a:t>
            </a:r>
          </a:p>
          <a:p>
            <a:r>
              <a:rPr lang="en-GB" sz="1600" dirty="0"/>
              <a:t>‘No!’ I cried, catching hold of his arm. ‘Don’t do it, Dad, please! It won’t do any good! Please don’t do it!’ </a:t>
            </a:r>
          </a:p>
          <a:p>
            <a:r>
              <a:rPr lang="en-GB" sz="1600" dirty="0"/>
              <a:t>‘I’ve got to,’ he said. </a:t>
            </a:r>
          </a:p>
          <a:p>
            <a:r>
              <a:rPr lang="en-GB" sz="1600" dirty="0"/>
              <a:t>‘No!’ I cried, tugging at his arm. ‘It’ll ruin everything! It’ll only make it worse! Please forget it!’</a:t>
            </a:r>
          </a:p>
        </p:txBody>
      </p:sp>
      <p:sp>
        <p:nvSpPr>
          <p:cNvPr id="3" name="TextBox 2"/>
          <p:cNvSpPr txBox="1"/>
          <p:nvPr/>
        </p:nvSpPr>
        <p:spPr>
          <a:xfrm>
            <a:off x="467544" y="44624"/>
            <a:ext cx="7920880" cy="1200329"/>
          </a:xfrm>
          <a:prstGeom prst="rect">
            <a:avLst/>
          </a:prstGeom>
          <a:noFill/>
        </p:spPr>
        <p:txBody>
          <a:bodyPr wrap="square" rtlCol="0">
            <a:spAutoFit/>
          </a:bodyPr>
          <a:lstStyle/>
          <a:p>
            <a:r>
              <a:rPr lang="en-GB" sz="2400" b="1" u="sng" dirty="0"/>
              <a:t>A2 – Language and structure lines 21-32 </a:t>
            </a:r>
          </a:p>
          <a:p>
            <a:endParaRPr lang="en-GB" sz="2400" b="1" u="sng" dirty="0"/>
          </a:p>
          <a:p>
            <a:endParaRPr lang="en-GB" sz="2400" dirty="0"/>
          </a:p>
        </p:txBody>
      </p:sp>
      <p:pic>
        <p:nvPicPr>
          <p:cNvPr id="5" name="Picture 4"/>
          <p:cNvPicPr>
            <a:picLocks noChangeAspect="1"/>
          </p:cNvPicPr>
          <p:nvPr/>
        </p:nvPicPr>
        <p:blipFill>
          <a:blip r:embed="rId2"/>
          <a:stretch>
            <a:fillRect/>
          </a:stretch>
        </p:blipFill>
        <p:spPr>
          <a:xfrm>
            <a:off x="0" y="449672"/>
            <a:ext cx="9144000" cy="6408328"/>
          </a:xfrm>
          <a:prstGeom prst="rect">
            <a:avLst/>
          </a:prstGeom>
        </p:spPr>
      </p:pic>
    </p:spTree>
    <p:extLst>
      <p:ext uri="{BB962C8B-B14F-4D97-AF65-F5344CB8AC3E}">
        <p14:creationId xmlns:p14="http://schemas.microsoft.com/office/powerpoint/2010/main" val="1025841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124744"/>
            <a:ext cx="8424936" cy="4832092"/>
          </a:xfrm>
          <a:prstGeom prst="rect">
            <a:avLst/>
          </a:prstGeom>
          <a:noFill/>
        </p:spPr>
        <p:txBody>
          <a:bodyPr wrap="square" rtlCol="0">
            <a:spAutoFit/>
          </a:bodyPr>
          <a:lstStyle/>
          <a:p>
            <a:r>
              <a:rPr lang="en-US" sz="2800" b="1" dirty="0"/>
              <a:t>Example: He was no longer able to contain his excitement, ‘it all rose in him:’ once he was free and out in the bush, it was almost painful.  The verb ‘rose’ indicates  it was all bubbling up inside him like a cork ready to pop.</a:t>
            </a:r>
          </a:p>
          <a:p>
            <a:endParaRPr lang="en-US" sz="2800" dirty="0"/>
          </a:p>
          <a:p>
            <a:endParaRPr lang="en-US" sz="2800" dirty="0"/>
          </a:p>
          <a:p>
            <a:r>
              <a:rPr lang="en-US" sz="2800" dirty="0">
                <a:solidFill>
                  <a:srgbClr val="002060"/>
                </a:solidFill>
              </a:rPr>
              <a:t>Example: He is delighted to be free to run without constraint, ‘run madly… clean crazy’, the adverb madly implies he has almost lost his mind such is his delight at being out in the bush, on his own at the break of dawn.</a:t>
            </a:r>
          </a:p>
        </p:txBody>
      </p:sp>
    </p:spTree>
    <p:extLst>
      <p:ext uri="{BB962C8B-B14F-4D97-AF65-F5344CB8AC3E}">
        <p14:creationId xmlns:p14="http://schemas.microsoft.com/office/powerpoint/2010/main" val="261489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822" y="94414"/>
            <a:ext cx="8820472" cy="3416320"/>
          </a:xfrm>
          <a:prstGeom prst="rect">
            <a:avLst/>
          </a:prstGeom>
          <a:noFill/>
        </p:spPr>
        <p:txBody>
          <a:bodyPr wrap="square" rtlCol="0">
            <a:spAutoFit/>
          </a:bodyPr>
          <a:lstStyle/>
          <a:p>
            <a:r>
              <a:rPr lang="en-GB" sz="2400" b="1" u="sng" dirty="0"/>
              <a:t>A2 How does the writer’s use of language and structure show his excitement in lines 21-32? (5mks)</a:t>
            </a:r>
          </a:p>
          <a:p>
            <a:endParaRPr lang="en-GB" sz="2400" dirty="0"/>
          </a:p>
          <a:p>
            <a:pPr marL="285750" indent="-285750">
              <a:buFont typeface="Arial" pitchFamily="34" charset="0"/>
              <a:buChar char="•"/>
            </a:pPr>
            <a:r>
              <a:rPr lang="en-GB" sz="2400" dirty="0"/>
              <a:t>Focus on </a:t>
            </a:r>
            <a:r>
              <a:rPr lang="en-GB" sz="2400" dirty="0">
                <a:solidFill>
                  <a:srgbClr val="FF0000"/>
                </a:solidFill>
              </a:rPr>
              <a:t>presentation of feelings</a:t>
            </a:r>
            <a:endParaRPr lang="en-GB" sz="2400" dirty="0"/>
          </a:p>
          <a:p>
            <a:pPr marL="285750" indent="-285750">
              <a:buFont typeface="Arial" pitchFamily="34" charset="0"/>
              <a:buChar char="•"/>
            </a:pPr>
            <a:r>
              <a:rPr lang="en-GB" sz="2400" b="1" dirty="0"/>
              <a:t>MUST</a:t>
            </a:r>
            <a:r>
              <a:rPr lang="en-GB" sz="2400" dirty="0"/>
              <a:t> use quotations</a:t>
            </a:r>
          </a:p>
          <a:p>
            <a:pPr marL="285750" indent="-285750">
              <a:buFont typeface="Arial" pitchFamily="34" charset="0"/>
              <a:buChar char="•"/>
            </a:pPr>
            <a:r>
              <a:rPr lang="en-GB" sz="2400" dirty="0"/>
              <a:t>Use 3/4/5 quotations, depending on the length of your explanations-keep brief, and time available</a:t>
            </a:r>
          </a:p>
          <a:p>
            <a:pPr marL="285750" indent="-285750">
              <a:buFont typeface="Arial" pitchFamily="34" charset="0"/>
              <a:buChar char="•"/>
            </a:pPr>
            <a:r>
              <a:rPr lang="en-GB" sz="2400" dirty="0"/>
              <a:t>Link together any similar ones</a:t>
            </a:r>
          </a:p>
          <a:p>
            <a:pPr marL="285750" indent="-285750">
              <a:buFont typeface="Arial" pitchFamily="34" charset="0"/>
              <a:buChar char="•"/>
            </a:pPr>
            <a:r>
              <a:rPr lang="en-GB" sz="2400" dirty="0"/>
              <a:t>You MUST be able to label techniques and word types:</a:t>
            </a:r>
          </a:p>
        </p:txBody>
      </p:sp>
      <p:sp>
        <p:nvSpPr>
          <p:cNvPr id="3" name="TextBox 2"/>
          <p:cNvSpPr txBox="1"/>
          <p:nvPr/>
        </p:nvSpPr>
        <p:spPr>
          <a:xfrm>
            <a:off x="755576" y="3501008"/>
            <a:ext cx="3384376" cy="2862322"/>
          </a:xfrm>
          <a:prstGeom prst="rect">
            <a:avLst/>
          </a:prstGeom>
          <a:noFill/>
        </p:spPr>
        <p:txBody>
          <a:bodyPr wrap="square" rtlCol="0">
            <a:spAutoFit/>
          </a:bodyPr>
          <a:lstStyle/>
          <a:p>
            <a:r>
              <a:rPr lang="en-GB" b="1" u="sng" dirty="0"/>
              <a:t>Techniques expected:</a:t>
            </a:r>
          </a:p>
          <a:p>
            <a:pPr marL="342900" indent="-342900">
              <a:buFont typeface="Arial" pitchFamily="34" charset="0"/>
              <a:buChar char="•"/>
            </a:pPr>
            <a:r>
              <a:rPr lang="en-GB" dirty="0"/>
              <a:t>Simile</a:t>
            </a:r>
          </a:p>
          <a:p>
            <a:pPr marL="342900" indent="-342900">
              <a:buFont typeface="Arial" pitchFamily="34" charset="0"/>
              <a:buChar char="•"/>
            </a:pPr>
            <a:r>
              <a:rPr lang="en-GB" dirty="0"/>
              <a:t>Metaphor</a:t>
            </a:r>
          </a:p>
          <a:p>
            <a:pPr marL="342900" indent="-342900">
              <a:buFont typeface="Arial" pitchFamily="34" charset="0"/>
              <a:buChar char="•"/>
            </a:pPr>
            <a:r>
              <a:rPr lang="en-GB" dirty="0"/>
              <a:t>Personification</a:t>
            </a:r>
          </a:p>
          <a:p>
            <a:pPr marL="342900" indent="-342900">
              <a:buFont typeface="Arial" pitchFamily="34" charset="0"/>
              <a:buChar char="•"/>
            </a:pPr>
            <a:r>
              <a:rPr lang="en-GB" dirty="0"/>
              <a:t>Exaggeration</a:t>
            </a:r>
          </a:p>
          <a:p>
            <a:pPr marL="342900" indent="-342900">
              <a:buFont typeface="Arial" pitchFamily="34" charset="0"/>
              <a:buChar char="•"/>
            </a:pPr>
            <a:r>
              <a:rPr lang="en-GB" dirty="0"/>
              <a:t>Contrast </a:t>
            </a:r>
          </a:p>
          <a:p>
            <a:pPr marL="342900" indent="-342900">
              <a:buFont typeface="Arial" pitchFamily="34" charset="0"/>
              <a:buChar char="•"/>
            </a:pPr>
            <a:r>
              <a:rPr lang="en-GB" dirty="0"/>
              <a:t>Repetition</a:t>
            </a:r>
          </a:p>
          <a:p>
            <a:pPr marL="342900" indent="-342900">
              <a:buFont typeface="Arial" pitchFamily="34" charset="0"/>
              <a:buChar char="•"/>
            </a:pPr>
            <a:r>
              <a:rPr lang="en-GB" dirty="0"/>
              <a:t>Short sentences</a:t>
            </a:r>
          </a:p>
          <a:p>
            <a:pPr marL="342900" indent="-342900">
              <a:buFont typeface="Arial" pitchFamily="34" charset="0"/>
              <a:buChar char="•"/>
            </a:pPr>
            <a:r>
              <a:rPr lang="en-GB" dirty="0"/>
              <a:t>Pathetic fallacy</a:t>
            </a:r>
          </a:p>
          <a:p>
            <a:pPr marL="342900" indent="-342900">
              <a:buFont typeface="Arial" pitchFamily="34" charset="0"/>
              <a:buChar char="•"/>
            </a:pPr>
            <a:r>
              <a:rPr lang="en-GB" dirty="0"/>
              <a:t>Onomatopoeia</a:t>
            </a:r>
          </a:p>
        </p:txBody>
      </p:sp>
      <p:sp>
        <p:nvSpPr>
          <p:cNvPr id="4" name="TextBox 3"/>
          <p:cNvSpPr txBox="1"/>
          <p:nvPr/>
        </p:nvSpPr>
        <p:spPr>
          <a:xfrm>
            <a:off x="4139952" y="3510734"/>
            <a:ext cx="3456384" cy="2031325"/>
          </a:xfrm>
          <a:prstGeom prst="rect">
            <a:avLst/>
          </a:prstGeom>
          <a:noFill/>
        </p:spPr>
        <p:txBody>
          <a:bodyPr wrap="square" rtlCol="0">
            <a:spAutoFit/>
          </a:bodyPr>
          <a:lstStyle/>
          <a:p>
            <a:r>
              <a:rPr lang="en-GB" b="1" u="sng" dirty="0"/>
              <a:t>Word types to be aware of:</a:t>
            </a:r>
          </a:p>
          <a:p>
            <a:pPr marL="342900" indent="-342900">
              <a:buFont typeface="Arial" pitchFamily="34" charset="0"/>
              <a:buChar char="•"/>
            </a:pPr>
            <a:r>
              <a:rPr lang="en-GB" dirty="0"/>
              <a:t>Noun</a:t>
            </a:r>
          </a:p>
          <a:p>
            <a:pPr marL="342900" indent="-342900">
              <a:buFont typeface="Arial" pitchFamily="34" charset="0"/>
              <a:buChar char="•"/>
            </a:pPr>
            <a:r>
              <a:rPr lang="en-GB" dirty="0"/>
              <a:t>Verb</a:t>
            </a:r>
          </a:p>
          <a:p>
            <a:pPr marL="342900" indent="-342900">
              <a:buFont typeface="Arial" pitchFamily="34" charset="0"/>
              <a:buChar char="•"/>
            </a:pPr>
            <a:r>
              <a:rPr lang="en-GB" dirty="0"/>
              <a:t>Adjective</a:t>
            </a:r>
          </a:p>
          <a:p>
            <a:pPr marL="342900" indent="-342900">
              <a:buFont typeface="Arial" pitchFamily="34" charset="0"/>
              <a:buChar char="•"/>
            </a:pPr>
            <a:r>
              <a:rPr lang="en-GB" dirty="0"/>
              <a:t>Adverb</a:t>
            </a:r>
          </a:p>
          <a:p>
            <a:pPr marL="342900" indent="-342900">
              <a:buFont typeface="Arial" pitchFamily="34" charset="0"/>
              <a:buChar char="•"/>
            </a:pPr>
            <a:r>
              <a:rPr lang="en-GB" dirty="0"/>
              <a:t>Pronoun</a:t>
            </a:r>
          </a:p>
          <a:p>
            <a:pPr marL="342900" indent="-342900">
              <a:buFont typeface="Arial" pitchFamily="34" charset="0"/>
              <a:buChar char="•"/>
            </a:pPr>
            <a:r>
              <a:rPr lang="en-GB" dirty="0"/>
              <a:t>Preposition</a:t>
            </a:r>
          </a:p>
        </p:txBody>
      </p:sp>
      <p:sp>
        <p:nvSpPr>
          <p:cNvPr id="5" name="TextBox 4"/>
          <p:cNvSpPr txBox="1"/>
          <p:nvPr/>
        </p:nvSpPr>
        <p:spPr>
          <a:xfrm>
            <a:off x="4067944" y="5633372"/>
            <a:ext cx="4392488" cy="923330"/>
          </a:xfrm>
          <a:prstGeom prst="rect">
            <a:avLst/>
          </a:prstGeom>
          <a:noFill/>
        </p:spPr>
        <p:txBody>
          <a:bodyPr wrap="square" rtlCol="0">
            <a:spAutoFit/>
          </a:bodyPr>
          <a:lstStyle/>
          <a:p>
            <a:r>
              <a:rPr lang="en-US" b="1" u="sng" dirty="0"/>
              <a:t>Structure:</a:t>
            </a:r>
            <a:r>
              <a:rPr lang="en-US" dirty="0"/>
              <a:t> paragraphs, dialogue, monologue, sentence structure/starters, punctuation for effect,</a:t>
            </a:r>
          </a:p>
        </p:txBody>
      </p:sp>
    </p:spTree>
    <p:extLst>
      <p:ext uri="{BB962C8B-B14F-4D97-AF65-F5344CB8AC3E}">
        <p14:creationId xmlns:p14="http://schemas.microsoft.com/office/powerpoint/2010/main" val="306190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260648"/>
            <a:ext cx="3312368" cy="6401753"/>
          </a:xfrm>
          <a:prstGeom prst="rect">
            <a:avLst/>
          </a:prstGeom>
          <a:noFill/>
        </p:spPr>
        <p:txBody>
          <a:bodyPr wrap="square" rtlCol="0">
            <a:spAutoFit/>
          </a:bodyPr>
          <a:lstStyle/>
          <a:p>
            <a:r>
              <a:rPr lang="en-GB" sz="2400" b="1" u="sng" dirty="0"/>
              <a:t>A3 ‘Impressions’ questions</a:t>
            </a:r>
          </a:p>
          <a:p>
            <a:pPr marL="285750" indent="-285750">
              <a:buFont typeface="Arial" pitchFamily="34" charset="0"/>
              <a:buChar char="•"/>
            </a:pPr>
            <a:r>
              <a:rPr lang="en-GB" dirty="0"/>
              <a:t>Focus on </a:t>
            </a:r>
            <a:r>
              <a:rPr lang="en-GB" dirty="0">
                <a:solidFill>
                  <a:srgbClr val="FF0000"/>
                </a:solidFill>
              </a:rPr>
              <a:t>impressions</a:t>
            </a:r>
            <a:endParaRPr lang="en-GB" dirty="0"/>
          </a:p>
          <a:p>
            <a:pPr marL="285750" indent="-285750">
              <a:buFont typeface="Arial" pitchFamily="34" charset="0"/>
              <a:buChar char="•"/>
            </a:pPr>
            <a:r>
              <a:rPr lang="en-GB" b="1" dirty="0"/>
              <a:t>MUST</a:t>
            </a:r>
            <a:r>
              <a:rPr lang="en-GB" dirty="0"/>
              <a:t> use quotations</a:t>
            </a:r>
          </a:p>
          <a:p>
            <a:pPr marL="285750" indent="-285750">
              <a:buFont typeface="Arial" pitchFamily="34" charset="0"/>
              <a:buChar char="•"/>
            </a:pPr>
            <a:r>
              <a:rPr lang="en-GB" dirty="0"/>
              <a:t>Use 6/7/8 quotations for 10 mark questions</a:t>
            </a:r>
          </a:p>
          <a:p>
            <a:pPr marL="285750" indent="-285750">
              <a:buFont typeface="Arial" pitchFamily="34" charset="0"/>
              <a:buChar char="•"/>
            </a:pPr>
            <a:r>
              <a:rPr lang="en-GB" dirty="0"/>
              <a:t>Link similar ones together</a:t>
            </a:r>
          </a:p>
          <a:p>
            <a:pPr marL="285750" indent="-285750">
              <a:buFont typeface="Arial" pitchFamily="34" charset="0"/>
              <a:buChar char="•"/>
            </a:pPr>
            <a:r>
              <a:rPr lang="en-GB" dirty="0"/>
              <a:t>Impressions includes their personality, the way they behave and the way they come across</a:t>
            </a:r>
          </a:p>
          <a:p>
            <a:pPr marL="285750" indent="-285750">
              <a:buFont typeface="Arial" pitchFamily="34" charset="0"/>
              <a:buChar char="•"/>
            </a:pPr>
            <a:r>
              <a:rPr lang="en-GB" dirty="0"/>
              <a:t>You must refer to techniques/word types (same as A2) if needed</a:t>
            </a:r>
          </a:p>
          <a:p>
            <a:pPr marL="285750" indent="-285750">
              <a:buFont typeface="Arial" pitchFamily="34" charset="0"/>
              <a:buChar char="•"/>
            </a:pPr>
            <a:r>
              <a:rPr lang="en-GB" dirty="0"/>
              <a:t>(AO2 1a and c) This question tests the ability to explain, comment on and analyse how writers use language to achieve effects, using relevant subject terminology where appropriate.</a:t>
            </a:r>
          </a:p>
          <a:p>
            <a:pPr marL="285750" indent="-285750">
              <a:buFont typeface="Arial" pitchFamily="34" charset="0"/>
              <a:buChar char="•"/>
            </a:pPr>
            <a:endParaRPr lang="en-GB" sz="2000" dirty="0"/>
          </a:p>
        </p:txBody>
      </p:sp>
      <p:pic>
        <p:nvPicPr>
          <p:cNvPr id="2" name="Picture 1"/>
          <p:cNvPicPr>
            <a:picLocks noChangeAspect="1"/>
          </p:cNvPicPr>
          <p:nvPr/>
        </p:nvPicPr>
        <p:blipFill>
          <a:blip r:embed="rId2"/>
          <a:stretch>
            <a:fillRect/>
          </a:stretch>
        </p:blipFill>
        <p:spPr>
          <a:xfrm>
            <a:off x="3923928" y="510709"/>
            <a:ext cx="4743099" cy="6120914"/>
          </a:xfrm>
          <a:prstGeom prst="rect">
            <a:avLst/>
          </a:prstGeom>
        </p:spPr>
      </p:pic>
    </p:spTree>
    <p:extLst>
      <p:ext uri="{BB962C8B-B14F-4D97-AF65-F5344CB8AC3E}">
        <p14:creationId xmlns:p14="http://schemas.microsoft.com/office/powerpoint/2010/main" val="2614894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9552" y="0"/>
            <a:ext cx="7479403" cy="6751867"/>
          </a:xfrm>
          <a:prstGeom prst="rect">
            <a:avLst/>
          </a:prstGeom>
        </p:spPr>
      </p:pic>
    </p:spTree>
    <p:extLst>
      <p:ext uri="{BB962C8B-B14F-4D97-AF65-F5344CB8AC3E}">
        <p14:creationId xmlns:p14="http://schemas.microsoft.com/office/powerpoint/2010/main" val="2614894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260648"/>
            <a:ext cx="3312368" cy="2308324"/>
          </a:xfrm>
          <a:prstGeom prst="rect">
            <a:avLst/>
          </a:prstGeom>
          <a:noFill/>
        </p:spPr>
        <p:txBody>
          <a:bodyPr wrap="square" rtlCol="0">
            <a:spAutoFit/>
          </a:bodyPr>
          <a:lstStyle/>
          <a:p>
            <a:r>
              <a:rPr lang="en-GB" sz="2400" b="1" dirty="0"/>
              <a:t>A3) What impression do you get about how he </a:t>
            </a:r>
            <a:r>
              <a:rPr lang="en-GB" sz="2400" b="1" dirty="0">
                <a:solidFill>
                  <a:srgbClr val="FF0000"/>
                </a:solidFill>
              </a:rPr>
              <a:t>reacts </a:t>
            </a:r>
            <a:r>
              <a:rPr lang="en-GB" sz="2400" b="1" dirty="0"/>
              <a:t>to what he experiences Lines 33 - 44?</a:t>
            </a:r>
          </a:p>
          <a:p>
            <a:r>
              <a:rPr lang="en-GB" sz="2400" b="1" dirty="0"/>
              <a:t>(personality/behaviour)</a:t>
            </a:r>
          </a:p>
        </p:txBody>
      </p:sp>
      <p:sp>
        <p:nvSpPr>
          <p:cNvPr id="4" name="TextBox 3"/>
          <p:cNvSpPr txBox="1"/>
          <p:nvPr/>
        </p:nvSpPr>
        <p:spPr>
          <a:xfrm>
            <a:off x="0" y="2568972"/>
            <a:ext cx="4499992" cy="2677656"/>
          </a:xfrm>
          <a:prstGeom prst="rect">
            <a:avLst/>
          </a:prstGeom>
          <a:noFill/>
        </p:spPr>
        <p:txBody>
          <a:bodyPr wrap="square" rtlCol="0">
            <a:spAutoFit/>
          </a:bodyPr>
          <a:lstStyle/>
          <a:p>
            <a:pPr marL="342900" indent="-342900">
              <a:buFont typeface="Arial" pitchFamily="34" charset="0"/>
              <a:buChar char="•"/>
            </a:pPr>
            <a:r>
              <a:rPr lang="en-GB" sz="2400" dirty="0"/>
              <a:t>Look at his cockiness dissipate</a:t>
            </a:r>
          </a:p>
          <a:p>
            <a:pPr marL="342900" indent="-342900">
              <a:buFont typeface="Arial" pitchFamily="34" charset="0"/>
              <a:buChar char="•"/>
            </a:pPr>
            <a:r>
              <a:rPr lang="en-GB" sz="2400" dirty="0"/>
              <a:t>Puzzlement.</a:t>
            </a:r>
          </a:p>
          <a:p>
            <a:pPr marL="342900" indent="-342900">
              <a:buFont typeface="Arial" pitchFamily="34" charset="0"/>
              <a:buChar char="•"/>
            </a:pPr>
            <a:r>
              <a:rPr lang="en-GB" sz="2400" dirty="0"/>
              <a:t>Complex sentence ‘His heart…’ – slow realisation</a:t>
            </a:r>
          </a:p>
          <a:p>
            <a:pPr marL="342900" indent="-342900">
              <a:buFont typeface="Arial" pitchFamily="34" charset="0"/>
              <a:buChar char="•"/>
            </a:pPr>
            <a:r>
              <a:rPr lang="en-GB" sz="2400" dirty="0"/>
              <a:t>Recognised the animal.(p)</a:t>
            </a:r>
          </a:p>
          <a:p>
            <a:pPr marL="342900" indent="-342900">
              <a:buFont typeface="Arial" pitchFamily="34" charset="0"/>
              <a:buChar char="•"/>
            </a:pPr>
            <a:r>
              <a:rPr lang="en-GB" sz="2400" dirty="0"/>
              <a:t>Sympathy- put out of its misery.</a:t>
            </a:r>
          </a:p>
          <a:p>
            <a:pPr marL="342900" indent="-342900">
              <a:buFont typeface="Arial" pitchFamily="34" charset="0"/>
              <a:buChar char="•"/>
            </a:pPr>
            <a:r>
              <a:rPr lang="en-GB" sz="2400" dirty="0"/>
              <a:t>Action ‘raised the </a:t>
            </a:r>
            <a:r>
              <a:rPr lang="en-GB" sz="2400" dirty="0" err="1"/>
              <a:t>gun..lowered</a:t>
            </a:r>
            <a:r>
              <a:rPr lang="en-GB" sz="2400" dirty="0"/>
              <a:t>’</a:t>
            </a:r>
          </a:p>
        </p:txBody>
      </p:sp>
      <p:pic>
        <p:nvPicPr>
          <p:cNvPr id="5" name="Picture 4"/>
          <p:cNvPicPr>
            <a:picLocks noChangeAspect="1"/>
          </p:cNvPicPr>
          <p:nvPr/>
        </p:nvPicPr>
        <p:blipFill>
          <a:blip r:embed="rId2"/>
          <a:stretch>
            <a:fillRect/>
          </a:stretch>
        </p:blipFill>
        <p:spPr>
          <a:xfrm>
            <a:off x="4572000" y="233720"/>
            <a:ext cx="4315765" cy="6120914"/>
          </a:xfrm>
          <a:prstGeom prst="rect">
            <a:avLst/>
          </a:prstGeom>
        </p:spPr>
      </p:pic>
    </p:spTree>
    <p:extLst>
      <p:ext uri="{BB962C8B-B14F-4D97-AF65-F5344CB8AC3E}">
        <p14:creationId xmlns:p14="http://schemas.microsoft.com/office/powerpoint/2010/main" val="3756272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780" y="1124744"/>
            <a:ext cx="8352928" cy="1015663"/>
          </a:xfrm>
          <a:prstGeom prst="rect">
            <a:avLst/>
          </a:prstGeom>
          <a:noFill/>
        </p:spPr>
        <p:txBody>
          <a:bodyPr wrap="square" rtlCol="0">
            <a:spAutoFit/>
          </a:bodyPr>
          <a:lstStyle/>
          <a:p>
            <a:r>
              <a:rPr lang="en-GB" sz="2000" b="1" dirty="0"/>
              <a:t>A3) What impression do you get about how he </a:t>
            </a:r>
            <a:r>
              <a:rPr lang="en-GB" sz="2000" b="1" dirty="0">
                <a:solidFill>
                  <a:srgbClr val="FF0000"/>
                </a:solidFill>
              </a:rPr>
              <a:t>reacts </a:t>
            </a:r>
            <a:r>
              <a:rPr lang="en-GB" sz="2000" b="1" dirty="0"/>
              <a:t>to what he experiences Lines 33 - 44?</a:t>
            </a:r>
          </a:p>
          <a:p>
            <a:r>
              <a:rPr lang="en-GB" sz="2000" b="1" dirty="0"/>
              <a:t>(personality/behaviour)</a:t>
            </a:r>
          </a:p>
        </p:txBody>
      </p:sp>
      <p:sp>
        <p:nvSpPr>
          <p:cNvPr id="4" name="TextBox 3"/>
          <p:cNvSpPr txBox="1"/>
          <p:nvPr/>
        </p:nvSpPr>
        <p:spPr>
          <a:xfrm>
            <a:off x="143508" y="2140407"/>
            <a:ext cx="8856984" cy="4524315"/>
          </a:xfrm>
          <a:prstGeom prst="rect">
            <a:avLst/>
          </a:prstGeom>
          <a:noFill/>
        </p:spPr>
        <p:txBody>
          <a:bodyPr wrap="square" rtlCol="0">
            <a:spAutoFit/>
          </a:bodyPr>
          <a:lstStyle/>
          <a:p>
            <a:pPr marL="342900" indent="-342900">
              <a:buFont typeface="Arial" pitchFamily="34" charset="0"/>
              <a:buChar char="•"/>
            </a:pPr>
            <a:r>
              <a:rPr lang="en-GB" sz="2400" dirty="0"/>
              <a:t>Recap ‘How to answer an Impressions question from your notes.</a:t>
            </a:r>
          </a:p>
          <a:p>
            <a:pPr marL="342900" indent="-342900">
              <a:buFont typeface="Arial" pitchFamily="34" charset="0"/>
              <a:buChar char="•"/>
            </a:pPr>
            <a:r>
              <a:rPr lang="en-GB" sz="2400" dirty="0"/>
              <a:t>You should find 6 – 8 quotes.</a:t>
            </a:r>
          </a:p>
          <a:p>
            <a:pPr marL="342900" indent="-342900">
              <a:buFont typeface="Arial" pitchFamily="34" charset="0"/>
              <a:buChar char="•"/>
            </a:pPr>
            <a:r>
              <a:rPr lang="en-GB" sz="2400" dirty="0"/>
              <a:t>Brief explanation of HOW the technique gives the reader an impression –for EACH quote.</a:t>
            </a:r>
          </a:p>
          <a:p>
            <a:pPr marL="342900" indent="-342900">
              <a:buFont typeface="Arial" pitchFamily="34" charset="0"/>
              <a:buChar char="•"/>
            </a:pPr>
            <a:r>
              <a:rPr lang="en-GB" sz="2400" dirty="0"/>
              <a:t>Answers from lines 33-44 only.</a:t>
            </a:r>
          </a:p>
          <a:p>
            <a:pPr marL="342900" indent="-342900">
              <a:buFont typeface="Arial" pitchFamily="34" charset="0"/>
              <a:buChar char="•"/>
            </a:pPr>
            <a:r>
              <a:rPr lang="en-GB" sz="2400" dirty="0"/>
              <a:t>As a rough guide there should be about ¾  of a page to 1.5 </a:t>
            </a:r>
          </a:p>
          <a:p>
            <a:pPr marL="342900" indent="-342900">
              <a:buFont typeface="Arial" pitchFamily="34" charset="0"/>
              <a:buChar char="•"/>
            </a:pPr>
            <a:endParaRPr lang="en-GB" sz="2400" dirty="0"/>
          </a:p>
          <a:p>
            <a:pPr marL="342900" indent="-342900">
              <a:buFont typeface="Arial" pitchFamily="34" charset="0"/>
              <a:buChar char="•"/>
            </a:pPr>
            <a:r>
              <a:rPr lang="en-GB" sz="2400" dirty="0"/>
              <a:t>Make an ‘educated’ guess as to how many marks out of 10.</a:t>
            </a:r>
          </a:p>
          <a:p>
            <a:pPr marL="342900" indent="-342900">
              <a:buFont typeface="Arial" pitchFamily="34" charset="0"/>
              <a:buChar char="•"/>
            </a:pPr>
            <a:endParaRPr lang="en-GB" sz="2400" dirty="0"/>
          </a:p>
          <a:p>
            <a:pPr marL="342900" indent="-342900">
              <a:buFont typeface="Arial" pitchFamily="34" charset="0"/>
              <a:buChar char="•"/>
            </a:pPr>
            <a:r>
              <a:rPr lang="en-GB" sz="2400" dirty="0"/>
              <a:t>On left put PA (peer assessor) and your name.</a:t>
            </a:r>
          </a:p>
          <a:p>
            <a:pPr marL="342900" indent="-342900">
              <a:buFont typeface="Arial" pitchFamily="34" charset="0"/>
              <a:buChar char="•"/>
            </a:pPr>
            <a:endParaRPr lang="en-GB" sz="2400" dirty="0"/>
          </a:p>
          <a:p>
            <a:pPr marL="342900" indent="-342900">
              <a:buFont typeface="Arial" pitchFamily="34" charset="0"/>
              <a:buChar char="•"/>
            </a:pPr>
            <a:r>
              <a:rPr lang="en-GB" sz="2400" dirty="0"/>
              <a:t>(I do also note your comments)</a:t>
            </a:r>
          </a:p>
        </p:txBody>
      </p:sp>
      <p:sp>
        <p:nvSpPr>
          <p:cNvPr id="2" name="TextBox 1">
            <a:extLst>
              <a:ext uri="{FF2B5EF4-FFF2-40B4-BE49-F238E27FC236}">
                <a16:creationId xmlns:a16="http://schemas.microsoft.com/office/drawing/2014/main" id="{CEF6B1E6-C6FE-4853-9E8B-E838D5C826F6}"/>
              </a:ext>
            </a:extLst>
          </p:cNvPr>
          <p:cNvSpPr txBox="1"/>
          <p:nvPr/>
        </p:nvSpPr>
        <p:spPr>
          <a:xfrm>
            <a:off x="1115616" y="124760"/>
            <a:ext cx="7443704" cy="461665"/>
          </a:xfrm>
          <a:prstGeom prst="rect">
            <a:avLst/>
          </a:prstGeom>
          <a:noFill/>
        </p:spPr>
        <p:txBody>
          <a:bodyPr wrap="none" rtlCol="0">
            <a:spAutoFit/>
          </a:bodyPr>
          <a:lstStyle/>
          <a:p>
            <a:r>
              <a:rPr lang="en-GB" sz="2400" b="1" u="sng" dirty="0"/>
              <a:t>Peer Assess – swap with person next to or nearest to you</a:t>
            </a:r>
          </a:p>
        </p:txBody>
      </p:sp>
      <p:sp>
        <p:nvSpPr>
          <p:cNvPr id="6" name="Rectangle 5">
            <a:extLst>
              <a:ext uri="{FF2B5EF4-FFF2-40B4-BE49-F238E27FC236}">
                <a16:creationId xmlns:a16="http://schemas.microsoft.com/office/drawing/2014/main" id="{417A6160-EFB7-40FB-9F48-FFB263011AB1}"/>
              </a:ext>
            </a:extLst>
          </p:cNvPr>
          <p:cNvSpPr/>
          <p:nvPr/>
        </p:nvSpPr>
        <p:spPr>
          <a:xfrm>
            <a:off x="467544" y="586425"/>
            <a:ext cx="8280920" cy="738664"/>
          </a:xfrm>
          <a:prstGeom prst="rect">
            <a:avLst/>
          </a:prstGeom>
        </p:spPr>
        <p:txBody>
          <a:bodyPr wrap="square">
            <a:spAutoFit/>
          </a:bodyPr>
          <a:lstStyle/>
          <a:p>
            <a:r>
              <a:rPr lang="en-GB" sz="2400" dirty="0">
                <a:solidFill>
                  <a:srgbClr val="7030A0"/>
                </a:solidFill>
              </a:rPr>
              <a:t>Using a purple pen, tick, comment, correct.</a:t>
            </a:r>
          </a:p>
          <a:p>
            <a:endParaRPr lang="en-GB" dirty="0"/>
          </a:p>
        </p:txBody>
      </p:sp>
    </p:spTree>
    <p:extLst>
      <p:ext uri="{BB962C8B-B14F-4D97-AF65-F5344CB8AC3E}">
        <p14:creationId xmlns:p14="http://schemas.microsoft.com/office/powerpoint/2010/main" val="65291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928F625-B92D-4A8A-88D8-7AD53415381D}"/>
              </a:ext>
            </a:extLst>
          </p:cNvPr>
          <p:cNvSpPr>
            <a:spLocks noGrp="1"/>
          </p:cNvSpPr>
          <p:nvPr>
            <p:ph type="title"/>
          </p:nvPr>
        </p:nvSpPr>
        <p:spPr>
          <a:xfrm>
            <a:off x="457200" y="274638"/>
            <a:ext cx="8229600" cy="1282154"/>
          </a:xfrm>
        </p:spPr>
        <p:txBody>
          <a:bodyPr>
            <a:normAutofit fontScale="90000"/>
          </a:bodyPr>
          <a:lstStyle/>
          <a:p>
            <a:pPr eaLnBrk="1" hangingPunct="1"/>
            <a:br>
              <a:rPr lang="en-GB" altLang="en-US" b="1" dirty="0">
                <a:solidFill>
                  <a:srgbClr val="FF0000"/>
                </a:solidFill>
              </a:rPr>
            </a:br>
            <a:r>
              <a:rPr lang="en-GB" altLang="en-US" b="1" u="sng" dirty="0"/>
              <a:t>Language Paper 1 </a:t>
            </a:r>
          </a:p>
        </p:txBody>
      </p:sp>
      <p:sp>
        <p:nvSpPr>
          <p:cNvPr id="3075" name="Content Placeholder 2">
            <a:extLst>
              <a:ext uri="{FF2B5EF4-FFF2-40B4-BE49-F238E27FC236}">
                <a16:creationId xmlns:a16="http://schemas.microsoft.com/office/drawing/2014/main" id="{5D60F718-1163-4DB4-AE87-ADEB91790764}"/>
              </a:ext>
            </a:extLst>
          </p:cNvPr>
          <p:cNvSpPr>
            <a:spLocks noGrp="1"/>
          </p:cNvSpPr>
          <p:nvPr>
            <p:ph idx="1"/>
          </p:nvPr>
        </p:nvSpPr>
        <p:spPr>
          <a:xfrm>
            <a:off x="285750" y="1700808"/>
            <a:ext cx="8229600" cy="3789165"/>
          </a:xfrm>
        </p:spPr>
        <p:txBody>
          <a:bodyPr>
            <a:normAutofit fontScale="85000" lnSpcReduction="10000"/>
          </a:bodyPr>
          <a:lstStyle/>
          <a:p>
            <a:pPr eaLnBrk="1" hangingPunct="1"/>
            <a:endParaRPr lang="en-GB" altLang="en-US" b="1" u="sng" dirty="0"/>
          </a:p>
          <a:p>
            <a:pPr eaLnBrk="1" hangingPunct="1"/>
            <a:r>
              <a:rPr lang="en-GB" altLang="en-US" b="1" u="sng" dirty="0"/>
              <a:t>Section A</a:t>
            </a:r>
            <a:r>
              <a:rPr lang="en-GB" altLang="en-US" dirty="0"/>
              <a:t>  (20%) – Reading of one prose extract (about 60-100 lines) of 20th century literature. </a:t>
            </a:r>
          </a:p>
          <a:p>
            <a:pPr eaLnBrk="1" hangingPunct="1"/>
            <a:r>
              <a:rPr lang="en-GB" altLang="en-US" dirty="0"/>
              <a:t>Answer questions. 40 marks. 1 hour</a:t>
            </a:r>
          </a:p>
          <a:p>
            <a:pPr eaLnBrk="1" hangingPunct="1"/>
            <a:endParaRPr lang="en-GB" altLang="en-US" dirty="0"/>
          </a:p>
          <a:p>
            <a:pPr eaLnBrk="1" hangingPunct="1"/>
            <a:r>
              <a:rPr lang="en-GB" altLang="en-US" b="1" u="sng" dirty="0"/>
              <a:t>Section B </a:t>
            </a:r>
            <a:r>
              <a:rPr lang="en-GB" altLang="en-US" dirty="0"/>
              <a:t>(20%) – Prose Writing. 40 marks. 45 mins</a:t>
            </a:r>
          </a:p>
          <a:p>
            <a:pPr eaLnBrk="1" hangingPunct="1"/>
            <a:r>
              <a:rPr lang="en-GB" altLang="en-US" dirty="0"/>
              <a:t>One creative writing task selected from a choice of four titles.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780" y="1124744"/>
            <a:ext cx="8352928" cy="1015663"/>
          </a:xfrm>
          <a:prstGeom prst="rect">
            <a:avLst/>
          </a:prstGeom>
          <a:noFill/>
        </p:spPr>
        <p:txBody>
          <a:bodyPr wrap="square" rtlCol="0">
            <a:spAutoFit/>
          </a:bodyPr>
          <a:lstStyle/>
          <a:p>
            <a:r>
              <a:rPr lang="en-GB" sz="2000" b="1" dirty="0"/>
              <a:t>A3) What impression do you get about how he </a:t>
            </a:r>
            <a:r>
              <a:rPr lang="en-GB" sz="2000" b="1" dirty="0">
                <a:solidFill>
                  <a:srgbClr val="FF0000"/>
                </a:solidFill>
              </a:rPr>
              <a:t>reacts </a:t>
            </a:r>
            <a:r>
              <a:rPr lang="en-GB" sz="2000" b="1" dirty="0"/>
              <a:t>to what he experiences Lines 33 - 44?</a:t>
            </a:r>
          </a:p>
          <a:p>
            <a:r>
              <a:rPr lang="en-GB" sz="2000" b="1" dirty="0"/>
              <a:t>(personality/behaviour)</a:t>
            </a:r>
          </a:p>
        </p:txBody>
      </p:sp>
      <p:sp>
        <p:nvSpPr>
          <p:cNvPr id="4" name="TextBox 3"/>
          <p:cNvSpPr txBox="1"/>
          <p:nvPr/>
        </p:nvSpPr>
        <p:spPr>
          <a:xfrm>
            <a:off x="143508" y="2140407"/>
            <a:ext cx="8856984" cy="4524315"/>
          </a:xfrm>
          <a:prstGeom prst="rect">
            <a:avLst/>
          </a:prstGeom>
          <a:noFill/>
        </p:spPr>
        <p:txBody>
          <a:bodyPr wrap="square" rtlCol="0">
            <a:spAutoFit/>
          </a:bodyPr>
          <a:lstStyle/>
          <a:p>
            <a:pPr marL="342900" indent="-342900">
              <a:buFont typeface="Arial" pitchFamily="34" charset="0"/>
              <a:buChar char="•"/>
            </a:pPr>
            <a:r>
              <a:rPr lang="en-GB" sz="2400" dirty="0"/>
              <a:t>Recap ‘How to answer an Impressions question from your notes.</a:t>
            </a:r>
          </a:p>
          <a:p>
            <a:pPr marL="342900" indent="-342900">
              <a:buFont typeface="Arial" pitchFamily="34" charset="0"/>
              <a:buChar char="•"/>
            </a:pPr>
            <a:r>
              <a:rPr lang="en-GB" sz="2400" dirty="0"/>
              <a:t>You should find 6 – 8 quotes.</a:t>
            </a:r>
          </a:p>
          <a:p>
            <a:pPr marL="342900" indent="-342900">
              <a:buFont typeface="Arial" pitchFamily="34" charset="0"/>
              <a:buChar char="•"/>
            </a:pPr>
            <a:r>
              <a:rPr lang="en-GB" sz="2400" dirty="0"/>
              <a:t>Brief explanation of HOW the technique gives the reader an impression –for EACH quote.</a:t>
            </a:r>
          </a:p>
          <a:p>
            <a:pPr marL="342900" indent="-342900">
              <a:buFont typeface="Arial" pitchFamily="34" charset="0"/>
              <a:buChar char="•"/>
            </a:pPr>
            <a:r>
              <a:rPr lang="en-GB" sz="2400" dirty="0"/>
              <a:t>Answers from lines 33-44 only.</a:t>
            </a:r>
          </a:p>
          <a:p>
            <a:pPr marL="342900" indent="-342900">
              <a:buFont typeface="Arial" pitchFamily="34" charset="0"/>
              <a:buChar char="•"/>
            </a:pPr>
            <a:r>
              <a:rPr lang="en-GB" sz="2400" dirty="0"/>
              <a:t>As a rough guide there should be about ¾  of a page to 1.5 </a:t>
            </a:r>
          </a:p>
          <a:p>
            <a:pPr marL="342900" indent="-342900">
              <a:buFont typeface="Arial" pitchFamily="34" charset="0"/>
              <a:buChar char="•"/>
            </a:pPr>
            <a:endParaRPr lang="en-GB" sz="2400" dirty="0"/>
          </a:p>
          <a:p>
            <a:pPr marL="342900" indent="-342900">
              <a:buFont typeface="Arial" pitchFamily="34" charset="0"/>
              <a:buChar char="•"/>
            </a:pPr>
            <a:r>
              <a:rPr lang="en-GB" sz="2400" dirty="0"/>
              <a:t>Make an ‘educated’ guess as to how many marks out of 10.</a:t>
            </a:r>
          </a:p>
          <a:p>
            <a:pPr marL="342900" indent="-342900">
              <a:buFont typeface="Arial" pitchFamily="34" charset="0"/>
              <a:buChar char="•"/>
            </a:pPr>
            <a:endParaRPr lang="en-GB" sz="2400" dirty="0"/>
          </a:p>
          <a:p>
            <a:pPr marL="342900" indent="-342900">
              <a:buFont typeface="Arial" pitchFamily="34" charset="0"/>
              <a:buChar char="•"/>
            </a:pPr>
            <a:r>
              <a:rPr lang="en-GB" sz="2400" dirty="0"/>
              <a:t>On left put PA (peer assessor) and your name.</a:t>
            </a:r>
          </a:p>
          <a:p>
            <a:pPr marL="342900" indent="-342900">
              <a:buFont typeface="Arial" pitchFamily="34" charset="0"/>
              <a:buChar char="•"/>
            </a:pPr>
            <a:endParaRPr lang="en-GB" sz="2400" dirty="0"/>
          </a:p>
          <a:p>
            <a:pPr marL="342900" indent="-342900">
              <a:buFont typeface="Arial" pitchFamily="34" charset="0"/>
              <a:buChar char="•"/>
            </a:pPr>
            <a:r>
              <a:rPr lang="en-GB" sz="2400" dirty="0"/>
              <a:t>(I do also note your comments)</a:t>
            </a:r>
          </a:p>
        </p:txBody>
      </p:sp>
      <p:sp>
        <p:nvSpPr>
          <p:cNvPr id="2" name="TextBox 1">
            <a:extLst>
              <a:ext uri="{FF2B5EF4-FFF2-40B4-BE49-F238E27FC236}">
                <a16:creationId xmlns:a16="http://schemas.microsoft.com/office/drawing/2014/main" id="{CEF6B1E6-C6FE-4853-9E8B-E838D5C826F6}"/>
              </a:ext>
            </a:extLst>
          </p:cNvPr>
          <p:cNvSpPr txBox="1"/>
          <p:nvPr/>
        </p:nvSpPr>
        <p:spPr>
          <a:xfrm>
            <a:off x="1115616" y="124760"/>
            <a:ext cx="7443704" cy="461665"/>
          </a:xfrm>
          <a:prstGeom prst="rect">
            <a:avLst/>
          </a:prstGeom>
          <a:noFill/>
        </p:spPr>
        <p:txBody>
          <a:bodyPr wrap="none" rtlCol="0">
            <a:spAutoFit/>
          </a:bodyPr>
          <a:lstStyle/>
          <a:p>
            <a:r>
              <a:rPr lang="en-GB" sz="2400" b="1" u="sng" dirty="0"/>
              <a:t>Peer Assess – swap with person next to or nearest to you</a:t>
            </a:r>
          </a:p>
        </p:txBody>
      </p:sp>
      <p:sp>
        <p:nvSpPr>
          <p:cNvPr id="6" name="Rectangle 5">
            <a:extLst>
              <a:ext uri="{FF2B5EF4-FFF2-40B4-BE49-F238E27FC236}">
                <a16:creationId xmlns:a16="http://schemas.microsoft.com/office/drawing/2014/main" id="{417A6160-EFB7-40FB-9F48-FFB263011AB1}"/>
              </a:ext>
            </a:extLst>
          </p:cNvPr>
          <p:cNvSpPr/>
          <p:nvPr/>
        </p:nvSpPr>
        <p:spPr>
          <a:xfrm>
            <a:off x="467544" y="586425"/>
            <a:ext cx="8280920" cy="738664"/>
          </a:xfrm>
          <a:prstGeom prst="rect">
            <a:avLst/>
          </a:prstGeom>
        </p:spPr>
        <p:txBody>
          <a:bodyPr wrap="square">
            <a:spAutoFit/>
          </a:bodyPr>
          <a:lstStyle/>
          <a:p>
            <a:r>
              <a:rPr lang="en-GB" sz="2400" dirty="0">
                <a:solidFill>
                  <a:srgbClr val="7030A0"/>
                </a:solidFill>
              </a:rPr>
              <a:t>Using a purple pen, tick, comment, correct.</a:t>
            </a:r>
          </a:p>
          <a:p>
            <a:endParaRPr lang="en-GB" dirty="0"/>
          </a:p>
        </p:txBody>
      </p:sp>
    </p:spTree>
    <p:extLst>
      <p:ext uri="{BB962C8B-B14F-4D97-AF65-F5344CB8AC3E}">
        <p14:creationId xmlns:p14="http://schemas.microsoft.com/office/powerpoint/2010/main" val="2387442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E75B3-6441-491E-A181-CF9673D2AC42}" type="datetime2">
              <a:rPr lang="en-GB" smtClean="0"/>
              <a:pPr/>
              <a:t>Monday, 19 October 2020</a:t>
            </a:fld>
            <a:endParaRPr lang="en-GB"/>
          </a:p>
        </p:txBody>
      </p:sp>
      <p:pic>
        <p:nvPicPr>
          <p:cNvPr id="3" name="Picture 2" descr="prepare.gif">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3024" y="1265458"/>
            <a:ext cx="1844841" cy="1856027"/>
          </a:xfrm>
          <a:prstGeom prst="rect">
            <a:avLst/>
          </a:prstGeom>
        </p:spPr>
      </p:pic>
      <p:pic>
        <p:nvPicPr>
          <p:cNvPr id="4" name="Picture 3" descr="agree.gif">
            <a:hlinkClick r:id="" action="ppaction://noaction"/>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419893">
            <a:off x="3381472" y="1799324"/>
            <a:ext cx="1856027" cy="1844841"/>
          </a:xfrm>
          <a:prstGeom prst="rect">
            <a:avLst/>
          </a:prstGeom>
        </p:spPr>
      </p:pic>
      <p:pic>
        <p:nvPicPr>
          <p:cNvPr id="5" name="Picture 4" descr="apply.gif">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4494841">
            <a:off x="1445257" y="2786111"/>
            <a:ext cx="1941770" cy="1869186"/>
          </a:xfrm>
          <a:prstGeom prst="rect">
            <a:avLst/>
          </a:prstGeom>
        </p:spPr>
      </p:pic>
      <p:pic>
        <p:nvPicPr>
          <p:cNvPr id="6" name="Picture 5" descr="construct.gif">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2404783" y="3410562"/>
            <a:ext cx="1869908" cy="1881246"/>
          </a:xfrm>
          <a:prstGeom prst="rect">
            <a:avLst/>
          </a:prstGeom>
        </p:spPr>
      </p:pic>
      <p:pic>
        <p:nvPicPr>
          <p:cNvPr id="7" name="Picture 6" descr="review.gif">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8148" t="4078" r="9269" b="3717"/>
          <a:stretch/>
        </p:blipFill>
        <p:spPr>
          <a:xfrm rot="18191379">
            <a:off x="1724688" y="1817290"/>
            <a:ext cx="1525470" cy="1713586"/>
          </a:xfrm>
          <a:prstGeom prst="rect">
            <a:avLst/>
          </a:prstGeom>
          <a:noFill/>
          <a:ln>
            <a:noFill/>
          </a:ln>
        </p:spPr>
      </p:pic>
      <p:pic>
        <p:nvPicPr>
          <p:cNvPr id="8" name="Picture 7" descr="present.gif">
            <a:hlinkClick r:id="rId9"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6775933">
            <a:off x="3425444" y="2771851"/>
            <a:ext cx="1844841" cy="1856027"/>
          </a:xfrm>
          <a:prstGeom prst="rect">
            <a:avLst/>
          </a:prstGeom>
        </p:spPr>
      </p:pic>
      <p:sp>
        <p:nvSpPr>
          <p:cNvPr id="9" name="TextBox 8"/>
          <p:cNvSpPr txBox="1"/>
          <p:nvPr/>
        </p:nvSpPr>
        <p:spPr>
          <a:xfrm>
            <a:off x="350495" y="4795499"/>
            <a:ext cx="2095500" cy="923330"/>
          </a:xfrm>
          <a:prstGeom prst="rect">
            <a:avLst/>
          </a:prstGeom>
          <a:noFill/>
        </p:spPr>
        <p:txBody>
          <a:bodyPr wrap="square" rtlCol="0">
            <a:spAutoFit/>
          </a:bodyPr>
          <a:lstStyle/>
          <a:p>
            <a:r>
              <a:rPr lang="en-GB" sz="1350" dirty="0"/>
              <a:t>Copies of the ‘cheeses’ if you want them additionally to what is in the slide masters. </a:t>
            </a:r>
          </a:p>
        </p:txBody>
      </p:sp>
      <p:sp>
        <p:nvSpPr>
          <p:cNvPr id="10" name="TextBox 9"/>
          <p:cNvSpPr txBox="1"/>
          <p:nvPr/>
        </p:nvSpPr>
        <p:spPr>
          <a:xfrm>
            <a:off x="6888708" y="965260"/>
            <a:ext cx="1791269" cy="1546577"/>
          </a:xfrm>
          <a:prstGeom prst="rect">
            <a:avLst/>
          </a:prstGeom>
          <a:noFill/>
        </p:spPr>
        <p:txBody>
          <a:bodyPr wrap="square" rtlCol="0">
            <a:spAutoFit/>
          </a:bodyPr>
          <a:lstStyle/>
          <a:p>
            <a:r>
              <a:rPr lang="en-GB" sz="1350" dirty="0"/>
              <a:t>There is also a slide in each of the sections with a set of yellow boxes should you want to display learning outcomes throughout the lesson.</a:t>
            </a:r>
          </a:p>
        </p:txBody>
      </p:sp>
      <p:sp>
        <p:nvSpPr>
          <p:cNvPr id="11" name="TextBox 10"/>
          <p:cNvSpPr txBox="1"/>
          <p:nvPr/>
        </p:nvSpPr>
        <p:spPr>
          <a:xfrm>
            <a:off x="6888708" y="2629778"/>
            <a:ext cx="1791269" cy="1754326"/>
          </a:xfrm>
          <a:prstGeom prst="rect">
            <a:avLst/>
          </a:prstGeom>
          <a:noFill/>
        </p:spPr>
        <p:txBody>
          <a:bodyPr wrap="square" rtlCol="0">
            <a:spAutoFit/>
          </a:bodyPr>
          <a:lstStyle/>
          <a:p>
            <a:r>
              <a:rPr lang="en-GB" sz="1350" dirty="0"/>
              <a:t>If you want to show on this slide only you can draw a text box and write in it. Alternatively creating a text box in the master view allows for easier duplication.</a:t>
            </a:r>
          </a:p>
        </p:txBody>
      </p:sp>
      <p:sp>
        <p:nvSpPr>
          <p:cNvPr id="12" name="Rectangle 11"/>
          <p:cNvSpPr/>
          <p:nvPr/>
        </p:nvSpPr>
        <p:spPr>
          <a:xfrm>
            <a:off x="6779988" y="4224436"/>
            <a:ext cx="2052228" cy="1566174"/>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extBox 13"/>
          <p:cNvSpPr txBox="1"/>
          <p:nvPr/>
        </p:nvSpPr>
        <p:spPr>
          <a:xfrm>
            <a:off x="4500283" y="4795499"/>
            <a:ext cx="1811618" cy="923330"/>
          </a:xfrm>
          <a:prstGeom prst="rect">
            <a:avLst/>
          </a:prstGeom>
          <a:noFill/>
        </p:spPr>
        <p:txBody>
          <a:bodyPr wrap="square" rtlCol="0">
            <a:spAutoFit/>
          </a:bodyPr>
          <a:lstStyle/>
          <a:p>
            <a:r>
              <a:rPr lang="en-GB" sz="1350" dirty="0"/>
              <a:t>This timer (it’ll show on slideshow mode) can be copied and pasted on to any slide.</a:t>
            </a:r>
          </a:p>
        </p:txBody>
      </p:sp>
      <p:cxnSp>
        <p:nvCxnSpPr>
          <p:cNvPr id="17" name="Straight Arrow Connector 16"/>
          <p:cNvCxnSpPr/>
          <p:nvPr/>
        </p:nvCxnSpPr>
        <p:spPr>
          <a:xfrm flipV="1">
            <a:off x="6134100" y="5019379"/>
            <a:ext cx="469900" cy="130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2093" r:id="rId2" imgW="2438280" imgH="1770120"/>
        </mc:Choice>
        <mc:Fallback>
          <p:control r:id="rId2" imgW="2438280" imgH="1770120">
            <p:pic>
              <p:nvPicPr>
                <p:cNvPr id="13" name="ShockwaveFlash2"/>
                <p:cNvPicPr preferRelativeResize="0">
                  <a:picLocks noChangeArrowheads="1" noChangeShapeType="1"/>
                </p:cNvPicPr>
                <p:nvPr/>
              </p:nvPicPr>
              <p:blipFill>
                <a:blip r:embed="rId14"/>
                <a:srcRect/>
                <a:stretch>
                  <a:fillRect/>
                </a:stretch>
              </p:blipFill>
              <p:spPr bwMode="auto">
                <a:xfrm>
                  <a:off x="6886575" y="4352925"/>
                  <a:ext cx="1828800" cy="13239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882674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4017"/>
            <a:ext cx="5256584" cy="5693866"/>
          </a:xfrm>
          <a:prstGeom prst="rect">
            <a:avLst/>
          </a:prstGeom>
          <a:noFill/>
        </p:spPr>
        <p:txBody>
          <a:bodyPr wrap="square" rtlCol="0">
            <a:spAutoFit/>
          </a:bodyPr>
          <a:lstStyle/>
          <a:p>
            <a:r>
              <a:rPr lang="en-GB" sz="2800" dirty="0"/>
              <a:t>Word types and their effect:</a:t>
            </a:r>
          </a:p>
          <a:p>
            <a:endParaRPr lang="en-GB" sz="2800" dirty="0"/>
          </a:p>
          <a:p>
            <a:pPr marL="457200" indent="-457200">
              <a:buFont typeface="Arial" panose="020B0604020202020204" pitchFamily="34" charset="0"/>
              <a:buChar char="•"/>
            </a:pPr>
            <a:r>
              <a:rPr lang="en-GB" sz="2800" dirty="0"/>
              <a:t>Rage</a:t>
            </a:r>
          </a:p>
          <a:p>
            <a:pPr marL="457200" indent="-457200">
              <a:buFont typeface="Arial" panose="020B0604020202020204" pitchFamily="34" charset="0"/>
              <a:buChar char="•"/>
            </a:pPr>
            <a:r>
              <a:rPr lang="en-GB" sz="2800" dirty="0"/>
              <a:t>Misery</a:t>
            </a:r>
          </a:p>
          <a:p>
            <a:pPr marL="457200" indent="-457200">
              <a:buFont typeface="Arial" panose="020B0604020202020204" pitchFamily="34" charset="0"/>
              <a:buChar char="•"/>
            </a:pPr>
            <a:r>
              <a:rPr lang="en-GB" sz="2800" dirty="0"/>
              <a:t>Anguish</a:t>
            </a:r>
          </a:p>
          <a:p>
            <a:pPr marL="457200" indent="-457200">
              <a:buFont typeface="Arial" panose="020B0604020202020204" pitchFamily="34" charset="0"/>
              <a:buChar char="•"/>
            </a:pPr>
            <a:r>
              <a:rPr lang="en-GB" sz="2800" dirty="0"/>
              <a:t>Twitching</a:t>
            </a:r>
          </a:p>
          <a:p>
            <a:pPr marL="457200" indent="-457200">
              <a:buFont typeface="Arial" panose="020B0604020202020204" pitchFamily="34" charset="0"/>
              <a:buChar char="•"/>
            </a:pPr>
            <a:r>
              <a:rPr lang="en-GB" sz="2800" dirty="0"/>
              <a:t>Streaming</a:t>
            </a:r>
          </a:p>
          <a:p>
            <a:pPr marL="457200" indent="-457200">
              <a:buFont typeface="Arial" panose="020B0604020202020204" pitchFamily="34" charset="0"/>
              <a:buChar char="•"/>
            </a:pPr>
            <a:r>
              <a:rPr lang="en-GB" sz="2800" dirty="0"/>
              <a:t>Soaked</a:t>
            </a:r>
          </a:p>
          <a:p>
            <a:pPr marL="457200" indent="-457200">
              <a:buFont typeface="Arial" panose="020B0604020202020204" pitchFamily="34" charset="0"/>
              <a:buChar char="•"/>
            </a:pPr>
            <a:r>
              <a:rPr lang="en-GB" sz="2800" dirty="0"/>
              <a:t>Strode</a:t>
            </a:r>
          </a:p>
          <a:p>
            <a:pPr marL="457200" indent="-457200">
              <a:buFont typeface="Arial" panose="020B0604020202020204" pitchFamily="34" charset="0"/>
              <a:buChar char="•"/>
            </a:pPr>
            <a:r>
              <a:rPr lang="en-GB" sz="2800" dirty="0"/>
              <a:t>Crushing</a:t>
            </a:r>
          </a:p>
          <a:p>
            <a:pPr marL="457200" indent="-457200">
              <a:buFont typeface="Arial" panose="020B0604020202020204" pitchFamily="34" charset="0"/>
              <a:buChar char="•"/>
            </a:pPr>
            <a:r>
              <a:rPr lang="en-GB" sz="2800" dirty="0"/>
              <a:t>Picked/</a:t>
            </a:r>
          </a:p>
          <a:p>
            <a:endParaRPr lang="en-GB" sz="2800" dirty="0"/>
          </a:p>
          <a:p>
            <a:endParaRPr lang="en-GB" sz="2800" dirty="0"/>
          </a:p>
        </p:txBody>
      </p:sp>
      <p:sp>
        <p:nvSpPr>
          <p:cNvPr id="3" name="TextBox 2"/>
          <p:cNvSpPr txBox="1"/>
          <p:nvPr/>
        </p:nvSpPr>
        <p:spPr>
          <a:xfrm>
            <a:off x="5724128" y="192532"/>
            <a:ext cx="2880320" cy="5262979"/>
          </a:xfrm>
          <a:prstGeom prst="rect">
            <a:avLst/>
          </a:prstGeom>
          <a:noFill/>
        </p:spPr>
        <p:txBody>
          <a:bodyPr wrap="square" rtlCol="0">
            <a:spAutoFit/>
          </a:bodyPr>
          <a:lstStyle/>
          <a:p>
            <a:r>
              <a:rPr lang="en-US" sz="2800" dirty="0">
                <a:solidFill>
                  <a:srgbClr val="FF0000"/>
                </a:solidFill>
              </a:rPr>
              <a:t>For each word assigned, find:</a:t>
            </a:r>
          </a:p>
          <a:p>
            <a:endParaRPr lang="en-US" sz="2800" dirty="0">
              <a:solidFill>
                <a:srgbClr val="FF0000"/>
              </a:solidFill>
            </a:endParaRPr>
          </a:p>
          <a:p>
            <a:pPr marL="457200" indent="-457200">
              <a:buFont typeface="Arial" panose="020B0604020202020204" pitchFamily="34" charset="0"/>
              <a:buChar char="•"/>
            </a:pPr>
            <a:r>
              <a:rPr lang="en-US" sz="2800" dirty="0"/>
              <a:t>Definition</a:t>
            </a:r>
          </a:p>
          <a:p>
            <a:pPr marL="457200" indent="-457200">
              <a:buFont typeface="Arial" panose="020B0604020202020204" pitchFamily="34" charset="0"/>
              <a:buChar char="•"/>
            </a:pPr>
            <a:r>
              <a:rPr lang="en-US" sz="2800" dirty="0"/>
              <a:t>Word class/type</a:t>
            </a:r>
          </a:p>
          <a:p>
            <a:endParaRPr lang="en-US" sz="2800" dirty="0"/>
          </a:p>
          <a:p>
            <a:r>
              <a:rPr lang="en-US" sz="2800" dirty="0">
                <a:solidFill>
                  <a:srgbClr val="7030A0"/>
                </a:solidFill>
              </a:rPr>
              <a:t>Consider </a:t>
            </a:r>
            <a:r>
              <a:rPr lang="en-US" sz="2800" dirty="0"/>
              <a:t>the </a:t>
            </a:r>
            <a:r>
              <a:rPr lang="en-US" sz="2800" dirty="0">
                <a:solidFill>
                  <a:srgbClr val="7030A0"/>
                </a:solidFill>
              </a:rPr>
              <a:t>effect</a:t>
            </a:r>
            <a:r>
              <a:rPr lang="en-US" sz="2800" dirty="0"/>
              <a:t> or </a:t>
            </a:r>
            <a:r>
              <a:rPr lang="en-US" sz="2800" dirty="0">
                <a:solidFill>
                  <a:srgbClr val="7030A0"/>
                </a:solidFill>
              </a:rPr>
              <a:t>image </a:t>
            </a:r>
            <a:r>
              <a:rPr lang="en-US" sz="2800" dirty="0"/>
              <a:t>this word may have on the reader(you).</a:t>
            </a:r>
          </a:p>
        </p:txBody>
      </p:sp>
    </p:spTree>
    <p:controls>
      <mc:AlternateContent xmlns:mc="http://schemas.openxmlformats.org/markup-compatibility/2006">
        <mc:Choice xmlns:v="urn:schemas-microsoft-com:vml" Requires="v">
          <p:control spid="3160" r:id="rId2" imgW="1828800" imgH="1324080"/>
        </mc:Choice>
        <mc:Fallback>
          <p:control r:id="rId2" imgW="1828800" imgH="1324080">
            <p:pic>
              <p:nvPicPr>
                <p:cNvPr id="4" name="ShockwaveFlash2"/>
                <p:cNvPicPr preferRelativeResize="0">
                  <a:picLocks noChangeArrowheads="1" noChangeShapeType="1"/>
                </p:cNvPicPr>
                <p:nvPr/>
              </p:nvPicPr>
              <p:blipFill>
                <a:blip r:embed="rId5"/>
                <a:srcRect/>
                <a:stretch>
                  <a:fillRect/>
                </a:stretch>
              </p:blipFill>
              <p:spPr bwMode="auto">
                <a:xfrm>
                  <a:off x="4056716" y="5534025"/>
                  <a:ext cx="1828800" cy="13239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161" r:id="rId3" imgW="1828800" imgH="1324080"/>
        </mc:Choice>
        <mc:Fallback>
          <p:control r:id="rId3" imgW="1828800" imgH="1324080">
            <p:pic>
              <p:nvPicPr>
                <p:cNvPr id="5" name="ShockwaveFlash1"/>
                <p:cNvPicPr preferRelativeResize="0">
                  <a:picLocks noChangeArrowheads="1" noChangeShapeType="1"/>
                </p:cNvPicPr>
                <p:nvPr/>
              </p:nvPicPr>
              <p:blipFill>
                <a:blip r:embed="rId6"/>
                <a:srcRect/>
                <a:stretch>
                  <a:fillRect/>
                </a:stretch>
              </p:blipFill>
              <p:spPr bwMode="auto">
                <a:xfrm>
                  <a:off x="289314" y="5301208"/>
                  <a:ext cx="1828800" cy="13239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71792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928" y="689209"/>
            <a:ext cx="5400600" cy="3539430"/>
          </a:xfrm>
          <a:prstGeom prst="rect">
            <a:avLst/>
          </a:prstGeom>
          <a:noFill/>
        </p:spPr>
        <p:txBody>
          <a:bodyPr wrap="square" rtlCol="0">
            <a:spAutoFit/>
          </a:bodyPr>
          <a:lstStyle/>
          <a:p>
            <a:r>
              <a:rPr lang="en-GB" sz="2800" dirty="0"/>
              <a:t>Recap structural features:</a:t>
            </a:r>
          </a:p>
          <a:p>
            <a:endParaRPr lang="en-GB" sz="2800" dirty="0"/>
          </a:p>
          <a:p>
            <a:endParaRPr lang="en-GB" sz="2800" dirty="0"/>
          </a:p>
          <a:p>
            <a:r>
              <a:rPr lang="en-GB" sz="2800" dirty="0"/>
              <a:t>This question will usually ask for both language and structural features.</a:t>
            </a:r>
          </a:p>
          <a:p>
            <a:endParaRPr lang="en-GB" sz="2800" dirty="0"/>
          </a:p>
          <a:p>
            <a:endParaRPr lang="en-GB" sz="2800" dirty="0"/>
          </a:p>
        </p:txBody>
      </p:sp>
    </p:spTree>
    <p:controls>
      <mc:AlternateContent xmlns:mc="http://schemas.openxmlformats.org/markup-compatibility/2006">
        <mc:Choice xmlns:v="urn:schemas-microsoft-com:vml" Requires="v">
          <p:control spid="5188" r:id="rId2" imgW="1828800" imgH="1324080"/>
        </mc:Choice>
        <mc:Fallback>
          <p:control r:id="rId2" imgW="1828800" imgH="1324080">
            <p:pic>
              <p:nvPicPr>
                <p:cNvPr id="4" name="ShockwaveFlash2"/>
                <p:cNvPicPr preferRelativeResize="0">
                  <a:picLocks noChangeArrowheads="1" noChangeShapeType="1"/>
                </p:cNvPicPr>
                <p:nvPr/>
              </p:nvPicPr>
              <p:blipFill>
                <a:blip r:embed="rId5"/>
                <a:srcRect/>
                <a:stretch>
                  <a:fillRect/>
                </a:stretch>
              </p:blipFill>
              <p:spPr bwMode="auto">
                <a:xfrm>
                  <a:off x="7020272" y="332656"/>
                  <a:ext cx="1828800" cy="13239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5189" r:id="rId3" imgW="1828800" imgH="1324080"/>
        </mc:Choice>
        <mc:Fallback>
          <p:control r:id="rId3" imgW="1828800" imgH="1324080">
            <p:pic>
              <p:nvPicPr>
                <p:cNvPr id="5" name="ShockwaveFlash1"/>
                <p:cNvPicPr preferRelativeResize="0">
                  <a:picLocks noChangeArrowheads="1" noChangeShapeType="1"/>
                </p:cNvPicPr>
                <p:nvPr/>
              </p:nvPicPr>
              <p:blipFill>
                <a:blip r:embed="rId6"/>
                <a:srcRect/>
                <a:stretch>
                  <a:fillRect/>
                </a:stretch>
              </p:blipFill>
              <p:spPr bwMode="auto">
                <a:xfrm>
                  <a:off x="7236296" y="5326982"/>
                  <a:ext cx="1757214" cy="13239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276549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280920" cy="5755422"/>
          </a:xfrm>
          <a:prstGeom prst="rect">
            <a:avLst/>
          </a:prstGeom>
          <a:noFill/>
        </p:spPr>
        <p:txBody>
          <a:bodyPr wrap="square" rtlCol="0">
            <a:spAutoFit/>
          </a:bodyPr>
          <a:lstStyle/>
          <a:p>
            <a:r>
              <a:rPr lang="en-GB" sz="2400" b="1" u="sng" dirty="0"/>
              <a:t>A4 </a:t>
            </a:r>
            <a:r>
              <a:rPr lang="en-GB" sz="2400" b="1" dirty="0"/>
              <a:t>How does the writer show …… </a:t>
            </a:r>
            <a:r>
              <a:rPr lang="en-GB" sz="2400" b="1" u="sng" dirty="0"/>
              <a:t>(10 marks)</a:t>
            </a:r>
          </a:p>
          <a:p>
            <a:r>
              <a:rPr lang="en-GB" sz="2400" dirty="0"/>
              <a:t> </a:t>
            </a:r>
          </a:p>
          <a:p>
            <a:r>
              <a:rPr lang="en-GB" sz="2400" dirty="0"/>
              <a:t>This is what you have to do:</a:t>
            </a:r>
          </a:p>
          <a:p>
            <a:pPr marL="285750" indent="-285750">
              <a:buFont typeface="Arial" pitchFamily="34" charset="0"/>
              <a:buChar char="•"/>
            </a:pPr>
            <a:r>
              <a:rPr lang="en-GB" sz="2400" dirty="0"/>
              <a:t>Focus on the language and structure used to show.. (</a:t>
            </a:r>
            <a:r>
              <a:rPr lang="en-GB" sz="2400" dirty="0" err="1"/>
              <a:t>eg</a:t>
            </a:r>
            <a:r>
              <a:rPr lang="en-GB" sz="2400" dirty="0"/>
              <a:t>: </a:t>
            </a:r>
            <a:r>
              <a:rPr lang="en-GB" sz="2400" dirty="0">
                <a:solidFill>
                  <a:srgbClr val="FF0000"/>
                </a:solidFill>
              </a:rPr>
              <a:t>present the boy’s feelings (what he says/does) </a:t>
            </a:r>
            <a:endParaRPr lang="en-GB" sz="2400" dirty="0"/>
          </a:p>
          <a:p>
            <a:pPr marL="285750" indent="-285750">
              <a:buFont typeface="Arial" pitchFamily="34" charset="0"/>
              <a:buChar char="•"/>
            </a:pPr>
            <a:r>
              <a:rPr lang="en-GB" sz="2400" b="1" dirty="0"/>
              <a:t>MUST</a:t>
            </a:r>
            <a:r>
              <a:rPr lang="en-GB" sz="2400" dirty="0"/>
              <a:t> use quotations</a:t>
            </a:r>
          </a:p>
          <a:p>
            <a:pPr marL="285750" indent="-285750">
              <a:buFont typeface="Arial" pitchFamily="34" charset="0"/>
              <a:buChar char="•"/>
            </a:pPr>
            <a:r>
              <a:rPr lang="en-GB" sz="2400" dirty="0"/>
              <a:t>Use 5/6/7 quotations, depending on the length of your explanations -13 minutes.</a:t>
            </a:r>
          </a:p>
          <a:p>
            <a:pPr marL="285750" indent="-285750">
              <a:buFont typeface="Arial" pitchFamily="34" charset="0"/>
              <a:buChar char="•"/>
            </a:pPr>
            <a:r>
              <a:rPr lang="en-GB" sz="2400" dirty="0"/>
              <a:t>Link together any similar ones</a:t>
            </a:r>
          </a:p>
          <a:p>
            <a:pPr marL="285750" indent="-285750">
              <a:buFont typeface="Arial" pitchFamily="34" charset="0"/>
              <a:buChar char="•"/>
            </a:pPr>
            <a:r>
              <a:rPr lang="en-GB" sz="2400" dirty="0"/>
              <a:t>You MUST be able to identify techniques and word types. </a:t>
            </a:r>
          </a:p>
          <a:p>
            <a:pPr marL="285750" indent="-285750">
              <a:buFont typeface="Arial" pitchFamily="34" charset="0"/>
              <a:buChar char="•"/>
            </a:pPr>
            <a:r>
              <a:rPr lang="en-GB" sz="2400" dirty="0"/>
              <a:t>(AO2 1a, b, c and d) This question tests the ability to explain, comment on and analyse how writers use language and structure to achieve effects and influence readers, using relevant subject terminology where appropriate.</a:t>
            </a:r>
          </a:p>
          <a:p>
            <a:r>
              <a:rPr lang="en-GB" sz="3200" dirty="0"/>
              <a:t> </a:t>
            </a:r>
          </a:p>
        </p:txBody>
      </p:sp>
    </p:spTree>
    <p:extLst>
      <p:ext uri="{BB962C8B-B14F-4D97-AF65-F5344CB8AC3E}">
        <p14:creationId xmlns:p14="http://schemas.microsoft.com/office/powerpoint/2010/main" val="3876566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280920" cy="6001643"/>
          </a:xfrm>
          <a:prstGeom prst="rect">
            <a:avLst/>
          </a:prstGeom>
          <a:noFill/>
        </p:spPr>
        <p:txBody>
          <a:bodyPr wrap="square" rtlCol="0">
            <a:spAutoFit/>
          </a:bodyPr>
          <a:lstStyle/>
          <a:p>
            <a:r>
              <a:rPr lang="en-GB" sz="3200" b="1" u="sng" dirty="0"/>
              <a:t>A4 </a:t>
            </a:r>
            <a:r>
              <a:rPr lang="en-GB" sz="3200" b="1" dirty="0"/>
              <a:t>How does the writer show the boy’s reactions to the suffering of the deer in lines 45-53? </a:t>
            </a:r>
            <a:r>
              <a:rPr lang="en-GB" sz="3200" b="1" u="sng" dirty="0"/>
              <a:t>(10 marks)</a:t>
            </a:r>
          </a:p>
          <a:p>
            <a:r>
              <a:rPr lang="en-GB" sz="3200" dirty="0"/>
              <a:t> This is what you have to do:</a:t>
            </a:r>
          </a:p>
          <a:p>
            <a:pPr marL="285750" indent="-285750">
              <a:buFont typeface="Arial" pitchFamily="34" charset="0"/>
              <a:buChar char="•"/>
            </a:pPr>
            <a:r>
              <a:rPr lang="en-GB" sz="3200" dirty="0"/>
              <a:t>Focus on the language and structure used to </a:t>
            </a:r>
            <a:r>
              <a:rPr lang="en-GB" sz="3200" dirty="0">
                <a:solidFill>
                  <a:srgbClr val="FF0000"/>
                </a:solidFill>
              </a:rPr>
              <a:t>present the boy’s feelings (what he says/does) </a:t>
            </a:r>
            <a:endParaRPr lang="en-GB" sz="3200" dirty="0"/>
          </a:p>
          <a:p>
            <a:pPr marL="285750" indent="-285750">
              <a:buFont typeface="Arial" pitchFamily="34" charset="0"/>
              <a:buChar char="•"/>
            </a:pPr>
            <a:r>
              <a:rPr lang="en-GB" sz="3200" b="1" dirty="0"/>
              <a:t>MUST</a:t>
            </a:r>
            <a:r>
              <a:rPr lang="en-GB" sz="3200" dirty="0"/>
              <a:t> use quotations</a:t>
            </a:r>
          </a:p>
          <a:p>
            <a:pPr marL="285750" indent="-285750">
              <a:buFont typeface="Arial" pitchFamily="34" charset="0"/>
              <a:buChar char="•"/>
            </a:pPr>
            <a:r>
              <a:rPr lang="en-GB" sz="3200" dirty="0"/>
              <a:t>Use 5/6/7 quotations, depending on the length of your explanations -13 minutes.</a:t>
            </a:r>
          </a:p>
          <a:p>
            <a:pPr marL="285750" indent="-285750">
              <a:buFont typeface="Arial" pitchFamily="34" charset="0"/>
              <a:buChar char="•"/>
            </a:pPr>
            <a:r>
              <a:rPr lang="en-GB" sz="3200" dirty="0"/>
              <a:t>Link together any similar ones</a:t>
            </a:r>
          </a:p>
          <a:p>
            <a:pPr marL="285750" indent="-285750">
              <a:buFont typeface="Arial" pitchFamily="34" charset="0"/>
              <a:buChar char="•"/>
            </a:pPr>
            <a:r>
              <a:rPr lang="en-GB" sz="3200" dirty="0"/>
              <a:t>You MUST be able to identify techniques and word types. </a:t>
            </a:r>
          </a:p>
        </p:txBody>
      </p:sp>
    </p:spTree>
    <p:extLst>
      <p:ext uri="{BB962C8B-B14F-4D97-AF65-F5344CB8AC3E}">
        <p14:creationId xmlns:p14="http://schemas.microsoft.com/office/powerpoint/2010/main" val="1463361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260648"/>
            <a:ext cx="3960440" cy="6555641"/>
          </a:xfrm>
          <a:prstGeom prst="rect">
            <a:avLst/>
          </a:prstGeom>
          <a:noFill/>
        </p:spPr>
        <p:txBody>
          <a:bodyPr wrap="square" rtlCol="0">
            <a:spAutoFit/>
          </a:bodyPr>
          <a:lstStyle/>
          <a:p>
            <a:r>
              <a:rPr lang="en-GB" sz="2800" b="1" dirty="0"/>
              <a:t>A4) How does the writer use structure </a:t>
            </a:r>
            <a:r>
              <a:rPr lang="en-GB" sz="2800" b="1" dirty="0">
                <a:solidFill>
                  <a:srgbClr val="FF0000"/>
                </a:solidFill>
              </a:rPr>
              <a:t>effectively</a:t>
            </a:r>
            <a:r>
              <a:rPr lang="en-GB" sz="2800" b="1" dirty="0"/>
              <a:t> in this extract? (lines 45-53)</a:t>
            </a:r>
          </a:p>
          <a:p>
            <a:endParaRPr lang="en-GB" sz="2800" dirty="0"/>
          </a:p>
          <a:p>
            <a:pPr marL="342900" indent="-342900">
              <a:buFont typeface="Arial" pitchFamily="34" charset="0"/>
              <a:buChar char="•"/>
            </a:pPr>
            <a:r>
              <a:rPr lang="en-GB" sz="2800" dirty="0"/>
              <a:t>Select features of structure.</a:t>
            </a:r>
          </a:p>
          <a:p>
            <a:pPr marL="342900" indent="-342900">
              <a:buFont typeface="Arial" pitchFamily="34" charset="0"/>
              <a:buChar char="•"/>
            </a:pPr>
            <a:r>
              <a:rPr lang="en-GB" sz="2800" dirty="0"/>
              <a:t>Look at how/where things change</a:t>
            </a:r>
          </a:p>
          <a:p>
            <a:pPr marL="342900" indent="-342900">
              <a:buFont typeface="Arial" pitchFamily="34" charset="0"/>
              <a:buChar char="•"/>
            </a:pPr>
            <a:r>
              <a:rPr lang="en-GB" sz="2800" dirty="0"/>
              <a:t>What does it suggest to the reader.</a:t>
            </a:r>
          </a:p>
          <a:p>
            <a:pPr marL="342900" indent="-342900">
              <a:buFont typeface="Arial" pitchFamily="34" charset="0"/>
              <a:buChar char="•"/>
            </a:pPr>
            <a:r>
              <a:rPr lang="en-GB" sz="2800" dirty="0"/>
              <a:t>Look at order/sentence length/types</a:t>
            </a:r>
          </a:p>
          <a:p>
            <a:pPr marL="342900" indent="-342900">
              <a:buFont typeface="Arial" pitchFamily="34" charset="0"/>
              <a:buChar char="•"/>
            </a:pPr>
            <a:r>
              <a:rPr lang="en-GB" sz="2800" dirty="0"/>
              <a:t>Punctuation - </a:t>
            </a:r>
            <a:r>
              <a:rPr lang="en-GB" sz="2800" dirty="0">
                <a:solidFill>
                  <a:srgbClr val="FF0000"/>
                </a:solidFill>
              </a:rPr>
              <a:t>effect</a:t>
            </a:r>
          </a:p>
          <a:p>
            <a:endParaRPr lang="en-GB" sz="2800" dirty="0"/>
          </a:p>
        </p:txBody>
      </p:sp>
      <p:pic>
        <p:nvPicPr>
          <p:cNvPr id="4" name="Picture 3"/>
          <p:cNvPicPr>
            <a:picLocks noChangeAspect="1"/>
          </p:cNvPicPr>
          <p:nvPr/>
        </p:nvPicPr>
        <p:blipFill>
          <a:blip r:embed="rId2"/>
          <a:stretch>
            <a:fillRect/>
          </a:stretch>
        </p:blipFill>
        <p:spPr>
          <a:xfrm>
            <a:off x="4067944" y="116632"/>
            <a:ext cx="4927146" cy="6480720"/>
          </a:xfrm>
          <a:prstGeom prst="rect">
            <a:avLst/>
          </a:prstGeom>
        </p:spPr>
      </p:pic>
    </p:spTree>
    <p:extLst>
      <p:ext uri="{BB962C8B-B14F-4D97-AF65-F5344CB8AC3E}">
        <p14:creationId xmlns:p14="http://schemas.microsoft.com/office/powerpoint/2010/main" val="1142338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8331"/>
            <a:ext cx="4860032" cy="6617196"/>
          </a:xfrm>
          <a:prstGeom prst="rect">
            <a:avLst/>
          </a:prstGeom>
          <a:noFill/>
        </p:spPr>
        <p:txBody>
          <a:bodyPr wrap="square" rtlCol="0">
            <a:spAutoFit/>
          </a:bodyPr>
          <a:lstStyle/>
          <a:p>
            <a:r>
              <a:rPr lang="en-GB" sz="2400" b="1" dirty="0"/>
              <a:t>A4) How does the writer use structure </a:t>
            </a:r>
            <a:r>
              <a:rPr lang="en-GB" sz="2400" b="1" dirty="0">
                <a:solidFill>
                  <a:srgbClr val="FF0000"/>
                </a:solidFill>
              </a:rPr>
              <a:t>effectively</a:t>
            </a:r>
            <a:r>
              <a:rPr lang="en-GB" sz="2400" b="1" dirty="0"/>
              <a:t> in this extract? (lines 45-53)</a:t>
            </a:r>
          </a:p>
          <a:p>
            <a:r>
              <a:rPr lang="en-GB" sz="2000" dirty="0"/>
              <a:t>The paragraph begins with a cautionary ‘but’, this indicates a change in the boys attitude which before had been </a:t>
            </a:r>
            <a:r>
              <a:rPr lang="en-GB" sz="2000" dirty="0" err="1"/>
              <a:t>exhuberant</a:t>
            </a:r>
            <a:r>
              <a:rPr lang="en-GB" sz="2000" dirty="0"/>
              <a:t>. The repetitive dialogue of simple sentences reflecting his  insignificance and helplessness. The longer complex and compound sentences describing his own emotions which mimicked that of the deer ‘clothes soaked with the sweat of the creature’s pain’.</a:t>
            </a:r>
          </a:p>
          <a:p>
            <a:endParaRPr lang="en-GB" sz="2000" dirty="0"/>
          </a:p>
          <a:p>
            <a:r>
              <a:rPr lang="en-GB" sz="2000" dirty="0"/>
              <a:t>The next paragraph changes the time to past tense ‘That morning,’ followed by a number of rhetorical questions which indicate……..</a:t>
            </a:r>
          </a:p>
          <a:p>
            <a:endParaRPr lang="en-GB" sz="2000" dirty="0"/>
          </a:p>
          <a:p>
            <a:r>
              <a:rPr lang="en-GB" sz="2000" dirty="0"/>
              <a:t>It ends with a more confident Yes, …… illustrating his need to….</a:t>
            </a:r>
          </a:p>
        </p:txBody>
      </p:sp>
      <p:pic>
        <p:nvPicPr>
          <p:cNvPr id="4" name="Picture 3"/>
          <p:cNvPicPr>
            <a:picLocks noChangeAspect="1"/>
          </p:cNvPicPr>
          <p:nvPr/>
        </p:nvPicPr>
        <p:blipFill>
          <a:blip r:embed="rId2"/>
          <a:stretch>
            <a:fillRect/>
          </a:stretch>
        </p:blipFill>
        <p:spPr>
          <a:xfrm>
            <a:off x="4967536" y="548680"/>
            <a:ext cx="4176464" cy="5976664"/>
          </a:xfrm>
          <a:prstGeom prst="rect">
            <a:avLst/>
          </a:prstGeom>
        </p:spPr>
      </p:pic>
    </p:spTree>
    <p:extLst>
      <p:ext uri="{BB962C8B-B14F-4D97-AF65-F5344CB8AC3E}">
        <p14:creationId xmlns:p14="http://schemas.microsoft.com/office/powerpoint/2010/main" val="773105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6632"/>
            <a:ext cx="8568952" cy="3046988"/>
          </a:xfrm>
          <a:prstGeom prst="rect">
            <a:avLst/>
          </a:prstGeom>
          <a:noFill/>
        </p:spPr>
        <p:txBody>
          <a:bodyPr wrap="square" rtlCol="0">
            <a:spAutoFit/>
          </a:bodyPr>
          <a:lstStyle/>
          <a:p>
            <a:r>
              <a:rPr lang="en-GB" sz="2400" b="1" dirty="0"/>
              <a:t>A4) How does the writer use structure effectively in this extract?</a:t>
            </a:r>
          </a:p>
          <a:p>
            <a:endParaRPr lang="en-GB" sz="2400" dirty="0"/>
          </a:p>
          <a:p>
            <a:endParaRPr lang="en-GB" sz="2400" dirty="0"/>
          </a:p>
          <a:p>
            <a:pPr marL="342900" indent="-342900">
              <a:buFont typeface="Arial" pitchFamily="34" charset="0"/>
              <a:buChar char="•"/>
            </a:pPr>
            <a:r>
              <a:rPr lang="en-GB" sz="2400" dirty="0"/>
              <a:t>Select quotations</a:t>
            </a:r>
          </a:p>
          <a:p>
            <a:pPr marL="342900" indent="-342900">
              <a:buFont typeface="Arial" pitchFamily="34" charset="0"/>
              <a:buChar char="•"/>
            </a:pPr>
            <a:r>
              <a:rPr lang="en-GB" sz="2400" dirty="0"/>
              <a:t>Look at how things change</a:t>
            </a:r>
          </a:p>
          <a:p>
            <a:pPr marL="342900" indent="-342900">
              <a:buFont typeface="Arial" pitchFamily="34" charset="0"/>
              <a:buChar char="•"/>
            </a:pPr>
            <a:r>
              <a:rPr lang="en-GB" sz="2400" dirty="0"/>
              <a:t>What does it suggest to an audience</a:t>
            </a:r>
          </a:p>
          <a:p>
            <a:pPr marL="342900" indent="-342900">
              <a:buFont typeface="Arial" pitchFamily="34" charset="0"/>
              <a:buChar char="•"/>
            </a:pPr>
            <a:r>
              <a:rPr lang="en-GB" sz="2400" dirty="0"/>
              <a:t>Look at order/sentence length/types</a:t>
            </a:r>
          </a:p>
          <a:p>
            <a:pPr marL="342900" indent="-342900">
              <a:buFont typeface="Arial" pitchFamily="34" charset="0"/>
              <a:buChar char="•"/>
            </a:pPr>
            <a:r>
              <a:rPr lang="en-GB" sz="2400" dirty="0"/>
              <a:t>Look at word choice</a:t>
            </a:r>
          </a:p>
        </p:txBody>
      </p:sp>
      <p:pic>
        <p:nvPicPr>
          <p:cNvPr id="4" name="Picture 3"/>
          <p:cNvPicPr>
            <a:picLocks noChangeAspect="1"/>
          </p:cNvPicPr>
          <p:nvPr/>
        </p:nvPicPr>
        <p:blipFill>
          <a:blip r:embed="rId2"/>
          <a:stretch>
            <a:fillRect/>
          </a:stretch>
        </p:blipFill>
        <p:spPr>
          <a:xfrm>
            <a:off x="0" y="668868"/>
            <a:ext cx="9144000" cy="6189132"/>
          </a:xfrm>
          <a:prstGeom prst="rect">
            <a:avLst/>
          </a:prstGeom>
        </p:spPr>
      </p:pic>
    </p:spTree>
    <p:extLst>
      <p:ext uri="{BB962C8B-B14F-4D97-AF65-F5344CB8AC3E}">
        <p14:creationId xmlns:p14="http://schemas.microsoft.com/office/powerpoint/2010/main" val="1005179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280920" cy="1569660"/>
          </a:xfrm>
          <a:prstGeom prst="rect">
            <a:avLst/>
          </a:prstGeom>
          <a:noFill/>
        </p:spPr>
        <p:txBody>
          <a:bodyPr wrap="square" rtlCol="0">
            <a:spAutoFit/>
          </a:bodyPr>
          <a:lstStyle/>
          <a:p>
            <a:r>
              <a:rPr lang="en-GB" sz="3200" dirty="0"/>
              <a:t>Do Now:</a:t>
            </a:r>
          </a:p>
          <a:p>
            <a:endParaRPr lang="en-GB" sz="3200" dirty="0"/>
          </a:p>
          <a:p>
            <a:r>
              <a:rPr lang="en-GB" sz="3200" dirty="0"/>
              <a:t>Recap: Language and Structural features</a:t>
            </a:r>
          </a:p>
        </p:txBody>
      </p:sp>
      <p:pic>
        <p:nvPicPr>
          <p:cNvPr id="3" name="Picture 2">
            <a:extLst>
              <a:ext uri="{FF2B5EF4-FFF2-40B4-BE49-F238E27FC236}">
                <a16:creationId xmlns:a16="http://schemas.microsoft.com/office/drawing/2014/main" id="{74A9E5EC-BD4B-43DF-897D-5A736ADAE466}"/>
              </a:ext>
            </a:extLst>
          </p:cNvPr>
          <p:cNvPicPr>
            <a:picLocks noChangeAspect="1"/>
          </p:cNvPicPr>
          <p:nvPr/>
        </p:nvPicPr>
        <p:blipFill>
          <a:blip r:embed="rId2"/>
          <a:stretch>
            <a:fillRect/>
          </a:stretch>
        </p:blipFill>
        <p:spPr>
          <a:xfrm>
            <a:off x="1979712" y="2420888"/>
            <a:ext cx="4084091" cy="3059273"/>
          </a:xfrm>
          <a:prstGeom prst="rect">
            <a:avLst/>
          </a:prstGeom>
        </p:spPr>
      </p:pic>
      <p:sp>
        <p:nvSpPr>
          <p:cNvPr id="4" name="TextBox 3">
            <a:extLst>
              <a:ext uri="{FF2B5EF4-FFF2-40B4-BE49-F238E27FC236}">
                <a16:creationId xmlns:a16="http://schemas.microsoft.com/office/drawing/2014/main" id="{E2459EA4-DAFE-4891-9802-532AB0C62B24}"/>
              </a:ext>
            </a:extLst>
          </p:cNvPr>
          <p:cNvSpPr txBox="1"/>
          <p:nvPr/>
        </p:nvSpPr>
        <p:spPr>
          <a:xfrm>
            <a:off x="7215684" y="2204864"/>
            <a:ext cx="1224135" cy="3970318"/>
          </a:xfrm>
          <a:prstGeom prst="rect">
            <a:avLst/>
          </a:prstGeom>
          <a:noFill/>
        </p:spPr>
        <p:txBody>
          <a:bodyPr wrap="square" rtlCol="0">
            <a:spAutoFit/>
          </a:bodyPr>
          <a:lstStyle/>
          <a:p>
            <a:r>
              <a:rPr lang="en-GB" dirty="0"/>
              <a:t>Use this image to write 2 short paragraphs.</a:t>
            </a:r>
          </a:p>
          <a:p>
            <a:endParaRPr lang="en-GB" dirty="0"/>
          </a:p>
          <a:p>
            <a:r>
              <a:rPr lang="en-GB" dirty="0"/>
              <a:t>Include:</a:t>
            </a:r>
          </a:p>
          <a:p>
            <a:r>
              <a:rPr lang="en-GB" dirty="0"/>
              <a:t>Simple and complex sentence.</a:t>
            </a:r>
          </a:p>
          <a:p>
            <a:r>
              <a:rPr lang="en-GB" dirty="0"/>
              <a:t>Varied vocabulary/technique </a:t>
            </a:r>
          </a:p>
        </p:txBody>
      </p:sp>
    </p:spTree>
    <p:extLst>
      <p:ext uri="{BB962C8B-B14F-4D97-AF65-F5344CB8AC3E}">
        <p14:creationId xmlns:p14="http://schemas.microsoft.com/office/powerpoint/2010/main" val="374878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928F625-B92D-4A8A-88D8-7AD53415381D}"/>
              </a:ext>
            </a:extLst>
          </p:cNvPr>
          <p:cNvSpPr>
            <a:spLocks noGrp="1"/>
          </p:cNvSpPr>
          <p:nvPr>
            <p:ph type="title"/>
          </p:nvPr>
        </p:nvSpPr>
        <p:spPr>
          <a:xfrm>
            <a:off x="395536" y="116632"/>
            <a:ext cx="8229600" cy="706090"/>
          </a:xfrm>
        </p:spPr>
        <p:txBody>
          <a:bodyPr>
            <a:normAutofit/>
          </a:bodyPr>
          <a:lstStyle/>
          <a:p>
            <a:pPr eaLnBrk="1" hangingPunct="1"/>
            <a:r>
              <a:rPr lang="en-GB" altLang="en-US" sz="2800" b="1" u="sng" dirty="0"/>
              <a:t>Paper 1 Assessment objectives: Reading</a:t>
            </a:r>
          </a:p>
        </p:txBody>
      </p:sp>
      <p:sp>
        <p:nvSpPr>
          <p:cNvPr id="3075" name="Content Placeholder 2">
            <a:extLst>
              <a:ext uri="{FF2B5EF4-FFF2-40B4-BE49-F238E27FC236}">
                <a16:creationId xmlns:a16="http://schemas.microsoft.com/office/drawing/2014/main" id="{5D60F718-1163-4DB4-AE87-ADEB91790764}"/>
              </a:ext>
            </a:extLst>
          </p:cNvPr>
          <p:cNvSpPr>
            <a:spLocks noGrp="1"/>
          </p:cNvSpPr>
          <p:nvPr>
            <p:ph idx="1"/>
          </p:nvPr>
        </p:nvSpPr>
        <p:spPr>
          <a:xfrm>
            <a:off x="107504" y="759619"/>
            <a:ext cx="8856984" cy="5909741"/>
          </a:xfrm>
        </p:spPr>
        <p:txBody>
          <a:bodyPr>
            <a:noAutofit/>
          </a:bodyPr>
          <a:lstStyle/>
          <a:p>
            <a:r>
              <a:rPr lang="en-GB" altLang="en-US" sz="2400" dirty="0"/>
              <a:t>READING (50% of overall qualification) Read and understand a range to texts to: </a:t>
            </a:r>
          </a:p>
          <a:p>
            <a:r>
              <a:rPr lang="en-GB" altLang="en-US" sz="2400" b="1" dirty="0"/>
              <a:t>AO1</a:t>
            </a:r>
            <a:r>
              <a:rPr lang="en-GB" altLang="en-US" sz="2400" dirty="0"/>
              <a:t> Identify and interpret explicit and implicit information and ideas. Select and synthesise evidence from different texts </a:t>
            </a:r>
          </a:p>
          <a:p>
            <a:r>
              <a:rPr lang="en-GB" altLang="en-US" sz="2400" b="1" dirty="0"/>
              <a:t>AO2</a:t>
            </a:r>
            <a:r>
              <a:rPr lang="en-GB" altLang="en-US" sz="2400" dirty="0"/>
              <a:t> Explain, comment on and analyse how writers use language and structure to achieve effects and influence readers, using relevant subject terminology to support their views </a:t>
            </a:r>
          </a:p>
          <a:p>
            <a:r>
              <a:rPr lang="en-GB" altLang="en-US" sz="2400" b="1" dirty="0"/>
              <a:t>AO3 </a:t>
            </a:r>
            <a:r>
              <a:rPr lang="en-GB" altLang="en-US" sz="2400" dirty="0"/>
              <a:t>Compare writers' ideas and perspectives, as well as how these are conveyed, across two or more texts </a:t>
            </a:r>
          </a:p>
          <a:p>
            <a:r>
              <a:rPr lang="en-GB" altLang="en-US" sz="2400" b="1" dirty="0"/>
              <a:t>AO4</a:t>
            </a:r>
            <a:r>
              <a:rPr lang="en-GB" altLang="en-US" sz="2400" dirty="0"/>
              <a:t> Evaluate texts critically and support this with appropriate textual references </a:t>
            </a:r>
          </a:p>
          <a:p>
            <a:r>
              <a:rPr lang="en-GB" altLang="en-US" sz="2400" dirty="0"/>
              <a:t>Each Reading question in our </a:t>
            </a:r>
            <a:r>
              <a:rPr lang="en-GB" altLang="en-US" sz="2400" dirty="0" err="1"/>
              <a:t>Eduqas</a:t>
            </a:r>
            <a:r>
              <a:rPr lang="en-GB" altLang="en-US" sz="2400" dirty="0"/>
              <a:t> specification targets a specific assessment objective</a:t>
            </a:r>
          </a:p>
        </p:txBody>
      </p:sp>
    </p:spTree>
    <p:extLst>
      <p:ext uri="{BB962C8B-B14F-4D97-AF65-F5344CB8AC3E}">
        <p14:creationId xmlns:p14="http://schemas.microsoft.com/office/powerpoint/2010/main" val="3324748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260648"/>
            <a:ext cx="3240360" cy="5262979"/>
          </a:xfrm>
          <a:prstGeom prst="rect">
            <a:avLst/>
          </a:prstGeom>
          <a:noFill/>
        </p:spPr>
        <p:txBody>
          <a:bodyPr wrap="square" rtlCol="0">
            <a:spAutoFit/>
          </a:bodyPr>
          <a:lstStyle/>
          <a:p>
            <a:r>
              <a:rPr lang="en-GB" sz="2400" b="1" dirty="0"/>
              <a:t>A4) How does the writer use </a:t>
            </a:r>
            <a:r>
              <a:rPr lang="en-GB" sz="2400" b="1" dirty="0">
                <a:solidFill>
                  <a:srgbClr val="FF0000"/>
                </a:solidFill>
              </a:rPr>
              <a:t>language </a:t>
            </a:r>
            <a:r>
              <a:rPr lang="en-GB" sz="2400" b="1" dirty="0"/>
              <a:t>effectively in this extract? (Lines 45-53)</a:t>
            </a:r>
          </a:p>
          <a:p>
            <a:endParaRPr lang="en-GB" sz="2400" dirty="0"/>
          </a:p>
          <a:p>
            <a:endParaRPr lang="en-GB" sz="2400" dirty="0"/>
          </a:p>
          <a:p>
            <a:pPr marL="342900" indent="-342900">
              <a:buFont typeface="Arial" pitchFamily="34" charset="0"/>
              <a:buChar char="•"/>
            </a:pPr>
            <a:r>
              <a:rPr lang="en-GB" sz="2400" dirty="0"/>
              <a:t>Select quotations</a:t>
            </a:r>
          </a:p>
          <a:p>
            <a:pPr marL="342900" indent="-342900">
              <a:buFont typeface="Arial" pitchFamily="34" charset="0"/>
              <a:buChar char="•"/>
            </a:pPr>
            <a:r>
              <a:rPr lang="en-GB" sz="2400" dirty="0"/>
              <a:t>Look at how things change</a:t>
            </a:r>
          </a:p>
          <a:p>
            <a:pPr marL="342900" indent="-342900">
              <a:buFont typeface="Arial" pitchFamily="34" charset="0"/>
              <a:buChar char="•"/>
            </a:pPr>
            <a:r>
              <a:rPr lang="en-GB" sz="2400" dirty="0"/>
              <a:t>What does it suggest to the reader.</a:t>
            </a:r>
          </a:p>
          <a:p>
            <a:pPr marL="342900" indent="-342900">
              <a:buFont typeface="Arial" pitchFamily="34" charset="0"/>
              <a:buChar char="•"/>
            </a:pPr>
            <a:r>
              <a:rPr lang="en-GB" sz="2400" dirty="0"/>
              <a:t>Look at word choice</a:t>
            </a:r>
          </a:p>
          <a:p>
            <a:pPr marL="342900" indent="-342900">
              <a:buFont typeface="Arial" pitchFamily="34" charset="0"/>
              <a:buChar char="•"/>
            </a:pPr>
            <a:r>
              <a:rPr lang="en-GB" sz="2400" dirty="0"/>
              <a:t>Word type</a:t>
            </a:r>
          </a:p>
          <a:p>
            <a:pPr marL="342900" indent="-342900">
              <a:buFont typeface="Arial" pitchFamily="34" charset="0"/>
              <a:buChar char="•"/>
            </a:pPr>
            <a:r>
              <a:rPr lang="en-GB" sz="2400" dirty="0"/>
              <a:t>Techniques</a:t>
            </a:r>
          </a:p>
        </p:txBody>
      </p:sp>
      <p:pic>
        <p:nvPicPr>
          <p:cNvPr id="4" name="Picture 3"/>
          <p:cNvPicPr>
            <a:picLocks noChangeAspect="1"/>
          </p:cNvPicPr>
          <p:nvPr/>
        </p:nvPicPr>
        <p:blipFill>
          <a:blip r:embed="rId2"/>
          <a:stretch>
            <a:fillRect/>
          </a:stretch>
        </p:blipFill>
        <p:spPr>
          <a:xfrm>
            <a:off x="3419872" y="116632"/>
            <a:ext cx="5606046" cy="6741368"/>
          </a:xfrm>
          <a:prstGeom prst="rect">
            <a:avLst/>
          </a:prstGeom>
        </p:spPr>
      </p:pic>
      <p:pic>
        <p:nvPicPr>
          <p:cNvPr id="2" name="Picture 1">
            <a:extLst>
              <a:ext uri="{FF2B5EF4-FFF2-40B4-BE49-F238E27FC236}">
                <a16:creationId xmlns:a16="http://schemas.microsoft.com/office/drawing/2014/main" id="{214B611D-A795-4D30-8A2E-F5BCDE708793}"/>
              </a:ext>
            </a:extLst>
          </p:cNvPr>
          <p:cNvPicPr>
            <a:picLocks noChangeAspect="1"/>
          </p:cNvPicPr>
          <p:nvPr/>
        </p:nvPicPr>
        <p:blipFill>
          <a:blip r:embed="rId3"/>
          <a:stretch>
            <a:fillRect/>
          </a:stretch>
        </p:blipFill>
        <p:spPr>
          <a:xfrm>
            <a:off x="179512" y="5373216"/>
            <a:ext cx="1873129" cy="1372427"/>
          </a:xfrm>
          <a:prstGeom prst="rect">
            <a:avLst/>
          </a:prstGeom>
        </p:spPr>
      </p:pic>
    </p:spTree>
    <p:extLst>
      <p:ext uri="{BB962C8B-B14F-4D97-AF65-F5344CB8AC3E}">
        <p14:creationId xmlns:p14="http://schemas.microsoft.com/office/powerpoint/2010/main" val="3452628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16632"/>
            <a:ext cx="8352928" cy="3046988"/>
          </a:xfrm>
          <a:prstGeom prst="rect">
            <a:avLst/>
          </a:prstGeom>
          <a:noFill/>
        </p:spPr>
        <p:txBody>
          <a:bodyPr wrap="square" rtlCol="0">
            <a:spAutoFit/>
          </a:bodyPr>
          <a:lstStyle/>
          <a:p>
            <a:r>
              <a:rPr lang="en-GB" sz="2400" b="1" dirty="0"/>
              <a:t>A4) How does the writer use language effectively in this extract?</a:t>
            </a:r>
          </a:p>
          <a:p>
            <a:endParaRPr lang="en-GB" sz="2400" dirty="0"/>
          </a:p>
          <a:p>
            <a:endParaRPr lang="en-GB" sz="2400" dirty="0"/>
          </a:p>
          <a:p>
            <a:pPr marL="342900" indent="-342900">
              <a:buFont typeface="Arial" pitchFamily="34" charset="0"/>
              <a:buChar char="•"/>
            </a:pPr>
            <a:r>
              <a:rPr lang="en-GB" sz="2400" dirty="0"/>
              <a:t>Select quotations</a:t>
            </a:r>
          </a:p>
          <a:p>
            <a:pPr marL="342900" indent="-342900">
              <a:buFont typeface="Arial" pitchFamily="34" charset="0"/>
              <a:buChar char="•"/>
            </a:pPr>
            <a:r>
              <a:rPr lang="en-GB" sz="2400" dirty="0"/>
              <a:t>Look at how things change</a:t>
            </a:r>
          </a:p>
          <a:p>
            <a:pPr marL="342900" indent="-342900">
              <a:buFont typeface="Arial" pitchFamily="34" charset="0"/>
              <a:buChar char="•"/>
            </a:pPr>
            <a:r>
              <a:rPr lang="en-GB" sz="2400" dirty="0"/>
              <a:t>What does it suggest to an audience</a:t>
            </a:r>
          </a:p>
          <a:p>
            <a:pPr marL="342900" indent="-342900">
              <a:buFont typeface="Arial" pitchFamily="34" charset="0"/>
              <a:buChar char="•"/>
            </a:pPr>
            <a:r>
              <a:rPr lang="en-GB" sz="2400" dirty="0"/>
              <a:t>Look at order/sentence length/types</a:t>
            </a:r>
          </a:p>
          <a:p>
            <a:pPr marL="342900" indent="-342900">
              <a:buFont typeface="Arial" pitchFamily="34" charset="0"/>
              <a:buChar char="•"/>
            </a:pPr>
            <a:r>
              <a:rPr lang="en-GB" sz="2400" dirty="0"/>
              <a:t>Look at word choice</a:t>
            </a:r>
          </a:p>
        </p:txBody>
      </p:sp>
      <p:pic>
        <p:nvPicPr>
          <p:cNvPr id="4" name="Picture 3"/>
          <p:cNvPicPr>
            <a:picLocks noChangeAspect="1"/>
          </p:cNvPicPr>
          <p:nvPr/>
        </p:nvPicPr>
        <p:blipFill>
          <a:blip r:embed="rId2"/>
          <a:stretch>
            <a:fillRect/>
          </a:stretch>
        </p:blipFill>
        <p:spPr>
          <a:xfrm>
            <a:off x="0" y="668868"/>
            <a:ext cx="9144000" cy="6189132"/>
          </a:xfrm>
          <a:prstGeom prst="rect">
            <a:avLst/>
          </a:prstGeom>
        </p:spPr>
      </p:pic>
    </p:spTree>
    <p:extLst>
      <p:ext uri="{BB962C8B-B14F-4D97-AF65-F5344CB8AC3E}">
        <p14:creationId xmlns:p14="http://schemas.microsoft.com/office/powerpoint/2010/main" val="2498929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964488" cy="6494085"/>
          </a:xfrm>
          <a:prstGeom prst="rect">
            <a:avLst/>
          </a:prstGeom>
          <a:noFill/>
        </p:spPr>
        <p:txBody>
          <a:bodyPr wrap="square" rtlCol="0">
            <a:spAutoFit/>
          </a:bodyPr>
          <a:lstStyle/>
          <a:p>
            <a:r>
              <a:rPr lang="en-GB" sz="3200" b="1" u="sng" dirty="0"/>
              <a:t>A4 </a:t>
            </a:r>
            <a:r>
              <a:rPr lang="en-GB" sz="3200" b="1" dirty="0"/>
              <a:t>How does the writer show the boy’s reactions to the suffering of the deer in lines 45-53? </a:t>
            </a:r>
            <a:r>
              <a:rPr lang="en-GB" sz="3200" dirty="0"/>
              <a:t>(10 marks) c. 13 minutes</a:t>
            </a:r>
          </a:p>
          <a:p>
            <a:endParaRPr lang="en-GB" sz="3200" dirty="0"/>
          </a:p>
          <a:p>
            <a:pPr marL="285750" indent="-285750">
              <a:buFont typeface="Arial" pitchFamily="34" charset="0"/>
              <a:buChar char="•"/>
            </a:pPr>
            <a:r>
              <a:rPr lang="en-GB" sz="3200" dirty="0"/>
              <a:t>Focus on </a:t>
            </a:r>
            <a:r>
              <a:rPr lang="en-GB" sz="3200" dirty="0">
                <a:solidFill>
                  <a:srgbClr val="FF0000"/>
                </a:solidFill>
              </a:rPr>
              <a:t>presentation of feelings (what he says/does) or possibly structure</a:t>
            </a:r>
            <a:endParaRPr lang="en-GB" sz="3200" dirty="0"/>
          </a:p>
          <a:p>
            <a:pPr marL="285750" indent="-285750">
              <a:buFont typeface="Arial" pitchFamily="34" charset="0"/>
              <a:buChar char="•"/>
            </a:pPr>
            <a:r>
              <a:rPr lang="en-GB" sz="3200" b="1" dirty="0"/>
              <a:t>MUST</a:t>
            </a:r>
            <a:r>
              <a:rPr lang="en-GB" sz="3200" dirty="0"/>
              <a:t> use quotations</a:t>
            </a:r>
          </a:p>
          <a:p>
            <a:pPr marL="285750" indent="-285750">
              <a:buFont typeface="Arial" pitchFamily="34" charset="0"/>
              <a:buChar char="•"/>
            </a:pPr>
            <a:r>
              <a:rPr lang="en-GB" sz="3200" dirty="0"/>
              <a:t>Use 5/6/7 quotations, depending on the length of your explanations.</a:t>
            </a:r>
          </a:p>
          <a:p>
            <a:pPr marL="285750" indent="-285750">
              <a:buFont typeface="Arial" pitchFamily="34" charset="0"/>
              <a:buChar char="•"/>
            </a:pPr>
            <a:r>
              <a:rPr lang="en-GB" sz="3200" dirty="0"/>
              <a:t>Link together any similar ones</a:t>
            </a:r>
          </a:p>
          <a:p>
            <a:pPr marL="285750" indent="-285750">
              <a:buFont typeface="Arial" pitchFamily="34" charset="0"/>
              <a:buChar char="•"/>
            </a:pPr>
            <a:r>
              <a:rPr lang="en-GB" sz="3200" dirty="0"/>
              <a:t>You MUST be able to label techniques and word types.</a:t>
            </a:r>
          </a:p>
          <a:p>
            <a:pPr marL="285750" indent="-285750">
              <a:buFont typeface="Arial" pitchFamily="34" charset="0"/>
              <a:buChar char="•"/>
            </a:pPr>
            <a:endParaRPr lang="en-GB" sz="3200" dirty="0"/>
          </a:p>
        </p:txBody>
      </p:sp>
    </p:spTree>
    <p:controls>
      <mc:AlternateContent xmlns:mc="http://schemas.openxmlformats.org/markup-compatibility/2006">
        <mc:Choice xmlns:v="urn:schemas-microsoft-com:vml" Requires="v">
          <p:control spid="4141" r:id="rId2" imgW="1541520" imgH="1133640"/>
        </mc:Choice>
        <mc:Fallback>
          <p:control r:id="rId2" imgW="1541520" imgH="1133640">
            <p:pic>
              <p:nvPicPr>
                <p:cNvPr id="3" name="ShockwaveFlash2"/>
                <p:cNvPicPr preferRelativeResize="0">
                  <a:picLocks noChangeArrowheads="1" noChangeShapeType="1"/>
                </p:cNvPicPr>
                <p:nvPr/>
              </p:nvPicPr>
              <p:blipFill>
                <a:blip r:embed="rId4"/>
                <a:srcRect/>
                <a:stretch>
                  <a:fillRect/>
                </a:stretch>
              </p:blipFill>
              <p:spPr bwMode="auto">
                <a:xfrm>
                  <a:off x="6876256" y="5620576"/>
                  <a:ext cx="1540768" cy="113415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564746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280920" cy="1569660"/>
          </a:xfrm>
          <a:prstGeom prst="rect">
            <a:avLst/>
          </a:prstGeom>
          <a:noFill/>
        </p:spPr>
        <p:txBody>
          <a:bodyPr wrap="square" rtlCol="0">
            <a:spAutoFit/>
          </a:bodyPr>
          <a:lstStyle/>
          <a:p>
            <a:r>
              <a:rPr lang="en-GB" sz="3200" b="1" u="sng" dirty="0"/>
              <a:t>A5 How to answer the evaluation question</a:t>
            </a:r>
          </a:p>
          <a:p>
            <a:endParaRPr lang="en-GB" sz="3200" dirty="0"/>
          </a:p>
          <a:p>
            <a:r>
              <a:rPr lang="en-GB" sz="3200" dirty="0"/>
              <a:t>Preparation</a:t>
            </a:r>
          </a:p>
        </p:txBody>
      </p:sp>
      <p:pic>
        <p:nvPicPr>
          <p:cNvPr id="4" name="Picture 3">
            <a:extLst>
              <a:ext uri="{FF2B5EF4-FFF2-40B4-BE49-F238E27FC236}">
                <a16:creationId xmlns:a16="http://schemas.microsoft.com/office/drawing/2014/main" id="{90E87671-E744-4C19-905A-384FC01F5276}"/>
              </a:ext>
            </a:extLst>
          </p:cNvPr>
          <p:cNvPicPr>
            <a:picLocks noChangeAspect="1"/>
          </p:cNvPicPr>
          <p:nvPr/>
        </p:nvPicPr>
        <p:blipFill>
          <a:blip r:embed="rId2"/>
          <a:stretch>
            <a:fillRect/>
          </a:stretch>
        </p:blipFill>
        <p:spPr>
          <a:xfrm>
            <a:off x="4211960" y="1772816"/>
            <a:ext cx="3675305" cy="2058171"/>
          </a:xfrm>
          <a:prstGeom prst="rect">
            <a:avLst/>
          </a:prstGeom>
        </p:spPr>
      </p:pic>
    </p:spTree>
    <p:extLst>
      <p:ext uri="{BB962C8B-B14F-4D97-AF65-F5344CB8AC3E}">
        <p14:creationId xmlns:p14="http://schemas.microsoft.com/office/powerpoint/2010/main" val="1738903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280920" cy="6001643"/>
          </a:xfrm>
          <a:prstGeom prst="rect">
            <a:avLst/>
          </a:prstGeom>
          <a:noFill/>
        </p:spPr>
        <p:txBody>
          <a:bodyPr wrap="square" rtlCol="0">
            <a:spAutoFit/>
          </a:bodyPr>
          <a:lstStyle/>
          <a:p>
            <a:r>
              <a:rPr lang="en-GB" sz="3200" b="1" u="sng" dirty="0"/>
              <a:t>Starter: </a:t>
            </a:r>
          </a:p>
          <a:p>
            <a:r>
              <a:rPr lang="en-GB" sz="3200" dirty="0"/>
              <a:t>Year 10 students should stay on an extra year to catch up with missed work.</a:t>
            </a:r>
          </a:p>
          <a:p>
            <a:endParaRPr lang="en-GB" sz="3200" dirty="0"/>
          </a:p>
          <a:p>
            <a:endParaRPr lang="en-GB" sz="3200" dirty="0"/>
          </a:p>
          <a:p>
            <a:endParaRPr lang="en-GB" sz="3200" dirty="0"/>
          </a:p>
          <a:p>
            <a:endParaRPr lang="en-GB" sz="3200" dirty="0"/>
          </a:p>
          <a:p>
            <a:endParaRPr lang="en-GB" sz="3200" dirty="0"/>
          </a:p>
          <a:p>
            <a:r>
              <a:rPr lang="en-GB" sz="3200" dirty="0"/>
              <a:t>To what extent do you agree with this? </a:t>
            </a:r>
          </a:p>
          <a:p>
            <a:endParaRPr lang="en-GB" sz="3200" dirty="0"/>
          </a:p>
          <a:p>
            <a:r>
              <a:rPr lang="en-GB" sz="3200" dirty="0"/>
              <a:t>Vocabulary: totally, wholeheartedly, truly, to a certain extent, (see connectives map)</a:t>
            </a:r>
          </a:p>
        </p:txBody>
      </p:sp>
      <p:pic>
        <p:nvPicPr>
          <p:cNvPr id="4" name="Picture 3">
            <a:extLst>
              <a:ext uri="{FF2B5EF4-FFF2-40B4-BE49-F238E27FC236}">
                <a16:creationId xmlns:a16="http://schemas.microsoft.com/office/drawing/2014/main" id="{90E87671-E744-4C19-905A-384FC01F5276}"/>
              </a:ext>
            </a:extLst>
          </p:cNvPr>
          <p:cNvPicPr>
            <a:picLocks noChangeAspect="1"/>
          </p:cNvPicPr>
          <p:nvPr/>
        </p:nvPicPr>
        <p:blipFill>
          <a:blip r:embed="rId2"/>
          <a:stretch>
            <a:fillRect/>
          </a:stretch>
        </p:blipFill>
        <p:spPr>
          <a:xfrm>
            <a:off x="4211960" y="1772816"/>
            <a:ext cx="3675305" cy="2058171"/>
          </a:xfrm>
          <a:prstGeom prst="rect">
            <a:avLst/>
          </a:prstGeom>
        </p:spPr>
      </p:pic>
    </p:spTree>
    <p:extLst>
      <p:ext uri="{BB962C8B-B14F-4D97-AF65-F5344CB8AC3E}">
        <p14:creationId xmlns:p14="http://schemas.microsoft.com/office/powerpoint/2010/main" val="538065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280920" cy="6001643"/>
          </a:xfrm>
          <a:prstGeom prst="rect">
            <a:avLst/>
          </a:prstGeom>
          <a:noFill/>
        </p:spPr>
        <p:txBody>
          <a:bodyPr wrap="square" rtlCol="0">
            <a:spAutoFit/>
          </a:bodyPr>
          <a:lstStyle/>
          <a:p>
            <a:r>
              <a:rPr lang="en-GB" sz="3200" dirty="0">
                <a:solidFill>
                  <a:srgbClr val="FF0000"/>
                </a:solidFill>
              </a:rPr>
              <a:t>5 minute Do Now:</a:t>
            </a:r>
          </a:p>
          <a:p>
            <a:endParaRPr lang="en-GB" sz="3200" dirty="0">
              <a:solidFill>
                <a:srgbClr val="00B050"/>
              </a:solidFill>
            </a:endParaRPr>
          </a:p>
          <a:p>
            <a:r>
              <a:rPr lang="en-GB" sz="3200" dirty="0">
                <a:solidFill>
                  <a:srgbClr val="0070C0"/>
                </a:solidFill>
              </a:rPr>
              <a:t>Open book at tab:</a:t>
            </a:r>
          </a:p>
          <a:p>
            <a:endParaRPr lang="en-GB" sz="3200" dirty="0">
              <a:solidFill>
                <a:srgbClr val="00B050"/>
              </a:solidFill>
            </a:endParaRPr>
          </a:p>
          <a:p>
            <a:r>
              <a:rPr lang="en-GB" sz="3200" dirty="0">
                <a:solidFill>
                  <a:srgbClr val="00B050"/>
                </a:solidFill>
              </a:rPr>
              <a:t>Green pen- so far so good.</a:t>
            </a:r>
          </a:p>
          <a:p>
            <a:endParaRPr lang="en-GB" sz="3200" dirty="0">
              <a:solidFill>
                <a:srgbClr val="00B050"/>
              </a:solidFill>
            </a:endParaRPr>
          </a:p>
          <a:p>
            <a:r>
              <a:rPr lang="en-GB" sz="3200" dirty="0">
                <a:solidFill>
                  <a:srgbClr val="7030A0"/>
                </a:solidFill>
              </a:rPr>
              <a:t>PA – pass back and either read my comments or give one.</a:t>
            </a:r>
          </a:p>
          <a:p>
            <a:endParaRPr lang="en-GB" sz="3200" dirty="0"/>
          </a:p>
          <a:p>
            <a:endParaRPr lang="en-GB" sz="3200" dirty="0"/>
          </a:p>
          <a:p>
            <a:endParaRPr lang="en-GB" sz="3200" dirty="0"/>
          </a:p>
          <a:p>
            <a:endParaRPr lang="en-GB" sz="3200" dirty="0"/>
          </a:p>
        </p:txBody>
      </p:sp>
      <p:pic>
        <p:nvPicPr>
          <p:cNvPr id="3" name="Picture 2">
            <a:extLst>
              <a:ext uri="{FF2B5EF4-FFF2-40B4-BE49-F238E27FC236}">
                <a16:creationId xmlns:a16="http://schemas.microsoft.com/office/drawing/2014/main" id="{5C1727CB-C777-4782-9C43-7DDD5898F297}"/>
              </a:ext>
            </a:extLst>
          </p:cNvPr>
          <p:cNvPicPr>
            <a:picLocks noChangeAspect="1"/>
          </p:cNvPicPr>
          <p:nvPr/>
        </p:nvPicPr>
        <p:blipFill>
          <a:blip r:embed="rId2"/>
          <a:stretch>
            <a:fillRect/>
          </a:stretch>
        </p:blipFill>
        <p:spPr>
          <a:xfrm>
            <a:off x="5508104" y="4221088"/>
            <a:ext cx="2200847" cy="1652159"/>
          </a:xfrm>
          <a:prstGeom prst="rect">
            <a:avLst/>
          </a:prstGeom>
        </p:spPr>
      </p:pic>
    </p:spTree>
    <p:extLst>
      <p:ext uri="{BB962C8B-B14F-4D97-AF65-F5344CB8AC3E}">
        <p14:creationId xmlns:p14="http://schemas.microsoft.com/office/powerpoint/2010/main" val="2431557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31EF-E45A-418B-BCFD-7BDD08C64EB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0DC32CEC-76DF-4A43-904F-35D01677D82B}"/>
              </a:ext>
            </a:extLst>
          </p:cNvPr>
          <p:cNvPicPr>
            <a:picLocks noGrp="1" noChangeAspect="1"/>
          </p:cNvPicPr>
          <p:nvPr>
            <p:ph idx="1"/>
          </p:nvPr>
        </p:nvPicPr>
        <p:blipFill>
          <a:blip r:embed="rId2"/>
          <a:stretch>
            <a:fillRect/>
          </a:stretch>
        </p:blipFill>
        <p:spPr>
          <a:xfrm>
            <a:off x="107504" y="188640"/>
            <a:ext cx="9036496" cy="6394722"/>
          </a:xfrm>
          <a:prstGeom prst="rect">
            <a:avLst/>
          </a:prstGeom>
        </p:spPr>
      </p:pic>
    </p:spTree>
    <p:extLst>
      <p:ext uri="{BB962C8B-B14F-4D97-AF65-F5344CB8AC3E}">
        <p14:creationId xmlns:p14="http://schemas.microsoft.com/office/powerpoint/2010/main" val="3095686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43161"/>
            <a:ext cx="8280920" cy="7171194"/>
          </a:xfrm>
          <a:prstGeom prst="rect">
            <a:avLst/>
          </a:prstGeom>
          <a:noFill/>
        </p:spPr>
        <p:txBody>
          <a:bodyPr wrap="square" rtlCol="0">
            <a:spAutoFit/>
          </a:bodyPr>
          <a:lstStyle/>
          <a:p>
            <a:r>
              <a:rPr lang="en-GB" sz="3200" b="1" u="sng" dirty="0"/>
              <a:t>Starter:</a:t>
            </a:r>
          </a:p>
          <a:p>
            <a:endParaRPr lang="en-GB" sz="3200" b="1" u="sng" dirty="0"/>
          </a:p>
          <a:p>
            <a:r>
              <a:rPr lang="en-GB" sz="2800" b="1" dirty="0"/>
              <a:t>We have nearly completed a whole paper in detail.</a:t>
            </a:r>
          </a:p>
          <a:p>
            <a:endParaRPr lang="en-GB" sz="2800" b="1" dirty="0"/>
          </a:p>
          <a:p>
            <a:r>
              <a:rPr lang="en-GB" sz="2800" b="1" dirty="0">
                <a:solidFill>
                  <a:srgbClr val="0070C0"/>
                </a:solidFill>
              </a:rPr>
              <a:t>Match up the AOs with the question- note: one does not apply to Paper 1.</a:t>
            </a:r>
          </a:p>
          <a:p>
            <a:endParaRPr lang="en-GB" sz="2800" b="1" dirty="0"/>
          </a:p>
          <a:p>
            <a:r>
              <a:rPr lang="en-GB" sz="2800" b="1" dirty="0"/>
              <a:t>When you are sure – write the AO in the correct place in your book.</a:t>
            </a:r>
          </a:p>
          <a:p>
            <a:endParaRPr lang="en-GB" sz="2800" b="1" dirty="0"/>
          </a:p>
          <a:p>
            <a:r>
              <a:rPr lang="en-GB" sz="2800" b="1" dirty="0" err="1">
                <a:solidFill>
                  <a:srgbClr val="0070C0"/>
                </a:solidFill>
              </a:rPr>
              <a:t>ie</a:t>
            </a:r>
            <a:r>
              <a:rPr lang="en-GB" sz="2800" b="1" dirty="0">
                <a:solidFill>
                  <a:srgbClr val="0070C0"/>
                </a:solidFill>
              </a:rPr>
              <a:t> – juxtaposed to the question </a:t>
            </a:r>
          </a:p>
          <a:p>
            <a:endParaRPr lang="en-GB" sz="2800" dirty="0"/>
          </a:p>
          <a:p>
            <a:endParaRPr lang="en-GB" sz="2800" dirty="0"/>
          </a:p>
          <a:p>
            <a:endParaRPr lang="en-GB" sz="2800" dirty="0"/>
          </a:p>
          <a:p>
            <a:endParaRPr lang="en-GB" sz="2800" dirty="0"/>
          </a:p>
          <a:p>
            <a:endParaRPr lang="en-GB" sz="3200" dirty="0"/>
          </a:p>
        </p:txBody>
      </p:sp>
      <p:pic>
        <p:nvPicPr>
          <p:cNvPr id="4" name="Picture 3">
            <a:extLst>
              <a:ext uri="{FF2B5EF4-FFF2-40B4-BE49-F238E27FC236}">
                <a16:creationId xmlns:a16="http://schemas.microsoft.com/office/drawing/2014/main" id="{90E87671-E744-4C19-905A-384FC01F5276}"/>
              </a:ext>
            </a:extLst>
          </p:cNvPr>
          <p:cNvPicPr>
            <a:picLocks noChangeAspect="1"/>
          </p:cNvPicPr>
          <p:nvPr/>
        </p:nvPicPr>
        <p:blipFill>
          <a:blip r:embed="rId2"/>
          <a:stretch>
            <a:fillRect/>
          </a:stretch>
        </p:blipFill>
        <p:spPr>
          <a:xfrm>
            <a:off x="5724129" y="5204899"/>
            <a:ext cx="2736304" cy="1532331"/>
          </a:xfrm>
          <a:prstGeom prst="rect">
            <a:avLst/>
          </a:prstGeom>
        </p:spPr>
      </p:pic>
    </p:spTree>
    <p:extLst>
      <p:ext uri="{BB962C8B-B14F-4D97-AF65-F5344CB8AC3E}">
        <p14:creationId xmlns:p14="http://schemas.microsoft.com/office/powerpoint/2010/main" val="4176662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43161"/>
            <a:ext cx="8280920" cy="3354765"/>
          </a:xfrm>
          <a:prstGeom prst="rect">
            <a:avLst/>
          </a:prstGeom>
          <a:noFill/>
        </p:spPr>
        <p:txBody>
          <a:bodyPr wrap="square" rtlCol="0">
            <a:spAutoFit/>
          </a:bodyPr>
          <a:lstStyle/>
          <a:p>
            <a:r>
              <a:rPr lang="en-GB" sz="3200" b="1" u="sng" dirty="0"/>
              <a:t>A5 Writing an answer to the Evaluation question:</a:t>
            </a:r>
          </a:p>
          <a:p>
            <a:endParaRPr lang="en-GB" sz="3200" b="1" u="sng" dirty="0"/>
          </a:p>
          <a:p>
            <a:endParaRPr lang="en-GB" sz="2800" dirty="0"/>
          </a:p>
          <a:p>
            <a:endParaRPr lang="en-GB" sz="2800" dirty="0"/>
          </a:p>
          <a:p>
            <a:endParaRPr lang="en-GB" sz="2800" dirty="0"/>
          </a:p>
          <a:p>
            <a:endParaRPr lang="en-GB" sz="3200" dirty="0"/>
          </a:p>
        </p:txBody>
      </p:sp>
      <p:pic>
        <p:nvPicPr>
          <p:cNvPr id="4" name="Picture 3">
            <a:extLst>
              <a:ext uri="{FF2B5EF4-FFF2-40B4-BE49-F238E27FC236}">
                <a16:creationId xmlns:a16="http://schemas.microsoft.com/office/drawing/2014/main" id="{90E87671-E744-4C19-905A-384FC01F5276}"/>
              </a:ext>
            </a:extLst>
          </p:cNvPr>
          <p:cNvPicPr>
            <a:picLocks noChangeAspect="1"/>
          </p:cNvPicPr>
          <p:nvPr/>
        </p:nvPicPr>
        <p:blipFill>
          <a:blip r:embed="rId2"/>
          <a:stretch>
            <a:fillRect/>
          </a:stretch>
        </p:blipFill>
        <p:spPr>
          <a:xfrm>
            <a:off x="5724129" y="5204899"/>
            <a:ext cx="2736304" cy="1532331"/>
          </a:xfrm>
          <a:prstGeom prst="rect">
            <a:avLst/>
          </a:prstGeom>
        </p:spPr>
      </p:pic>
    </p:spTree>
    <p:extLst>
      <p:ext uri="{BB962C8B-B14F-4D97-AF65-F5344CB8AC3E}">
        <p14:creationId xmlns:p14="http://schemas.microsoft.com/office/powerpoint/2010/main" val="1147326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43161"/>
            <a:ext cx="8280920" cy="8956298"/>
          </a:xfrm>
          <a:prstGeom prst="rect">
            <a:avLst/>
          </a:prstGeom>
          <a:noFill/>
        </p:spPr>
        <p:txBody>
          <a:bodyPr wrap="square" rtlCol="0">
            <a:spAutoFit/>
          </a:bodyPr>
          <a:lstStyle/>
          <a:p>
            <a:r>
              <a:rPr lang="en-GB" sz="3600" b="1" u="sng" dirty="0"/>
              <a:t>Starter:</a:t>
            </a:r>
          </a:p>
          <a:p>
            <a:endParaRPr lang="en-GB" sz="3600" b="1" u="sng" dirty="0"/>
          </a:p>
          <a:p>
            <a:r>
              <a:rPr lang="en-GB" sz="3600" b="1" dirty="0"/>
              <a:t>We have nearly completed a whole paper in detail.</a:t>
            </a:r>
          </a:p>
          <a:p>
            <a:endParaRPr lang="en-GB" sz="3600" b="1" dirty="0"/>
          </a:p>
          <a:p>
            <a:r>
              <a:rPr lang="en-GB" sz="3600" b="1" dirty="0"/>
              <a:t>Match up the AOs with the question- note: one does not apply to Paper 1.</a:t>
            </a:r>
          </a:p>
          <a:p>
            <a:endParaRPr lang="en-GB" sz="3600" b="1" dirty="0"/>
          </a:p>
          <a:p>
            <a:r>
              <a:rPr lang="en-GB" sz="3600" b="1" dirty="0"/>
              <a:t>When you are sure – write the AO in the correct place in your book.</a:t>
            </a:r>
          </a:p>
          <a:p>
            <a:endParaRPr lang="en-GB" sz="3600" b="1" dirty="0"/>
          </a:p>
          <a:p>
            <a:r>
              <a:rPr lang="en-GB" sz="3600" b="1" dirty="0" err="1"/>
              <a:t>ie</a:t>
            </a:r>
            <a:r>
              <a:rPr lang="en-GB" sz="3600" b="1" dirty="0"/>
              <a:t> – juxtaposed to the question </a:t>
            </a:r>
          </a:p>
          <a:p>
            <a:endParaRPr lang="en-GB" sz="2800" dirty="0"/>
          </a:p>
          <a:p>
            <a:endParaRPr lang="en-GB" sz="2800" dirty="0"/>
          </a:p>
          <a:p>
            <a:endParaRPr lang="en-GB" sz="2800" dirty="0"/>
          </a:p>
          <a:p>
            <a:endParaRPr lang="en-GB" sz="2800" dirty="0"/>
          </a:p>
          <a:p>
            <a:endParaRPr lang="en-GB" sz="3200" dirty="0"/>
          </a:p>
        </p:txBody>
      </p:sp>
    </p:spTree>
    <p:extLst>
      <p:ext uri="{BB962C8B-B14F-4D97-AF65-F5344CB8AC3E}">
        <p14:creationId xmlns:p14="http://schemas.microsoft.com/office/powerpoint/2010/main" val="65671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7920880" cy="523220"/>
          </a:xfrm>
          <a:prstGeom prst="rect">
            <a:avLst/>
          </a:prstGeom>
          <a:noFill/>
        </p:spPr>
        <p:txBody>
          <a:bodyPr wrap="square" rtlCol="0">
            <a:spAutoFit/>
          </a:bodyPr>
          <a:lstStyle/>
          <a:p>
            <a:r>
              <a:rPr lang="en-GB" sz="2800" b="1" u="sng" dirty="0"/>
              <a:t>Paper 1 Assessment objectives - Writing</a:t>
            </a:r>
          </a:p>
        </p:txBody>
      </p:sp>
      <p:sp>
        <p:nvSpPr>
          <p:cNvPr id="3" name="Rectangle 2">
            <a:extLst>
              <a:ext uri="{FF2B5EF4-FFF2-40B4-BE49-F238E27FC236}">
                <a16:creationId xmlns:a16="http://schemas.microsoft.com/office/drawing/2014/main" id="{ED1CBC1D-8BA3-41A0-937B-71C0CF999207}"/>
              </a:ext>
            </a:extLst>
          </p:cNvPr>
          <p:cNvSpPr/>
          <p:nvPr/>
        </p:nvSpPr>
        <p:spPr>
          <a:xfrm>
            <a:off x="179512" y="1268760"/>
            <a:ext cx="8784976" cy="4524315"/>
          </a:xfrm>
          <a:prstGeom prst="rect">
            <a:avLst/>
          </a:prstGeom>
        </p:spPr>
        <p:txBody>
          <a:bodyPr wrap="square">
            <a:spAutoFit/>
          </a:bodyPr>
          <a:lstStyle/>
          <a:p>
            <a:pPr marL="342900" indent="-342900">
              <a:buFont typeface="Arial" panose="020B0604020202020204" pitchFamily="34" charset="0"/>
              <a:buChar char="•"/>
            </a:pPr>
            <a:r>
              <a:rPr lang="en-GB" sz="2400" dirty="0"/>
              <a:t>WRITING (50% of the overall qualification)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AO5</a:t>
            </a:r>
            <a:r>
              <a:rPr lang="en-GB" sz="2400" dirty="0"/>
              <a:t> Communicate clearly, effectively, and imaginatively, selecting and adapting tone, style and register for different forms, purposes and audiences; Organise information and ideas, using structural and grammatical features to support coherence and cohesion of texts.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b="1" dirty="0"/>
              <a:t>AO6 </a:t>
            </a:r>
            <a:r>
              <a:rPr lang="en-GB" sz="2400" dirty="0"/>
              <a:t>Candidates must use a range of vocabulary and sentence structures for clarity, purpose and effect, with accurate spelling and punctuation. (This requirement must constitute 20% of the marks for each specification as a whole.)</a:t>
            </a:r>
          </a:p>
        </p:txBody>
      </p:sp>
    </p:spTree>
    <p:extLst>
      <p:ext uri="{BB962C8B-B14F-4D97-AF65-F5344CB8AC3E}">
        <p14:creationId xmlns:p14="http://schemas.microsoft.com/office/powerpoint/2010/main" val="1339801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4928F625-B92D-4A8A-88D8-7AD53415381D}"/>
              </a:ext>
            </a:extLst>
          </p:cNvPr>
          <p:cNvSpPr>
            <a:spLocks noGrp="1"/>
          </p:cNvSpPr>
          <p:nvPr>
            <p:ph type="title"/>
          </p:nvPr>
        </p:nvSpPr>
        <p:spPr>
          <a:xfrm>
            <a:off x="395536" y="116632"/>
            <a:ext cx="8229600" cy="706090"/>
          </a:xfrm>
        </p:spPr>
        <p:txBody>
          <a:bodyPr>
            <a:normAutofit/>
          </a:bodyPr>
          <a:lstStyle/>
          <a:p>
            <a:pPr eaLnBrk="1" hangingPunct="1"/>
            <a:r>
              <a:rPr lang="en-GB" altLang="en-US" sz="2800" b="1" u="sng" dirty="0">
                <a:solidFill>
                  <a:srgbClr val="FF0000"/>
                </a:solidFill>
              </a:rPr>
              <a:t>Paper 1 Assessment objectives: Reading- answers</a:t>
            </a:r>
          </a:p>
        </p:txBody>
      </p:sp>
      <p:sp>
        <p:nvSpPr>
          <p:cNvPr id="3075" name="Content Placeholder 2">
            <a:extLst>
              <a:ext uri="{FF2B5EF4-FFF2-40B4-BE49-F238E27FC236}">
                <a16:creationId xmlns:a16="http://schemas.microsoft.com/office/drawing/2014/main" id="{5D60F718-1163-4DB4-AE87-ADEB91790764}"/>
              </a:ext>
            </a:extLst>
          </p:cNvPr>
          <p:cNvSpPr>
            <a:spLocks noGrp="1"/>
          </p:cNvSpPr>
          <p:nvPr>
            <p:ph idx="1"/>
          </p:nvPr>
        </p:nvSpPr>
        <p:spPr>
          <a:xfrm>
            <a:off x="107504" y="759619"/>
            <a:ext cx="8856984" cy="5909741"/>
          </a:xfrm>
        </p:spPr>
        <p:txBody>
          <a:bodyPr>
            <a:noAutofit/>
          </a:bodyPr>
          <a:lstStyle/>
          <a:p>
            <a:r>
              <a:rPr lang="en-GB" altLang="en-US" sz="2400" dirty="0"/>
              <a:t>READING (50% of overall qualification) Read and understand a range to texts to: </a:t>
            </a:r>
          </a:p>
          <a:p>
            <a:r>
              <a:rPr lang="en-GB" altLang="en-US" sz="2400" b="1" dirty="0" err="1"/>
              <a:t>Qsn</a:t>
            </a:r>
            <a:r>
              <a:rPr lang="en-GB" altLang="en-US" sz="2400" b="1" dirty="0"/>
              <a:t> A1 - AO1</a:t>
            </a:r>
            <a:r>
              <a:rPr lang="en-GB" altLang="en-US" sz="2400" dirty="0"/>
              <a:t> Identify and interpret explicit and implicit information and ideas. Select and synthesise evidence from different texts </a:t>
            </a:r>
          </a:p>
          <a:p>
            <a:r>
              <a:rPr lang="en-GB" altLang="en-US" sz="2400" b="1" dirty="0" err="1"/>
              <a:t>Qsn</a:t>
            </a:r>
            <a:r>
              <a:rPr lang="en-GB" altLang="en-US" sz="2400" b="1" dirty="0"/>
              <a:t> A2 - AO2</a:t>
            </a:r>
            <a:r>
              <a:rPr lang="en-GB" altLang="en-US" sz="2400" dirty="0"/>
              <a:t> </a:t>
            </a:r>
            <a:r>
              <a:rPr lang="en-GB" altLang="en-US" sz="2400" b="1" dirty="0"/>
              <a:t>Explain, comment on and analyse how writers use language and structure to achieve effects and influence readers, using relevant subject terminology to support their views </a:t>
            </a:r>
          </a:p>
          <a:p>
            <a:r>
              <a:rPr lang="en-GB" altLang="en-US" sz="2400" b="1" dirty="0" err="1"/>
              <a:t>Qsn</a:t>
            </a:r>
            <a:r>
              <a:rPr lang="en-GB" altLang="en-US" sz="2400" b="1" dirty="0"/>
              <a:t> A3 – AO2</a:t>
            </a:r>
          </a:p>
          <a:p>
            <a:r>
              <a:rPr lang="en-GB" altLang="en-US" sz="2400" b="1" dirty="0" err="1"/>
              <a:t>Qsn</a:t>
            </a:r>
            <a:r>
              <a:rPr lang="en-GB" altLang="en-US" sz="2400" b="1" dirty="0"/>
              <a:t> A4 – AO2</a:t>
            </a:r>
          </a:p>
          <a:p>
            <a:r>
              <a:rPr lang="en-GB" altLang="en-US" sz="2400" b="1" dirty="0" err="1"/>
              <a:t>Qsn</a:t>
            </a:r>
            <a:r>
              <a:rPr lang="en-GB" altLang="en-US" sz="2400" b="1" dirty="0"/>
              <a:t> A5 - AO4</a:t>
            </a:r>
            <a:r>
              <a:rPr lang="en-GB" altLang="en-US" sz="2400" dirty="0"/>
              <a:t> Evaluate texts </a:t>
            </a:r>
            <a:r>
              <a:rPr lang="en-GB" altLang="en-US" sz="2400" b="1" dirty="0"/>
              <a:t>critically</a:t>
            </a:r>
            <a:r>
              <a:rPr lang="en-GB" altLang="en-US" sz="2400" dirty="0"/>
              <a:t> and support this with appropriate textual references </a:t>
            </a:r>
          </a:p>
          <a:p>
            <a:r>
              <a:rPr lang="en-GB" altLang="en-US" sz="2400" dirty="0"/>
              <a:t>Each Reading question in our </a:t>
            </a:r>
            <a:r>
              <a:rPr lang="en-GB" altLang="en-US" sz="2400" dirty="0" err="1"/>
              <a:t>Eduqas</a:t>
            </a:r>
            <a:r>
              <a:rPr lang="en-GB" altLang="en-US" sz="2400" dirty="0"/>
              <a:t> specification targets a specific assessment objective</a:t>
            </a:r>
          </a:p>
        </p:txBody>
      </p:sp>
    </p:spTree>
    <p:extLst>
      <p:ext uri="{BB962C8B-B14F-4D97-AF65-F5344CB8AC3E}">
        <p14:creationId xmlns:p14="http://schemas.microsoft.com/office/powerpoint/2010/main" val="754407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1" y="260648"/>
            <a:ext cx="8856181" cy="5262979"/>
          </a:xfrm>
          <a:prstGeom prst="rect">
            <a:avLst/>
          </a:prstGeom>
          <a:noFill/>
        </p:spPr>
        <p:txBody>
          <a:bodyPr wrap="square" rtlCol="0">
            <a:spAutoFit/>
          </a:bodyPr>
          <a:lstStyle/>
          <a:p>
            <a:r>
              <a:rPr lang="en-GB" sz="3200" dirty="0"/>
              <a:t>A5: Evaluative question </a:t>
            </a:r>
          </a:p>
          <a:p>
            <a:endParaRPr lang="en-GB" sz="3200" dirty="0"/>
          </a:p>
          <a:p>
            <a:r>
              <a:rPr lang="en-GB" sz="3200" dirty="0"/>
              <a:t>To what extent do you agree with this? </a:t>
            </a:r>
          </a:p>
          <a:p>
            <a:r>
              <a:rPr lang="en-GB" sz="3200" dirty="0"/>
              <a:t>This means: how far do you agree?</a:t>
            </a:r>
          </a:p>
          <a:p>
            <a:endParaRPr lang="en-GB" sz="3200" dirty="0"/>
          </a:p>
          <a:p>
            <a:r>
              <a:rPr lang="en-GB" sz="3200" dirty="0"/>
              <a:t>0----------------------------------------------------------------10</a:t>
            </a:r>
          </a:p>
          <a:p>
            <a:r>
              <a:rPr lang="en-GB" sz="2000" dirty="0"/>
              <a:t>Totally                                                                                                                              </a:t>
            </a:r>
            <a:r>
              <a:rPr lang="en-GB" sz="2000" dirty="0" err="1"/>
              <a:t>totally</a:t>
            </a:r>
            <a:endParaRPr lang="en-GB" sz="2000" dirty="0"/>
          </a:p>
          <a:p>
            <a:r>
              <a:rPr lang="en-GB" sz="2000" dirty="0"/>
              <a:t>Agree                                                                                                                            disagree</a:t>
            </a:r>
          </a:p>
          <a:p>
            <a:endParaRPr lang="en-GB" sz="3200" dirty="0"/>
          </a:p>
          <a:p>
            <a:endParaRPr lang="en-GB" sz="3200" dirty="0"/>
          </a:p>
          <a:p>
            <a:endParaRPr lang="en-GB" sz="3200" dirty="0"/>
          </a:p>
        </p:txBody>
      </p:sp>
      <p:pic>
        <p:nvPicPr>
          <p:cNvPr id="3" name="Picture 2">
            <a:extLst>
              <a:ext uri="{FF2B5EF4-FFF2-40B4-BE49-F238E27FC236}">
                <a16:creationId xmlns:a16="http://schemas.microsoft.com/office/drawing/2014/main" id="{76BFDFC9-3581-4A4A-9340-9EBAB049196F}"/>
              </a:ext>
            </a:extLst>
          </p:cNvPr>
          <p:cNvPicPr>
            <a:picLocks noChangeAspect="1"/>
          </p:cNvPicPr>
          <p:nvPr/>
        </p:nvPicPr>
        <p:blipFill>
          <a:blip r:embed="rId2"/>
          <a:stretch>
            <a:fillRect/>
          </a:stretch>
        </p:blipFill>
        <p:spPr>
          <a:xfrm>
            <a:off x="6833930" y="116632"/>
            <a:ext cx="2201763" cy="1649197"/>
          </a:xfrm>
          <a:prstGeom prst="rect">
            <a:avLst/>
          </a:prstGeom>
        </p:spPr>
      </p:pic>
      <p:pic>
        <p:nvPicPr>
          <p:cNvPr id="4" name="Picture 3">
            <a:extLst>
              <a:ext uri="{FF2B5EF4-FFF2-40B4-BE49-F238E27FC236}">
                <a16:creationId xmlns:a16="http://schemas.microsoft.com/office/drawing/2014/main" id="{E2C7BC8E-E029-48FC-90C7-B4F3E5E22E3C}"/>
              </a:ext>
            </a:extLst>
          </p:cNvPr>
          <p:cNvPicPr>
            <a:picLocks noChangeAspect="1"/>
          </p:cNvPicPr>
          <p:nvPr/>
        </p:nvPicPr>
        <p:blipFill>
          <a:blip r:embed="rId3"/>
          <a:stretch>
            <a:fillRect/>
          </a:stretch>
        </p:blipFill>
        <p:spPr>
          <a:xfrm>
            <a:off x="251520" y="5301208"/>
            <a:ext cx="2160240" cy="1437541"/>
          </a:xfrm>
          <a:prstGeom prst="rect">
            <a:avLst/>
          </a:prstGeom>
        </p:spPr>
      </p:pic>
      <p:sp>
        <p:nvSpPr>
          <p:cNvPr id="5" name="TextBox 4">
            <a:extLst>
              <a:ext uri="{FF2B5EF4-FFF2-40B4-BE49-F238E27FC236}">
                <a16:creationId xmlns:a16="http://schemas.microsoft.com/office/drawing/2014/main" id="{F1A5B21A-F3B3-4F0F-9B70-47CD2AC5DE7A}"/>
              </a:ext>
            </a:extLst>
          </p:cNvPr>
          <p:cNvSpPr txBox="1"/>
          <p:nvPr/>
        </p:nvSpPr>
        <p:spPr>
          <a:xfrm>
            <a:off x="1137179" y="3859455"/>
            <a:ext cx="7755301" cy="1200329"/>
          </a:xfrm>
          <a:prstGeom prst="rect">
            <a:avLst/>
          </a:prstGeom>
          <a:noFill/>
        </p:spPr>
        <p:txBody>
          <a:bodyPr wrap="square" rtlCol="0">
            <a:spAutoFit/>
          </a:bodyPr>
          <a:lstStyle/>
          <a:p>
            <a:r>
              <a:rPr lang="en-GB" dirty="0"/>
              <a:t>How else can you express your view?</a:t>
            </a:r>
          </a:p>
          <a:p>
            <a:endParaRPr lang="en-GB" dirty="0"/>
          </a:p>
          <a:p>
            <a:r>
              <a:rPr lang="en-GB" dirty="0"/>
              <a:t>Draw a line – add in all the adverbs along the scale, and other types of vocabulary you can use to express yourself.  (use sheet given)</a:t>
            </a:r>
          </a:p>
        </p:txBody>
      </p:sp>
    </p:spTree>
    <p:extLst>
      <p:ext uri="{BB962C8B-B14F-4D97-AF65-F5344CB8AC3E}">
        <p14:creationId xmlns:p14="http://schemas.microsoft.com/office/powerpoint/2010/main" val="2399901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45" y="188640"/>
            <a:ext cx="9036496" cy="7663636"/>
          </a:xfrm>
          <a:prstGeom prst="rect">
            <a:avLst/>
          </a:prstGeom>
          <a:noFill/>
        </p:spPr>
        <p:txBody>
          <a:bodyPr wrap="square" rtlCol="0">
            <a:spAutoFit/>
          </a:bodyPr>
          <a:lstStyle/>
          <a:p>
            <a:r>
              <a:rPr lang="en-GB" sz="2400" dirty="0"/>
              <a:t>A5. To what </a:t>
            </a:r>
            <a:r>
              <a:rPr lang="en-GB" sz="2400" dirty="0">
                <a:solidFill>
                  <a:srgbClr val="FF0000"/>
                </a:solidFill>
              </a:rPr>
              <a:t>extent do you agree </a:t>
            </a:r>
            <a:r>
              <a:rPr lang="en-GB" sz="2400" dirty="0"/>
              <a:t>with this? Include impressions created and </a:t>
            </a:r>
            <a:r>
              <a:rPr lang="en-GB" sz="2400" dirty="0">
                <a:solidFill>
                  <a:srgbClr val="FF0000"/>
                </a:solidFill>
              </a:rPr>
              <a:t>how</a:t>
            </a:r>
            <a:r>
              <a:rPr lang="en-GB" sz="2400" dirty="0"/>
              <a:t> the writer has created these impressions.</a:t>
            </a:r>
          </a:p>
          <a:p>
            <a:pPr marL="342900" indent="-342900">
              <a:buFont typeface="Arial" panose="020B0604020202020204" pitchFamily="34" charset="0"/>
              <a:buChar char="•"/>
            </a:pPr>
            <a:r>
              <a:rPr lang="en-GB" sz="2400" dirty="0"/>
              <a:t> </a:t>
            </a:r>
            <a:r>
              <a:rPr lang="en-GB" sz="2800" dirty="0"/>
              <a:t>AO4- This question tests the ability to evaluate texts critically and support this with appropriate textual reference.</a:t>
            </a:r>
          </a:p>
          <a:p>
            <a:pPr marL="342900" indent="-342900">
              <a:buFont typeface="Arial" panose="020B0604020202020204" pitchFamily="34" charset="0"/>
              <a:buChar char="•"/>
            </a:pPr>
            <a:r>
              <a:rPr lang="en-GB" sz="2800" dirty="0"/>
              <a:t>You must track through the extract from beginning to end- WHOLE</a:t>
            </a:r>
          </a:p>
          <a:p>
            <a:pPr marL="342900" indent="-342900">
              <a:buFont typeface="Arial" panose="020B0604020202020204" pitchFamily="34" charset="0"/>
              <a:buChar char="•"/>
            </a:pPr>
            <a:r>
              <a:rPr lang="en-GB" sz="2800" dirty="0"/>
              <a:t>You should note HOW and WHEN any changes are made, and WHY.</a:t>
            </a:r>
          </a:p>
          <a:p>
            <a:pPr marL="342900" indent="-342900">
              <a:buFont typeface="Arial" panose="020B0604020202020204" pitchFamily="34" charset="0"/>
              <a:buChar char="•"/>
            </a:pPr>
            <a:r>
              <a:rPr lang="en-GB" sz="2800" dirty="0"/>
              <a:t>Discuss </a:t>
            </a:r>
            <a:r>
              <a:rPr lang="en-GB" sz="2800" b="1" dirty="0"/>
              <a:t>language</a:t>
            </a:r>
            <a:r>
              <a:rPr lang="en-GB" sz="2800" dirty="0"/>
              <a:t> and </a:t>
            </a:r>
            <a:r>
              <a:rPr lang="en-GB" sz="2800" b="1" dirty="0"/>
              <a:t>structure</a:t>
            </a:r>
          </a:p>
          <a:p>
            <a:pPr marL="342900" indent="-342900">
              <a:buFont typeface="Arial" panose="020B0604020202020204" pitchFamily="34" charset="0"/>
              <a:buChar char="•"/>
            </a:pPr>
            <a:r>
              <a:rPr lang="en-GB" sz="2800" b="1" dirty="0"/>
              <a:t>Critically evaluate – show both the positive and negative aspects of content and HOW expressed.</a:t>
            </a:r>
          </a:p>
          <a:p>
            <a:pPr marL="342900" indent="-342900">
              <a:buFont typeface="Arial" panose="020B0604020202020204" pitchFamily="34" charset="0"/>
              <a:buChar char="•"/>
            </a:pPr>
            <a:r>
              <a:rPr lang="en-GB" sz="2800" dirty="0"/>
              <a:t>You should be using vocabulary to express your agreement:</a:t>
            </a:r>
          </a:p>
          <a:p>
            <a:r>
              <a:rPr lang="en-GB" sz="2800" b="1" dirty="0"/>
              <a:t>Use:</a:t>
            </a:r>
            <a:r>
              <a:rPr lang="en-GB" sz="2800" dirty="0"/>
              <a:t> Similarly, to a certain extent, sentence starters, connectives etc. (see your Comparison sheet)</a:t>
            </a:r>
          </a:p>
          <a:p>
            <a:endParaRPr lang="en-GB" sz="2800" dirty="0"/>
          </a:p>
          <a:p>
            <a:endParaRPr lang="en-GB" sz="2400" dirty="0"/>
          </a:p>
        </p:txBody>
      </p:sp>
      <p:sp>
        <p:nvSpPr>
          <p:cNvPr id="4" name="TextBox 3"/>
          <p:cNvSpPr txBox="1"/>
          <p:nvPr/>
        </p:nvSpPr>
        <p:spPr>
          <a:xfrm>
            <a:off x="395536" y="155679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14894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45" y="188640"/>
            <a:ext cx="9036496" cy="7663636"/>
          </a:xfrm>
          <a:prstGeom prst="rect">
            <a:avLst/>
          </a:prstGeom>
          <a:noFill/>
        </p:spPr>
        <p:txBody>
          <a:bodyPr wrap="square" rtlCol="0">
            <a:spAutoFit/>
          </a:bodyPr>
          <a:lstStyle/>
          <a:p>
            <a:r>
              <a:rPr lang="en-GB" sz="2400" dirty="0"/>
              <a:t>A5. “This experience with the deer </a:t>
            </a:r>
            <a:r>
              <a:rPr lang="en-GB" sz="2400" dirty="0">
                <a:solidFill>
                  <a:srgbClr val="FF0000"/>
                </a:solidFill>
              </a:rPr>
              <a:t>changes </a:t>
            </a:r>
            <a:r>
              <a:rPr lang="en-GB" sz="2400" dirty="0"/>
              <a:t>the boy’s life forever” To what </a:t>
            </a:r>
            <a:r>
              <a:rPr lang="en-GB" sz="2400" dirty="0">
                <a:solidFill>
                  <a:srgbClr val="FF0000"/>
                </a:solidFill>
              </a:rPr>
              <a:t>extent do you agree </a:t>
            </a:r>
            <a:r>
              <a:rPr lang="en-GB" sz="2400" dirty="0"/>
              <a:t>with this? Include impressions created and </a:t>
            </a:r>
            <a:r>
              <a:rPr lang="en-GB" sz="2400" dirty="0">
                <a:solidFill>
                  <a:srgbClr val="FF0000"/>
                </a:solidFill>
              </a:rPr>
              <a:t>how</a:t>
            </a:r>
            <a:r>
              <a:rPr lang="en-GB" sz="2400" dirty="0"/>
              <a:t> the writer has created these impressions. 10 marks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You must track through the extract from beginning to end- WHOLE</a:t>
            </a:r>
          </a:p>
          <a:p>
            <a:pPr marL="342900" indent="-342900">
              <a:buFont typeface="Arial" panose="020B0604020202020204" pitchFamily="34" charset="0"/>
              <a:buChar char="•"/>
            </a:pPr>
            <a:r>
              <a:rPr lang="en-GB" dirty="0"/>
              <a:t>You should note HOW and WHEN he changes, and 	WHY.</a:t>
            </a:r>
          </a:p>
          <a:p>
            <a:pPr marL="342900" indent="-342900">
              <a:buFont typeface="Arial" panose="020B0604020202020204" pitchFamily="34" charset="0"/>
              <a:buChar char="•"/>
            </a:pPr>
            <a:r>
              <a:rPr lang="en-GB" dirty="0"/>
              <a:t>You should be using vocabulary to express your agreement:</a:t>
            </a:r>
          </a:p>
          <a:p>
            <a:r>
              <a:rPr lang="en-GB" dirty="0"/>
              <a:t>Similarly, to a certain extent, sentence starters, connectives etc. </a:t>
            </a:r>
          </a:p>
          <a:p>
            <a:endParaRPr lang="en-GB" sz="2400" b="1" dirty="0">
              <a:solidFill>
                <a:srgbClr val="0070C0"/>
              </a:solidFill>
            </a:endParaRPr>
          </a:p>
          <a:p>
            <a:endParaRPr lang="en-GB" sz="2400" b="1" dirty="0">
              <a:solidFill>
                <a:srgbClr val="0070C0"/>
              </a:solidFill>
            </a:endParaRPr>
          </a:p>
          <a:p>
            <a:endParaRPr lang="en-GB" sz="2400" b="1" dirty="0">
              <a:solidFill>
                <a:srgbClr val="0070C0"/>
              </a:solidFill>
            </a:endParaRPr>
          </a:p>
          <a:p>
            <a:endParaRPr lang="en-GB" sz="2400" b="1" dirty="0">
              <a:solidFill>
                <a:srgbClr val="0070C0"/>
              </a:solidFill>
            </a:endParaRPr>
          </a:p>
          <a:p>
            <a:r>
              <a:rPr lang="en-GB" sz="2400" b="1" dirty="0">
                <a:solidFill>
                  <a:srgbClr val="0070C0"/>
                </a:solidFill>
              </a:rPr>
              <a:t>Example</a:t>
            </a:r>
            <a:r>
              <a:rPr lang="en-GB" sz="2400" dirty="0">
                <a:solidFill>
                  <a:srgbClr val="0070C0"/>
                </a:solidFill>
              </a:rPr>
              <a:t>: Up to this point he was happy to slay animal’s, however as a consequence of this event he no longer saw this activity as a pleasurable pastime and sport. He felt both sympathy and empathy for the deer.</a:t>
            </a:r>
          </a:p>
          <a:p>
            <a:endParaRPr lang="en-GB" sz="2400" dirty="0"/>
          </a:p>
          <a:p>
            <a:endParaRPr lang="en-GB" sz="2400" dirty="0"/>
          </a:p>
          <a:p>
            <a:endParaRPr lang="en-GB" sz="2400" dirty="0"/>
          </a:p>
          <a:p>
            <a:endParaRPr lang="en-GB" sz="2400" dirty="0"/>
          </a:p>
          <a:p>
            <a:endParaRPr lang="en-GB" sz="2400" dirty="0"/>
          </a:p>
        </p:txBody>
      </p:sp>
      <p:sp>
        <p:nvSpPr>
          <p:cNvPr id="4" name="TextBox 3"/>
          <p:cNvSpPr txBox="1"/>
          <p:nvPr/>
        </p:nvSpPr>
        <p:spPr>
          <a:xfrm>
            <a:off x="395536" y="1556792"/>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22D5FCC8-71D9-4931-A3C7-32C54512A8AA}"/>
              </a:ext>
            </a:extLst>
          </p:cNvPr>
          <p:cNvPicPr>
            <a:picLocks noChangeAspect="1"/>
          </p:cNvPicPr>
          <p:nvPr/>
        </p:nvPicPr>
        <p:blipFill>
          <a:blip r:embed="rId2"/>
          <a:stretch>
            <a:fillRect/>
          </a:stretch>
        </p:blipFill>
        <p:spPr>
          <a:xfrm>
            <a:off x="7561158" y="888708"/>
            <a:ext cx="1196781" cy="796403"/>
          </a:xfrm>
          <a:prstGeom prst="rect">
            <a:avLst/>
          </a:prstGeom>
        </p:spPr>
      </p:pic>
      <p:pic>
        <p:nvPicPr>
          <p:cNvPr id="5" name="Picture 4">
            <a:extLst>
              <a:ext uri="{FF2B5EF4-FFF2-40B4-BE49-F238E27FC236}">
                <a16:creationId xmlns:a16="http://schemas.microsoft.com/office/drawing/2014/main" id="{D3985EE7-B7A8-4869-983C-9514E704FE8B}"/>
              </a:ext>
            </a:extLst>
          </p:cNvPr>
          <p:cNvPicPr>
            <a:picLocks noChangeAspect="1"/>
          </p:cNvPicPr>
          <p:nvPr/>
        </p:nvPicPr>
        <p:blipFill>
          <a:blip r:embed="rId3"/>
          <a:stretch>
            <a:fillRect/>
          </a:stretch>
        </p:blipFill>
        <p:spPr>
          <a:xfrm>
            <a:off x="7380312" y="3573016"/>
            <a:ext cx="1099647" cy="823714"/>
          </a:xfrm>
          <a:prstGeom prst="rect">
            <a:avLst/>
          </a:prstGeom>
        </p:spPr>
      </p:pic>
    </p:spTree>
    <p:extLst>
      <p:ext uri="{BB962C8B-B14F-4D97-AF65-F5344CB8AC3E}">
        <p14:creationId xmlns:p14="http://schemas.microsoft.com/office/powerpoint/2010/main" val="3875669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45" y="188640"/>
            <a:ext cx="9036496" cy="7848302"/>
          </a:xfrm>
          <a:prstGeom prst="rect">
            <a:avLst/>
          </a:prstGeom>
          <a:noFill/>
        </p:spPr>
        <p:txBody>
          <a:bodyPr wrap="square" rtlCol="0">
            <a:spAutoFit/>
          </a:bodyPr>
          <a:lstStyle/>
          <a:p>
            <a:r>
              <a:rPr lang="en-GB" sz="2400" dirty="0"/>
              <a:t>A5. “This experience with the deer </a:t>
            </a:r>
            <a:r>
              <a:rPr lang="en-GB" sz="2400" dirty="0">
                <a:solidFill>
                  <a:srgbClr val="FF0000"/>
                </a:solidFill>
              </a:rPr>
              <a:t>changes </a:t>
            </a:r>
            <a:r>
              <a:rPr lang="en-GB" sz="2400" dirty="0"/>
              <a:t>the boy’s life forever” To what </a:t>
            </a:r>
            <a:r>
              <a:rPr lang="en-GB" sz="2400" dirty="0">
                <a:solidFill>
                  <a:srgbClr val="FF0000"/>
                </a:solidFill>
              </a:rPr>
              <a:t>extent do you agree </a:t>
            </a:r>
            <a:r>
              <a:rPr lang="en-GB" sz="2400" dirty="0"/>
              <a:t>with this? Include impressions created and </a:t>
            </a:r>
            <a:r>
              <a:rPr lang="en-GB" sz="2400" dirty="0">
                <a:solidFill>
                  <a:srgbClr val="FF0000"/>
                </a:solidFill>
              </a:rPr>
              <a:t>how</a:t>
            </a:r>
            <a:r>
              <a:rPr lang="en-GB" sz="2400" dirty="0"/>
              <a:t> the writer has created these impressions. 10 marks</a:t>
            </a:r>
          </a:p>
          <a:p>
            <a:pPr marL="342900" indent="-342900">
              <a:buFont typeface="Arial" panose="020B0604020202020204" pitchFamily="34" charset="0"/>
              <a:buChar char="•"/>
            </a:pPr>
            <a:r>
              <a:rPr lang="en-GB" dirty="0"/>
              <a:t>You must track through the extract from beginning to end- WHOLE</a:t>
            </a:r>
          </a:p>
          <a:p>
            <a:pPr marL="342900" indent="-342900">
              <a:buFont typeface="Arial" panose="020B0604020202020204" pitchFamily="34" charset="0"/>
              <a:buChar char="•"/>
            </a:pPr>
            <a:r>
              <a:rPr lang="en-GB" dirty="0"/>
              <a:t>You should note HOW and WHEN he changes, and 	WHY.</a:t>
            </a:r>
          </a:p>
          <a:p>
            <a:pPr marL="342900" indent="-342900">
              <a:buFont typeface="Arial" panose="020B0604020202020204" pitchFamily="34" charset="0"/>
              <a:buChar char="•"/>
            </a:pPr>
            <a:r>
              <a:rPr lang="en-GB" dirty="0"/>
              <a:t>You should be using vocabulary to express your agreement:</a:t>
            </a:r>
          </a:p>
          <a:p>
            <a:r>
              <a:rPr lang="en-GB" dirty="0"/>
              <a:t>Similarly, to a certain extent, sentence starters, connectives etc. </a:t>
            </a:r>
          </a:p>
          <a:p>
            <a:endParaRPr lang="en-GB" sz="2400" b="1" dirty="0"/>
          </a:p>
          <a:p>
            <a:r>
              <a:rPr lang="en-GB" sz="2400" b="1" dirty="0"/>
              <a:t>(AO4)</a:t>
            </a:r>
          </a:p>
          <a:p>
            <a:r>
              <a:rPr lang="en-GB" sz="2400" b="1" dirty="0"/>
              <a:t>This question tests the ability to evaluate texts critically and support this with appropriate textual reference.</a:t>
            </a:r>
          </a:p>
          <a:p>
            <a:endParaRPr lang="en-GB" sz="2400" b="1" dirty="0"/>
          </a:p>
          <a:p>
            <a:r>
              <a:rPr lang="en-GB" sz="2400" b="1" dirty="0">
                <a:solidFill>
                  <a:srgbClr val="0070C0"/>
                </a:solidFill>
              </a:rPr>
              <a:t>Structure: </a:t>
            </a:r>
            <a:r>
              <a:rPr lang="en-GB" sz="2400" dirty="0">
                <a:solidFill>
                  <a:srgbClr val="0070C0"/>
                </a:solidFill>
              </a:rPr>
              <a:t>paragraphs, short sentences/complex, punctuation to create the effect of joy and happiness, delirium.</a:t>
            </a:r>
          </a:p>
          <a:p>
            <a:r>
              <a:rPr lang="en-GB" sz="2400" dirty="0">
                <a:solidFill>
                  <a:srgbClr val="0070C0"/>
                </a:solidFill>
              </a:rPr>
              <a:t>Commas in sentence to represent him taking a breath, listening.</a:t>
            </a:r>
          </a:p>
          <a:p>
            <a:r>
              <a:rPr lang="en-GB" sz="2400" b="1" dirty="0">
                <a:solidFill>
                  <a:srgbClr val="0070C0"/>
                </a:solidFill>
              </a:rPr>
              <a:t>Language: </a:t>
            </a:r>
            <a:r>
              <a:rPr lang="en-GB" sz="2400" dirty="0">
                <a:solidFill>
                  <a:srgbClr val="0070C0"/>
                </a:solidFill>
              </a:rPr>
              <a:t>word types, techniques etc to: emphasise, illustrate, reflect,</a:t>
            </a:r>
          </a:p>
          <a:p>
            <a:r>
              <a:rPr lang="en-GB" sz="2400" dirty="0">
                <a:solidFill>
                  <a:srgbClr val="0070C0"/>
                </a:solidFill>
              </a:rPr>
              <a:t>Convey, highlight, reinforce….. (CHRIS RICE)</a:t>
            </a:r>
          </a:p>
          <a:p>
            <a:endParaRPr lang="en-GB" sz="2400" dirty="0">
              <a:solidFill>
                <a:srgbClr val="0070C0"/>
              </a:solidFill>
            </a:endParaRPr>
          </a:p>
          <a:p>
            <a:endParaRPr lang="en-GB" sz="2400" dirty="0"/>
          </a:p>
          <a:p>
            <a:endParaRPr lang="en-GB" sz="2400" dirty="0"/>
          </a:p>
          <a:p>
            <a:endParaRPr lang="en-GB" sz="2400" dirty="0"/>
          </a:p>
          <a:p>
            <a:endParaRPr lang="en-GB" sz="2400" dirty="0"/>
          </a:p>
        </p:txBody>
      </p:sp>
      <p:sp>
        <p:nvSpPr>
          <p:cNvPr id="4" name="TextBox 3"/>
          <p:cNvSpPr txBox="1"/>
          <p:nvPr/>
        </p:nvSpPr>
        <p:spPr>
          <a:xfrm>
            <a:off x="395536" y="1556792"/>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22D5FCC8-71D9-4931-A3C7-32C54512A8AA}"/>
              </a:ext>
            </a:extLst>
          </p:cNvPr>
          <p:cNvPicPr>
            <a:picLocks noChangeAspect="1"/>
          </p:cNvPicPr>
          <p:nvPr/>
        </p:nvPicPr>
        <p:blipFill>
          <a:blip r:embed="rId2"/>
          <a:stretch>
            <a:fillRect/>
          </a:stretch>
        </p:blipFill>
        <p:spPr>
          <a:xfrm>
            <a:off x="7561158" y="888708"/>
            <a:ext cx="1196781" cy="796403"/>
          </a:xfrm>
          <a:prstGeom prst="rect">
            <a:avLst/>
          </a:prstGeom>
        </p:spPr>
      </p:pic>
      <p:pic>
        <p:nvPicPr>
          <p:cNvPr id="5" name="Picture 4">
            <a:extLst>
              <a:ext uri="{FF2B5EF4-FFF2-40B4-BE49-F238E27FC236}">
                <a16:creationId xmlns:a16="http://schemas.microsoft.com/office/drawing/2014/main" id="{D3985EE7-B7A8-4869-983C-9514E704FE8B}"/>
              </a:ext>
            </a:extLst>
          </p:cNvPr>
          <p:cNvPicPr>
            <a:picLocks noChangeAspect="1"/>
          </p:cNvPicPr>
          <p:nvPr/>
        </p:nvPicPr>
        <p:blipFill>
          <a:blip r:embed="rId3"/>
          <a:stretch>
            <a:fillRect/>
          </a:stretch>
        </p:blipFill>
        <p:spPr>
          <a:xfrm>
            <a:off x="7488194" y="1865444"/>
            <a:ext cx="1387679" cy="1039470"/>
          </a:xfrm>
          <a:prstGeom prst="rect">
            <a:avLst/>
          </a:prstGeom>
        </p:spPr>
      </p:pic>
    </p:spTree>
    <p:extLst>
      <p:ext uri="{BB962C8B-B14F-4D97-AF65-F5344CB8AC3E}">
        <p14:creationId xmlns:p14="http://schemas.microsoft.com/office/powerpoint/2010/main" val="367402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45" y="188640"/>
            <a:ext cx="9036496" cy="7109639"/>
          </a:xfrm>
          <a:prstGeom prst="rect">
            <a:avLst/>
          </a:prstGeom>
          <a:noFill/>
        </p:spPr>
        <p:txBody>
          <a:bodyPr wrap="square" rtlCol="0">
            <a:spAutoFit/>
          </a:bodyPr>
          <a:lstStyle/>
          <a:p>
            <a:r>
              <a:rPr lang="en-GB" sz="2400" dirty="0"/>
              <a:t>A5. “This experience with the deer </a:t>
            </a:r>
            <a:r>
              <a:rPr lang="en-GB" sz="2400" dirty="0">
                <a:solidFill>
                  <a:srgbClr val="FF0000"/>
                </a:solidFill>
              </a:rPr>
              <a:t>changes </a:t>
            </a:r>
            <a:r>
              <a:rPr lang="en-GB" sz="2400" dirty="0"/>
              <a:t>the boy’s life forever” To what </a:t>
            </a:r>
            <a:r>
              <a:rPr lang="en-GB" sz="2400" dirty="0">
                <a:solidFill>
                  <a:srgbClr val="FF0000"/>
                </a:solidFill>
              </a:rPr>
              <a:t>extent do you agree </a:t>
            </a:r>
            <a:r>
              <a:rPr lang="en-GB" sz="2400" dirty="0"/>
              <a:t>with this? Include impressions created and </a:t>
            </a:r>
            <a:r>
              <a:rPr lang="en-GB" sz="2400" dirty="0">
                <a:solidFill>
                  <a:srgbClr val="FF0000"/>
                </a:solidFill>
              </a:rPr>
              <a:t>how</a:t>
            </a:r>
            <a:r>
              <a:rPr lang="en-GB" sz="2400" dirty="0"/>
              <a:t> the writer has created these impressions. 10 marks</a:t>
            </a:r>
          </a:p>
          <a:p>
            <a:endParaRPr lang="en-GB" sz="2400" b="1" dirty="0">
              <a:solidFill>
                <a:srgbClr val="0070C0"/>
              </a:solidFill>
            </a:endParaRPr>
          </a:p>
          <a:p>
            <a:endParaRPr lang="en-GB" sz="2400" b="1" dirty="0">
              <a:solidFill>
                <a:srgbClr val="0070C0"/>
              </a:solidFill>
            </a:endParaRPr>
          </a:p>
          <a:p>
            <a:r>
              <a:rPr lang="en-GB" sz="2400" b="1" dirty="0"/>
              <a:t>Writing about structure: the use of </a:t>
            </a:r>
            <a:r>
              <a:rPr lang="en-GB" sz="2400" dirty="0"/>
              <a:t>short sentences and  punctuation such as _____create the effect of joy and happiness/ delirium.</a:t>
            </a:r>
          </a:p>
          <a:p>
            <a:endParaRPr lang="en-GB" sz="2400" dirty="0"/>
          </a:p>
          <a:p>
            <a:r>
              <a:rPr lang="en-GB" sz="2400" dirty="0"/>
              <a:t>Commas in sentence to represent him taking a breath, listening.</a:t>
            </a:r>
          </a:p>
          <a:p>
            <a:endParaRPr lang="en-GB" sz="2400" dirty="0"/>
          </a:p>
          <a:p>
            <a:r>
              <a:rPr lang="en-GB" sz="2400" b="1" dirty="0"/>
              <a:t>Language: the verb/technique ___________is used </a:t>
            </a:r>
            <a:r>
              <a:rPr lang="en-GB" sz="2400" dirty="0"/>
              <a:t> to: emphasise his feelings of……</a:t>
            </a:r>
          </a:p>
          <a:p>
            <a:endParaRPr lang="en-GB" sz="2400" dirty="0"/>
          </a:p>
          <a:p>
            <a:r>
              <a:rPr lang="en-GB" sz="2400" dirty="0"/>
              <a:t> illustrate, reflect, convey, highlight, reinforce….. (CHRIS RICE)</a:t>
            </a:r>
          </a:p>
          <a:p>
            <a:endParaRPr lang="en-GB" sz="2400" dirty="0"/>
          </a:p>
          <a:p>
            <a:endParaRPr lang="en-GB" sz="2400" dirty="0"/>
          </a:p>
          <a:p>
            <a:endParaRPr lang="en-GB" sz="2400" dirty="0"/>
          </a:p>
          <a:p>
            <a:endParaRPr lang="en-GB" sz="2400" dirty="0"/>
          </a:p>
          <a:p>
            <a:endParaRPr lang="en-GB" sz="2400" dirty="0"/>
          </a:p>
        </p:txBody>
      </p:sp>
      <p:sp>
        <p:nvSpPr>
          <p:cNvPr id="4" name="TextBox 3"/>
          <p:cNvSpPr txBox="1"/>
          <p:nvPr/>
        </p:nvSpPr>
        <p:spPr>
          <a:xfrm>
            <a:off x="395536" y="155679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56208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45" y="188640"/>
            <a:ext cx="9036496" cy="7109639"/>
          </a:xfrm>
          <a:prstGeom prst="rect">
            <a:avLst/>
          </a:prstGeom>
          <a:noFill/>
        </p:spPr>
        <p:txBody>
          <a:bodyPr wrap="square" rtlCol="0">
            <a:spAutoFit/>
          </a:bodyPr>
          <a:lstStyle/>
          <a:p>
            <a:r>
              <a:rPr lang="en-GB" sz="2400" dirty="0"/>
              <a:t>A5. “This experience with the deer </a:t>
            </a:r>
            <a:r>
              <a:rPr lang="en-GB" sz="2400" dirty="0">
                <a:solidFill>
                  <a:srgbClr val="FF0000"/>
                </a:solidFill>
              </a:rPr>
              <a:t>changes </a:t>
            </a:r>
            <a:r>
              <a:rPr lang="en-GB" sz="2400" dirty="0"/>
              <a:t>the boy’s life forever” To what </a:t>
            </a:r>
            <a:r>
              <a:rPr lang="en-GB" sz="2400" dirty="0">
                <a:solidFill>
                  <a:srgbClr val="FF0000"/>
                </a:solidFill>
              </a:rPr>
              <a:t>extent do you agree </a:t>
            </a:r>
            <a:r>
              <a:rPr lang="en-GB" sz="2400" dirty="0"/>
              <a:t>with this? Include impressions created and </a:t>
            </a:r>
            <a:r>
              <a:rPr lang="en-GB" sz="2400" dirty="0">
                <a:solidFill>
                  <a:srgbClr val="FF0000"/>
                </a:solidFill>
              </a:rPr>
              <a:t>how</a:t>
            </a:r>
            <a:r>
              <a:rPr lang="en-GB" sz="2400" dirty="0"/>
              <a:t> the writer has created these impressions. 10 marks</a:t>
            </a:r>
          </a:p>
          <a:p>
            <a:endParaRPr lang="en-GB" sz="2400" b="1" dirty="0">
              <a:solidFill>
                <a:srgbClr val="0070C0"/>
              </a:solidFill>
            </a:endParaRPr>
          </a:p>
          <a:p>
            <a:endParaRPr lang="en-GB" sz="2400" b="1" dirty="0">
              <a:solidFill>
                <a:srgbClr val="0070C0"/>
              </a:solidFill>
            </a:endParaRPr>
          </a:p>
          <a:p>
            <a:r>
              <a:rPr lang="en-GB" sz="2400" b="1" dirty="0"/>
              <a:t>Writing about structure: the use of </a:t>
            </a:r>
            <a:r>
              <a:rPr lang="en-GB" sz="2400" dirty="0"/>
              <a:t>short sentences and  punctuation such as _____create the effect of joy and happiness/ delirium.</a:t>
            </a:r>
          </a:p>
          <a:p>
            <a:endParaRPr lang="en-GB" sz="2400" dirty="0"/>
          </a:p>
          <a:p>
            <a:r>
              <a:rPr lang="en-GB" sz="2400" dirty="0"/>
              <a:t>Commas in sentence to represent him taking a breath, listening.</a:t>
            </a:r>
          </a:p>
          <a:p>
            <a:endParaRPr lang="en-GB" sz="2400" dirty="0"/>
          </a:p>
          <a:p>
            <a:r>
              <a:rPr lang="en-GB" sz="2400" b="1" dirty="0"/>
              <a:t>Language: the verb/technique ___________is used </a:t>
            </a:r>
            <a:r>
              <a:rPr lang="en-GB" sz="2400" dirty="0"/>
              <a:t> to: emphasise his feelings of……</a:t>
            </a:r>
          </a:p>
          <a:p>
            <a:endParaRPr lang="en-GB" sz="2400" dirty="0"/>
          </a:p>
          <a:p>
            <a:r>
              <a:rPr lang="en-GB" sz="2400" dirty="0"/>
              <a:t> illustrate, reflect, convey, highlight, reinforce….. (CHRIS RICE)</a:t>
            </a:r>
          </a:p>
          <a:p>
            <a:endParaRPr lang="en-GB" sz="2400" dirty="0"/>
          </a:p>
          <a:p>
            <a:endParaRPr lang="en-GB" sz="2400" dirty="0"/>
          </a:p>
          <a:p>
            <a:endParaRPr lang="en-GB" sz="2400" dirty="0"/>
          </a:p>
          <a:p>
            <a:endParaRPr lang="en-GB" sz="2400" dirty="0"/>
          </a:p>
          <a:p>
            <a:endParaRPr lang="en-GB" sz="2400" dirty="0"/>
          </a:p>
        </p:txBody>
      </p:sp>
      <p:sp>
        <p:nvSpPr>
          <p:cNvPr id="4" name="TextBox 3"/>
          <p:cNvSpPr txBox="1"/>
          <p:nvPr/>
        </p:nvSpPr>
        <p:spPr>
          <a:xfrm>
            <a:off x="395536" y="155679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45211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45" y="188640"/>
            <a:ext cx="9036496" cy="8586966"/>
          </a:xfrm>
          <a:prstGeom prst="rect">
            <a:avLst/>
          </a:prstGeom>
          <a:noFill/>
        </p:spPr>
        <p:txBody>
          <a:bodyPr wrap="square" rtlCol="0">
            <a:spAutoFit/>
          </a:bodyPr>
          <a:lstStyle/>
          <a:p>
            <a:r>
              <a:rPr lang="en-GB" sz="2400" dirty="0"/>
              <a:t>A5. “This experience with the deer </a:t>
            </a:r>
            <a:r>
              <a:rPr lang="en-GB" sz="2400" dirty="0">
                <a:solidFill>
                  <a:srgbClr val="FF0000"/>
                </a:solidFill>
              </a:rPr>
              <a:t>changes </a:t>
            </a:r>
            <a:r>
              <a:rPr lang="en-GB" sz="2400" dirty="0"/>
              <a:t>the boy’s life forever” To what </a:t>
            </a:r>
            <a:r>
              <a:rPr lang="en-GB" sz="2400" dirty="0">
                <a:solidFill>
                  <a:srgbClr val="FF0000"/>
                </a:solidFill>
              </a:rPr>
              <a:t>extent do you agree </a:t>
            </a:r>
            <a:r>
              <a:rPr lang="en-GB" sz="2400" dirty="0"/>
              <a:t>with this? Include impressions created and </a:t>
            </a:r>
            <a:r>
              <a:rPr lang="en-GB" sz="2400" dirty="0">
                <a:solidFill>
                  <a:srgbClr val="FF0000"/>
                </a:solidFill>
              </a:rPr>
              <a:t>how</a:t>
            </a:r>
            <a:r>
              <a:rPr lang="en-GB" sz="2400" dirty="0"/>
              <a:t> the writer has created these impressions. 10 marks</a:t>
            </a:r>
          </a:p>
          <a:p>
            <a:pPr marL="342900" indent="-342900">
              <a:buFont typeface="Arial" panose="020B0604020202020204" pitchFamily="34" charset="0"/>
              <a:buChar char="•"/>
            </a:pPr>
            <a:r>
              <a:rPr lang="en-GB" dirty="0"/>
              <a:t>You must track through the extract from beginning to end- WHOLE</a:t>
            </a:r>
          </a:p>
          <a:p>
            <a:pPr marL="342900" indent="-342900">
              <a:buFont typeface="Arial" panose="020B0604020202020204" pitchFamily="34" charset="0"/>
              <a:buChar char="•"/>
            </a:pPr>
            <a:r>
              <a:rPr lang="en-GB" dirty="0"/>
              <a:t>You should note HOW and WHEN he changes, and 	WHY.</a:t>
            </a:r>
          </a:p>
          <a:p>
            <a:pPr marL="342900" indent="-342900">
              <a:buFont typeface="Arial" panose="020B0604020202020204" pitchFamily="34" charset="0"/>
              <a:buChar char="•"/>
            </a:pPr>
            <a:r>
              <a:rPr lang="en-GB" dirty="0"/>
              <a:t>You should be using vocabulary to express your agreement:</a:t>
            </a:r>
          </a:p>
          <a:p>
            <a:r>
              <a:rPr lang="en-GB" dirty="0"/>
              <a:t>Similarly, to a certain extent, sentence starters, connectives etc. </a:t>
            </a:r>
          </a:p>
          <a:p>
            <a:r>
              <a:rPr lang="en-GB" sz="2400" b="1" dirty="0">
                <a:solidFill>
                  <a:srgbClr val="0070C0"/>
                </a:solidFill>
              </a:rPr>
              <a:t>Example</a:t>
            </a:r>
            <a:r>
              <a:rPr lang="en-GB" sz="2400" dirty="0">
                <a:solidFill>
                  <a:srgbClr val="0070C0"/>
                </a:solidFill>
              </a:rPr>
              <a:t>: Up to this point he was happy to slay animal’s, as a consequence of this event he no longer saw this activity as a pleasurable pastime and sport. He felt both sympathy and empathy for the deer.</a:t>
            </a:r>
          </a:p>
          <a:p>
            <a:r>
              <a:rPr lang="en-GB" sz="2400" b="1" dirty="0"/>
              <a:t>(AO4)</a:t>
            </a:r>
          </a:p>
          <a:p>
            <a:r>
              <a:rPr lang="en-GB" sz="2400" b="1" dirty="0"/>
              <a:t>This question tests the ability to </a:t>
            </a:r>
            <a:r>
              <a:rPr lang="en-GB" sz="2400" b="1" u="sng" dirty="0"/>
              <a:t>evaluate texts critically </a:t>
            </a:r>
            <a:r>
              <a:rPr lang="en-GB" sz="2400" b="1" dirty="0"/>
              <a:t>and support this with appropriate textual reference.</a:t>
            </a:r>
          </a:p>
          <a:p>
            <a:r>
              <a:rPr lang="en-GB" sz="2400" b="1" dirty="0"/>
              <a:t>Structure: </a:t>
            </a:r>
            <a:r>
              <a:rPr lang="en-GB" sz="2400" dirty="0"/>
              <a:t>paragraphs, short sentences/complex, punctuation to create the effect of joy and happiness, delirium.</a:t>
            </a:r>
          </a:p>
          <a:p>
            <a:r>
              <a:rPr lang="en-GB" sz="2400" dirty="0"/>
              <a:t>Commas in sentence to represent him taking a breath, listening.</a:t>
            </a:r>
          </a:p>
          <a:p>
            <a:r>
              <a:rPr lang="en-GB" sz="2400" b="1" dirty="0"/>
              <a:t>Language: </a:t>
            </a:r>
            <a:r>
              <a:rPr lang="en-GB" sz="2400" dirty="0"/>
              <a:t>word types, techniques etc to: emphasise, illustrate, reflect,</a:t>
            </a:r>
          </a:p>
          <a:p>
            <a:r>
              <a:rPr lang="en-GB" sz="2400" dirty="0"/>
              <a:t>Convey, highlight, reinforce….. (CHRIS RICE)</a:t>
            </a:r>
          </a:p>
          <a:p>
            <a:endParaRPr lang="en-GB" sz="2400" dirty="0"/>
          </a:p>
          <a:p>
            <a:endParaRPr lang="en-GB" sz="2400" dirty="0"/>
          </a:p>
          <a:p>
            <a:endParaRPr lang="en-GB" sz="2400" dirty="0"/>
          </a:p>
          <a:p>
            <a:endParaRPr lang="en-GB" sz="2400" dirty="0"/>
          </a:p>
          <a:p>
            <a:endParaRPr lang="en-GB" sz="2400" dirty="0"/>
          </a:p>
        </p:txBody>
      </p:sp>
      <p:sp>
        <p:nvSpPr>
          <p:cNvPr id="4" name="TextBox 3"/>
          <p:cNvSpPr txBox="1"/>
          <p:nvPr/>
        </p:nvSpPr>
        <p:spPr>
          <a:xfrm>
            <a:off x="395536" y="1556792"/>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22D5FCC8-71D9-4931-A3C7-32C54512A8AA}"/>
              </a:ext>
            </a:extLst>
          </p:cNvPr>
          <p:cNvPicPr>
            <a:picLocks noChangeAspect="1"/>
          </p:cNvPicPr>
          <p:nvPr/>
        </p:nvPicPr>
        <p:blipFill>
          <a:blip r:embed="rId2"/>
          <a:stretch>
            <a:fillRect/>
          </a:stretch>
        </p:blipFill>
        <p:spPr>
          <a:xfrm>
            <a:off x="7561158" y="888708"/>
            <a:ext cx="1196781" cy="796403"/>
          </a:xfrm>
          <a:prstGeom prst="rect">
            <a:avLst/>
          </a:prstGeom>
        </p:spPr>
      </p:pic>
      <p:pic>
        <p:nvPicPr>
          <p:cNvPr id="5" name="Picture 4">
            <a:extLst>
              <a:ext uri="{FF2B5EF4-FFF2-40B4-BE49-F238E27FC236}">
                <a16:creationId xmlns:a16="http://schemas.microsoft.com/office/drawing/2014/main" id="{D3985EE7-B7A8-4869-983C-9514E704FE8B}"/>
              </a:ext>
            </a:extLst>
          </p:cNvPr>
          <p:cNvPicPr>
            <a:picLocks noChangeAspect="1"/>
          </p:cNvPicPr>
          <p:nvPr/>
        </p:nvPicPr>
        <p:blipFill>
          <a:blip r:embed="rId3"/>
          <a:stretch>
            <a:fillRect/>
          </a:stretch>
        </p:blipFill>
        <p:spPr>
          <a:xfrm>
            <a:off x="7488194" y="1865444"/>
            <a:ext cx="1387679" cy="1039470"/>
          </a:xfrm>
          <a:prstGeom prst="rect">
            <a:avLst/>
          </a:prstGeom>
        </p:spPr>
      </p:pic>
    </p:spTree>
    <p:extLst>
      <p:ext uri="{BB962C8B-B14F-4D97-AF65-F5344CB8AC3E}">
        <p14:creationId xmlns:p14="http://schemas.microsoft.com/office/powerpoint/2010/main" val="216459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7920880" cy="4154984"/>
          </a:xfrm>
          <a:prstGeom prst="rect">
            <a:avLst/>
          </a:prstGeom>
          <a:noFill/>
        </p:spPr>
        <p:txBody>
          <a:bodyPr wrap="square" rtlCol="0">
            <a:spAutoFit/>
          </a:bodyPr>
          <a:lstStyle/>
          <a:p>
            <a:r>
              <a:rPr lang="en-GB" sz="2400" b="1" u="sng" dirty="0"/>
              <a:t>A1 questions</a:t>
            </a:r>
          </a:p>
          <a:p>
            <a:endParaRPr lang="en-GB" sz="2400" dirty="0"/>
          </a:p>
          <a:p>
            <a:pPr marL="285750" indent="-285750">
              <a:buFont typeface="Arial" pitchFamily="34" charset="0"/>
              <a:buChar char="•"/>
            </a:pPr>
            <a:r>
              <a:rPr lang="en-GB" sz="2400" dirty="0"/>
              <a:t>Focus on </a:t>
            </a:r>
            <a:r>
              <a:rPr lang="en-GB" sz="2400" dirty="0">
                <a:solidFill>
                  <a:srgbClr val="FF0000"/>
                </a:solidFill>
              </a:rPr>
              <a:t>retrieving information</a:t>
            </a:r>
            <a:endParaRPr lang="en-GB" sz="2400" dirty="0"/>
          </a:p>
          <a:p>
            <a:pPr marL="285750" indent="-285750">
              <a:buFont typeface="Arial" pitchFamily="34" charset="0"/>
              <a:buChar char="•"/>
            </a:pPr>
            <a:r>
              <a:rPr lang="en-GB" sz="2400" dirty="0"/>
              <a:t>Can use a quotation, but you don’t have to</a:t>
            </a:r>
          </a:p>
          <a:p>
            <a:pPr marL="285750" indent="-285750">
              <a:buFont typeface="Arial" pitchFamily="34" charset="0"/>
              <a:buChar char="•"/>
            </a:pPr>
            <a:r>
              <a:rPr lang="en-GB" sz="2400" dirty="0"/>
              <a:t>Try and make it your sentence/phrase rather than copying 5 words without reshaping anything.</a:t>
            </a:r>
          </a:p>
          <a:p>
            <a:pPr marL="285750" indent="-285750">
              <a:buFont typeface="Arial" pitchFamily="34" charset="0"/>
              <a:buChar char="•"/>
            </a:pPr>
            <a:r>
              <a:rPr lang="en-GB" sz="2400" dirty="0"/>
              <a:t>You </a:t>
            </a:r>
            <a:r>
              <a:rPr lang="en-GB" sz="2400" b="1" u="sng" dirty="0"/>
              <a:t>DO NOT</a:t>
            </a:r>
            <a:r>
              <a:rPr lang="en-GB" sz="2400" b="1" dirty="0"/>
              <a:t> </a:t>
            </a:r>
            <a:r>
              <a:rPr lang="en-GB" sz="2400" dirty="0"/>
              <a:t>need to explain anything!</a:t>
            </a:r>
          </a:p>
          <a:p>
            <a:pPr marL="285750" indent="-285750">
              <a:buFont typeface="Arial" pitchFamily="34" charset="0"/>
              <a:buChar char="•"/>
            </a:pPr>
            <a:endParaRPr lang="en-GB" sz="2400" dirty="0"/>
          </a:p>
          <a:p>
            <a:pPr marL="285750" indent="-285750">
              <a:buFont typeface="Arial" pitchFamily="34" charset="0"/>
              <a:buChar char="•"/>
            </a:pPr>
            <a:endParaRPr lang="en-GB" sz="2400" dirty="0"/>
          </a:p>
          <a:p>
            <a:pPr marL="285750" indent="-285750">
              <a:buFont typeface="Arial" pitchFamily="34" charset="0"/>
              <a:buChar char="•"/>
            </a:pPr>
            <a:endParaRPr lang="en-GB" sz="2400" dirty="0"/>
          </a:p>
          <a:p>
            <a:pPr marL="285750" indent="-285750">
              <a:buFont typeface="Arial" pitchFamily="34" charset="0"/>
              <a:buChar char="•"/>
            </a:pPr>
            <a:r>
              <a:rPr lang="en-GB" sz="2400"/>
              <a:t>Using ruler</a:t>
            </a:r>
            <a:endParaRPr lang="en-GB" sz="2400" dirty="0"/>
          </a:p>
        </p:txBody>
      </p:sp>
    </p:spTree>
    <p:extLst>
      <p:ext uri="{BB962C8B-B14F-4D97-AF65-F5344CB8AC3E}">
        <p14:creationId xmlns:p14="http://schemas.microsoft.com/office/powerpoint/2010/main" val="102584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7920880" cy="2677656"/>
          </a:xfrm>
          <a:prstGeom prst="rect">
            <a:avLst/>
          </a:prstGeom>
          <a:noFill/>
        </p:spPr>
        <p:txBody>
          <a:bodyPr wrap="square" rtlCol="0">
            <a:spAutoFit/>
          </a:bodyPr>
          <a:lstStyle/>
          <a:p>
            <a:r>
              <a:rPr lang="en-GB" sz="2400" b="1" u="sng" dirty="0"/>
              <a:t>A1 questions</a:t>
            </a:r>
          </a:p>
          <a:p>
            <a:endParaRPr lang="en-GB" sz="2400" dirty="0"/>
          </a:p>
          <a:p>
            <a:pPr marL="285750" indent="-285750">
              <a:buFont typeface="Arial" pitchFamily="34" charset="0"/>
              <a:buChar char="•"/>
            </a:pPr>
            <a:r>
              <a:rPr lang="en-GB" sz="2400" dirty="0"/>
              <a:t>Focus on </a:t>
            </a:r>
            <a:r>
              <a:rPr lang="en-GB" sz="2400" dirty="0">
                <a:solidFill>
                  <a:srgbClr val="FF0000"/>
                </a:solidFill>
              </a:rPr>
              <a:t>retrieving information</a:t>
            </a:r>
            <a:endParaRPr lang="en-GB" sz="2400" dirty="0"/>
          </a:p>
          <a:p>
            <a:pPr marL="285750" indent="-285750">
              <a:buFont typeface="Arial" pitchFamily="34" charset="0"/>
              <a:buChar char="•"/>
            </a:pPr>
            <a:r>
              <a:rPr lang="en-GB" sz="2400" dirty="0"/>
              <a:t>Can use a quotation, but you don’t have to</a:t>
            </a:r>
          </a:p>
          <a:p>
            <a:pPr marL="285750" indent="-285750">
              <a:buFont typeface="Arial" pitchFamily="34" charset="0"/>
              <a:buChar char="•"/>
            </a:pPr>
            <a:r>
              <a:rPr lang="en-GB" sz="2400" dirty="0"/>
              <a:t>Try and make it your sentence/phrase rather than copying 5 words without reshaping anything.</a:t>
            </a:r>
          </a:p>
          <a:p>
            <a:pPr marL="285750" indent="-285750">
              <a:buFont typeface="Arial" pitchFamily="34" charset="0"/>
              <a:buChar char="•"/>
            </a:pPr>
            <a:r>
              <a:rPr lang="en-GB" sz="2400" dirty="0"/>
              <a:t>You </a:t>
            </a:r>
            <a:r>
              <a:rPr lang="en-GB" sz="2400" b="1" u="sng" dirty="0"/>
              <a:t>DO NOT</a:t>
            </a:r>
            <a:r>
              <a:rPr lang="en-GB" sz="2400" b="1" dirty="0"/>
              <a:t> </a:t>
            </a:r>
            <a:r>
              <a:rPr lang="en-GB" sz="2400" dirty="0"/>
              <a:t>need to explain anything!</a:t>
            </a:r>
          </a:p>
        </p:txBody>
      </p:sp>
    </p:spTree>
    <p:extLst>
      <p:ext uri="{BB962C8B-B14F-4D97-AF65-F5344CB8AC3E}">
        <p14:creationId xmlns:p14="http://schemas.microsoft.com/office/powerpoint/2010/main" val="104687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4624"/>
            <a:ext cx="7920880" cy="461665"/>
          </a:xfrm>
          <a:prstGeom prst="rect">
            <a:avLst/>
          </a:prstGeom>
          <a:noFill/>
        </p:spPr>
        <p:txBody>
          <a:bodyPr wrap="square" rtlCol="0">
            <a:spAutoFit/>
          </a:bodyPr>
          <a:lstStyle/>
          <a:p>
            <a:r>
              <a:rPr lang="en-GB" sz="2400" b="1" u="sng" dirty="0"/>
              <a:t>A1 – What are the boy’s feelings?</a:t>
            </a:r>
            <a:endParaRPr lang="en-GB" sz="2400" dirty="0"/>
          </a:p>
        </p:txBody>
      </p:sp>
      <p:pic>
        <p:nvPicPr>
          <p:cNvPr id="5" name="Picture 4"/>
          <p:cNvPicPr>
            <a:picLocks noChangeAspect="1"/>
          </p:cNvPicPr>
          <p:nvPr/>
        </p:nvPicPr>
        <p:blipFill>
          <a:blip r:embed="rId2"/>
          <a:stretch>
            <a:fillRect/>
          </a:stretch>
        </p:blipFill>
        <p:spPr>
          <a:xfrm>
            <a:off x="251520" y="506289"/>
            <a:ext cx="8712968" cy="6163071"/>
          </a:xfrm>
          <a:prstGeom prst="rect">
            <a:avLst/>
          </a:prstGeom>
        </p:spPr>
      </p:pic>
    </p:spTree>
    <p:extLst>
      <p:ext uri="{BB962C8B-B14F-4D97-AF65-F5344CB8AC3E}">
        <p14:creationId xmlns:p14="http://schemas.microsoft.com/office/powerpoint/2010/main" val="102584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4624"/>
            <a:ext cx="7920880" cy="3416320"/>
          </a:xfrm>
          <a:prstGeom prst="rect">
            <a:avLst/>
          </a:prstGeom>
          <a:noFill/>
        </p:spPr>
        <p:txBody>
          <a:bodyPr wrap="square" rtlCol="0">
            <a:spAutoFit/>
          </a:bodyPr>
          <a:lstStyle/>
          <a:p>
            <a:r>
              <a:rPr lang="en-GB" sz="2400" b="1" u="sng" dirty="0"/>
              <a:t>A1 – What are the boys feelings? </a:t>
            </a:r>
          </a:p>
          <a:p>
            <a:endParaRPr lang="en-GB" sz="2400" b="1" u="sng" dirty="0"/>
          </a:p>
          <a:p>
            <a:pPr marL="342900" indent="-342900">
              <a:buFont typeface="Arial" pitchFamily="34" charset="0"/>
              <a:buChar char="•"/>
            </a:pPr>
            <a:r>
              <a:rPr lang="en-GB" sz="2400" dirty="0"/>
              <a:t>He feels excited</a:t>
            </a:r>
          </a:p>
          <a:p>
            <a:pPr marL="342900" indent="-342900">
              <a:buFont typeface="Arial" pitchFamily="34" charset="0"/>
              <a:buChar char="•"/>
            </a:pPr>
            <a:r>
              <a:rPr lang="en-GB" sz="2400" dirty="0"/>
              <a:t>Cold</a:t>
            </a:r>
          </a:p>
          <a:p>
            <a:pPr marL="342900" indent="-342900">
              <a:buFont typeface="Arial" pitchFamily="34" charset="0"/>
              <a:buChar char="•"/>
            </a:pPr>
            <a:r>
              <a:rPr lang="en-GB" sz="2400" dirty="0"/>
              <a:t>Fearful, anxious, concerned</a:t>
            </a:r>
          </a:p>
          <a:p>
            <a:pPr marL="342900" indent="-342900">
              <a:buFont typeface="Arial" pitchFamily="34" charset="0"/>
              <a:buChar char="•"/>
            </a:pPr>
            <a:r>
              <a:rPr lang="en-GB" sz="2400" dirty="0"/>
              <a:t>Smug</a:t>
            </a:r>
          </a:p>
          <a:p>
            <a:pPr marL="342900" indent="-342900">
              <a:buFont typeface="Arial" pitchFamily="34" charset="0"/>
              <a:buChar char="•"/>
            </a:pPr>
            <a:r>
              <a:rPr lang="en-GB" sz="2400" dirty="0"/>
              <a:t>Rushed, anxious, enthusiastic</a:t>
            </a:r>
          </a:p>
          <a:p>
            <a:pPr marL="342900" indent="-342900">
              <a:buFont typeface="Arial" pitchFamily="34" charset="0"/>
              <a:buChar char="•"/>
            </a:pPr>
            <a:r>
              <a:rPr lang="en-GB" sz="2400" dirty="0"/>
              <a:t>Energetic</a:t>
            </a:r>
          </a:p>
          <a:p>
            <a:pPr marL="342900" indent="-342900">
              <a:buFont typeface="Arial" pitchFamily="34" charset="0"/>
              <a:buChar char="•"/>
            </a:pPr>
            <a:endParaRPr lang="en-GB" sz="2400" dirty="0"/>
          </a:p>
        </p:txBody>
      </p:sp>
    </p:spTree>
    <p:extLst>
      <p:ext uri="{BB962C8B-B14F-4D97-AF65-F5344CB8AC3E}">
        <p14:creationId xmlns:p14="http://schemas.microsoft.com/office/powerpoint/2010/main" val="102584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822" y="94414"/>
            <a:ext cx="8820472" cy="3416320"/>
          </a:xfrm>
          <a:prstGeom prst="rect">
            <a:avLst/>
          </a:prstGeom>
          <a:noFill/>
        </p:spPr>
        <p:txBody>
          <a:bodyPr wrap="square" rtlCol="0">
            <a:spAutoFit/>
          </a:bodyPr>
          <a:lstStyle/>
          <a:p>
            <a:r>
              <a:rPr lang="en-GB" sz="2400" b="1" u="sng" dirty="0"/>
              <a:t>A2 How does the writer’s use of language and structure show his excitement in lines 21-32? (5mks)</a:t>
            </a:r>
          </a:p>
          <a:p>
            <a:pPr marL="285750" indent="-285750">
              <a:buFont typeface="Arial" pitchFamily="34" charset="0"/>
              <a:buChar char="•"/>
            </a:pPr>
            <a:r>
              <a:rPr lang="en-GB" sz="2400" dirty="0"/>
              <a:t>Focus on </a:t>
            </a:r>
            <a:r>
              <a:rPr lang="en-GB" sz="2400" dirty="0">
                <a:solidFill>
                  <a:srgbClr val="FF0000"/>
                </a:solidFill>
              </a:rPr>
              <a:t>presentation of feelings</a:t>
            </a:r>
            <a:endParaRPr lang="en-GB" sz="2400" dirty="0"/>
          </a:p>
          <a:p>
            <a:pPr marL="285750" indent="-285750">
              <a:buFont typeface="Arial" pitchFamily="34" charset="0"/>
              <a:buChar char="•"/>
            </a:pPr>
            <a:r>
              <a:rPr lang="en-GB" sz="2400" b="1" dirty="0"/>
              <a:t>MUST</a:t>
            </a:r>
            <a:r>
              <a:rPr lang="en-GB" sz="2400" dirty="0"/>
              <a:t> use quotations</a:t>
            </a:r>
          </a:p>
          <a:p>
            <a:pPr marL="285750" indent="-285750">
              <a:buFont typeface="Arial" pitchFamily="34" charset="0"/>
              <a:buChar char="•"/>
            </a:pPr>
            <a:r>
              <a:rPr lang="en-GB" sz="2400" dirty="0"/>
              <a:t>Use 3/4/5 quotations, depending on the length of your explanations-keep brief, and time available</a:t>
            </a:r>
          </a:p>
          <a:p>
            <a:pPr marL="285750" indent="-285750">
              <a:buFont typeface="Arial" pitchFamily="34" charset="0"/>
              <a:buChar char="•"/>
            </a:pPr>
            <a:r>
              <a:rPr lang="en-GB" sz="2400" dirty="0"/>
              <a:t>Link together any similar ones</a:t>
            </a:r>
          </a:p>
          <a:p>
            <a:pPr marL="285750" indent="-285750">
              <a:buFont typeface="Arial" pitchFamily="34" charset="0"/>
              <a:buChar char="•"/>
            </a:pPr>
            <a:r>
              <a:rPr lang="en-GB" sz="2400" dirty="0"/>
              <a:t>Make accurate and perceptive comments</a:t>
            </a:r>
          </a:p>
          <a:p>
            <a:pPr marL="285750" indent="-285750">
              <a:buFont typeface="Arial" pitchFamily="34" charset="0"/>
              <a:buChar char="•"/>
            </a:pPr>
            <a:r>
              <a:rPr lang="en-GB" sz="2400" dirty="0"/>
              <a:t>You MUST be able to label techniques and word types:</a:t>
            </a:r>
          </a:p>
        </p:txBody>
      </p:sp>
      <p:sp>
        <p:nvSpPr>
          <p:cNvPr id="3" name="TextBox 2"/>
          <p:cNvSpPr txBox="1"/>
          <p:nvPr/>
        </p:nvSpPr>
        <p:spPr>
          <a:xfrm>
            <a:off x="755576" y="3501008"/>
            <a:ext cx="3384376" cy="2862322"/>
          </a:xfrm>
          <a:prstGeom prst="rect">
            <a:avLst/>
          </a:prstGeom>
          <a:noFill/>
        </p:spPr>
        <p:txBody>
          <a:bodyPr wrap="square" rtlCol="0">
            <a:spAutoFit/>
          </a:bodyPr>
          <a:lstStyle/>
          <a:p>
            <a:r>
              <a:rPr lang="en-GB" b="1" u="sng" dirty="0"/>
              <a:t>Techniques expected:</a:t>
            </a:r>
          </a:p>
          <a:p>
            <a:pPr marL="342900" indent="-342900">
              <a:buFont typeface="Arial" pitchFamily="34" charset="0"/>
              <a:buChar char="•"/>
            </a:pPr>
            <a:r>
              <a:rPr lang="en-GB" dirty="0"/>
              <a:t>Simile</a:t>
            </a:r>
          </a:p>
          <a:p>
            <a:pPr marL="342900" indent="-342900">
              <a:buFont typeface="Arial" pitchFamily="34" charset="0"/>
              <a:buChar char="•"/>
            </a:pPr>
            <a:r>
              <a:rPr lang="en-GB" dirty="0"/>
              <a:t>Metaphor</a:t>
            </a:r>
          </a:p>
          <a:p>
            <a:pPr marL="342900" indent="-342900">
              <a:buFont typeface="Arial" pitchFamily="34" charset="0"/>
              <a:buChar char="•"/>
            </a:pPr>
            <a:r>
              <a:rPr lang="en-GB" dirty="0"/>
              <a:t>Personification</a:t>
            </a:r>
          </a:p>
          <a:p>
            <a:pPr marL="342900" indent="-342900">
              <a:buFont typeface="Arial" pitchFamily="34" charset="0"/>
              <a:buChar char="•"/>
            </a:pPr>
            <a:r>
              <a:rPr lang="en-GB" dirty="0"/>
              <a:t>Exaggeration</a:t>
            </a:r>
          </a:p>
          <a:p>
            <a:pPr marL="342900" indent="-342900">
              <a:buFont typeface="Arial" pitchFamily="34" charset="0"/>
              <a:buChar char="•"/>
            </a:pPr>
            <a:r>
              <a:rPr lang="en-GB" dirty="0"/>
              <a:t>Contrast </a:t>
            </a:r>
          </a:p>
          <a:p>
            <a:pPr marL="342900" indent="-342900">
              <a:buFont typeface="Arial" pitchFamily="34" charset="0"/>
              <a:buChar char="•"/>
            </a:pPr>
            <a:r>
              <a:rPr lang="en-GB" dirty="0"/>
              <a:t>Repetition</a:t>
            </a:r>
          </a:p>
          <a:p>
            <a:pPr marL="342900" indent="-342900">
              <a:buFont typeface="Arial" pitchFamily="34" charset="0"/>
              <a:buChar char="•"/>
            </a:pPr>
            <a:r>
              <a:rPr lang="en-GB" dirty="0"/>
              <a:t>Short sentences</a:t>
            </a:r>
          </a:p>
          <a:p>
            <a:pPr marL="342900" indent="-342900">
              <a:buFont typeface="Arial" pitchFamily="34" charset="0"/>
              <a:buChar char="•"/>
            </a:pPr>
            <a:r>
              <a:rPr lang="en-GB" dirty="0"/>
              <a:t>Pathetic fallacy</a:t>
            </a:r>
          </a:p>
          <a:p>
            <a:pPr marL="342900" indent="-342900">
              <a:buFont typeface="Arial" pitchFamily="34" charset="0"/>
              <a:buChar char="•"/>
            </a:pPr>
            <a:r>
              <a:rPr lang="en-GB" dirty="0"/>
              <a:t>Onomatopoeia</a:t>
            </a:r>
          </a:p>
        </p:txBody>
      </p:sp>
      <p:sp>
        <p:nvSpPr>
          <p:cNvPr id="4" name="TextBox 3"/>
          <p:cNvSpPr txBox="1"/>
          <p:nvPr/>
        </p:nvSpPr>
        <p:spPr>
          <a:xfrm>
            <a:off x="4139952" y="3510734"/>
            <a:ext cx="3456384" cy="2031325"/>
          </a:xfrm>
          <a:prstGeom prst="rect">
            <a:avLst/>
          </a:prstGeom>
          <a:noFill/>
        </p:spPr>
        <p:txBody>
          <a:bodyPr wrap="square" rtlCol="0">
            <a:spAutoFit/>
          </a:bodyPr>
          <a:lstStyle/>
          <a:p>
            <a:r>
              <a:rPr lang="en-GB" b="1" u="sng" dirty="0"/>
              <a:t>Word types to be aware of:</a:t>
            </a:r>
          </a:p>
          <a:p>
            <a:pPr marL="342900" indent="-342900">
              <a:buFont typeface="Arial" pitchFamily="34" charset="0"/>
              <a:buChar char="•"/>
            </a:pPr>
            <a:r>
              <a:rPr lang="en-GB" dirty="0"/>
              <a:t>Noun</a:t>
            </a:r>
          </a:p>
          <a:p>
            <a:pPr marL="342900" indent="-342900">
              <a:buFont typeface="Arial" pitchFamily="34" charset="0"/>
              <a:buChar char="•"/>
            </a:pPr>
            <a:r>
              <a:rPr lang="en-GB" dirty="0"/>
              <a:t>Verb</a:t>
            </a:r>
          </a:p>
          <a:p>
            <a:pPr marL="342900" indent="-342900">
              <a:buFont typeface="Arial" pitchFamily="34" charset="0"/>
              <a:buChar char="•"/>
            </a:pPr>
            <a:r>
              <a:rPr lang="en-GB" dirty="0"/>
              <a:t>Adjective</a:t>
            </a:r>
          </a:p>
          <a:p>
            <a:pPr marL="342900" indent="-342900">
              <a:buFont typeface="Arial" pitchFamily="34" charset="0"/>
              <a:buChar char="•"/>
            </a:pPr>
            <a:r>
              <a:rPr lang="en-GB" dirty="0"/>
              <a:t>Adverb</a:t>
            </a:r>
          </a:p>
          <a:p>
            <a:pPr marL="342900" indent="-342900">
              <a:buFont typeface="Arial" pitchFamily="34" charset="0"/>
              <a:buChar char="•"/>
            </a:pPr>
            <a:r>
              <a:rPr lang="en-GB" dirty="0"/>
              <a:t>Pronoun</a:t>
            </a:r>
          </a:p>
          <a:p>
            <a:pPr marL="342900" indent="-342900">
              <a:buFont typeface="Arial" pitchFamily="34" charset="0"/>
              <a:buChar char="•"/>
            </a:pPr>
            <a:r>
              <a:rPr lang="en-GB" dirty="0"/>
              <a:t>Preposition</a:t>
            </a:r>
          </a:p>
        </p:txBody>
      </p:sp>
      <p:sp>
        <p:nvSpPr>
          <p:cNvPr id="5" name="TextBox 4"/>
          <p:cNvSpPr txBox="1"/>
          <p:nvPr/>
        </p:nvSpPr>
        <p:spPr>
          <a:xfrm>
            <a:off x="4067944" y="5633372"/>
            <a:ext cx="4392488" cy="923330"/>
          </a:xfrm>
          <a:prstGeom prst="rect">
            <a:avLst/>
          </a:prstGeom>
          <a:noFill/>
        </p:spPr>
        <p:txBody>
          <a:bodyPr wrap="square" rtlCol="0">
            <a:spAutoFit/>
          </a:bodyPr>
          <a:lstStyle/>
          <a:p>
            <a:r>
              <a:rPr lang="en-US" b="1" u="sng" dirty="0"/>
              <a:t>Structure:</a:t>
            </a:r>
            <a:r>
              <a:rPr lang="en-US" dirty="0"/>
              <a:t> paragraphs, dialogue, monologue, sentence structure/starters, punctuation for effect,</a:t>
            </a:r>
          </a:p>
        </p:txBody>
      </p:sp>
    </p:spTree>
    <p:extLst>
      <p:ext uri="{BB962C8B-B14F-4D97-AF65-F5344CB8AC3E}">
        <p14:creationId xmlns:p14="http://schemas.microsoft.com/office/powerpoint/2010/main" val="2614894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4328</TotalTime>
  <Words>3805</Words>
  <Application>Microsoft Office PowerPoint</Application>
  <PresentationFormat>On-screen Show (4:3)</PresentationFormat>
  <Paragraphs>454</Paragraphs>
  <Slides>47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Paper 1-Fiction</vt:lpstr>
      <vt:lpstr> Language Paper 1 </vt:lpstr>
      <vt:lpstr>Paper 1 Assessment objectives: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Paper 1 Assessment objectives: Reading-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S Ryan</cp:lastModifiedBy>
  <cp:revision>84</cp:revision>
  <cp:lastPrinted>2020-10-19T15:46:17Z</cp:lastPrinted>
  <dcterms:created xsi:type="dcterms:W3CDTF">2017-06-02T17:51:59Z</dcterms:created>
  <dcterms:modified xsi:type="dcterms:W3CDTF">2020-10-19T15:51:31Z</dcterms:modified>
</cp:coreProperties>
</file>