
<file path=[Content_Types].xml><?xml version="1.0" encoding="utf-8"?>
<Types xmlns="http://schemas.openxmlformats.org/package/2006/content-types">
  <Default Extension="png" ContentType="image/png"/>
  <Default Extension="bin" ContentType="application/vnd.ms-office.activeX"/>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7.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activeX/activeX1.xml" ContentType="application/vnd.ms-office.activeX+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1" r:id="rId2"/>
    <p:sldMasterId id="2147483729" r:id="rId3"/>
    <p:sldMasterId id="2147483661" r:id="rId4"/>
    <p:sldMasterId id="2147483673" r:id="rId5"/>
    <p:sldMasterId id="2147483685" r:id="rId6"/>
    <p:sldMasterId id="2147483697" r:id="rId7"/>
    <p:sldMasterId id="2147483709" r:id="rId8"/>
  </p:sldMasterIdLst>
  <p:notesMasterIdLst>
    <p:notesMasterId r:id="rId18"/>
  </p:notesMasterIdLst>
  <p:sldIdLst>
    <p:sldId id="270" r:id="rId9"/>
    <p:sldId id="271" r:id="rId10"/>
    <p:sldId id="263" r:id="rId11"/>
    <p:sldId id="257" r:id="rId12"/>
    <p:sldId id="267" r:id="rId13"/>
    <p:sldId id="268" r:id="rId14"/>
    <p:sldId id="272" r:id="rId15"/>
    <p:sldId id="269" r:id="rId16"/>
    <p:sldId id="26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DA74"/>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67" autoAdjust="0"/>
    <p:restoredTop sz="85494" autoAdjust="0"/>
  </p:normalViewPr>
  <p:slideViewPr>
    <p:cSldViewPr snapToGrid="0">
      <p:cViewPr varScale="1">
        <p:scale>
          <a:sx n="78" d="100"/>
          <a:sy n="78" d="100"/>
        </p:scale>
        <p:origin x="108" y="22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0B46C0-3480-413F-9776-B8EA92E3AD1B}" type="datetimeFigureOut">
              <a:rPr lang="en-GB" smtClean="0"/>
              <a:pPr/>
              <a:t>06/10/2020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2A9B57-2B99-46E1-B724-1B4FB045E4D4}" type="slidenum">
              <a:rPr lang="en-GB" smtClean="0"/>
              <a:pPr/>
              <a:t>‹#›</a:t>
            </a:fld>
            <a:endParaRPr lang="en-GB"/>
          </a:p>
        </p:txBody>
      </p:sp>
    </p:spTree>
    <p:extLst>
      <p:ext uri="{BB962C8B-B14F-4D97-AF65-F5344CB8AC3E}">
        <p14:creationId xmlns:p14="http://schemas.microsoft.com/office/powerpoint/2010/main" val="826715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92A9B57-2B99-46E1-B724-1B4FB045E4D4}" type="slidenum">
              <a:rPr lang="en-GB" smtClean="0"/>
              <a:pPr/>
              <a:t>3</a:t>
            </a:fld>
            <a:endParaRPr lang="en-GB"/>
          </a:p>
        </p:txBody>
      </p:sp>
    </p:spTree>
    <p:extLst>
      <p:ext uri="{BB962C8B-B14F-4D97-AF65-F5344CB8AC3E}">
        <p14:creationId xmlns:p14="http://schemas.microsoft.com/office/powerpoint/2010/main" val="342405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Teachers explicitly share the purpose of the lesson/s with their students so that the students are in no doubt as to what is expected of them during the lesson. The teacher will:</a:t>
            </a:r>
          </a:p>
          <a:p>
            <a:pPr marL="171450" indent="-171450">
              <a:buFont typeface="Arial"/>
              <a:buChar char="•"/>
            </a:pPr>
            <a:r>
              <a:rPr lang="en-US" sz="1200" kern="1200" dirty="0">
                <a:solidFill>
                  <a:schemeClr val="tx1"/>
                </a:solidFill>
                <a:latin typeface="+mn-lt"/>
                <a:ea typeface="+mn-ea"/>
                <a:cs typeface="+mn-cs"/>
              </a:rPr>
              <a:t>Make the content, skills and thinking explicit</a:t>
            </a:r>
          </a:p>
          <a:p>
            <a:pPr marL="171450" indent="-171450">
              <a:buFont typeface="Arial"/>
              <a:buChar char="•"/>
            </a:pPr>
            <a:r>
              <a:rPr lang="en-US" sz="1200" kern="1200" dirty="0">
                <a:solidFill>
                  <a:schemeClr val="tx1"/>
                </a:solidFill>
                <a:latin typeface="+mn-lt"/>
                <a:ea typeface="+mn-ea"/>
                <a:cs typeface="+mn-cs"/>
              </a:rPr>
              <a:t>State clearly what the students will have learned by the end of the lesson</a:t>
            </a:r>
          </a:p>
          <a:p>
            <a:pPr marL="171450" indent="-171450">
              <a:buFont typeface="Arial"/>
              <a:buChar char="•"/>
            </a:pPr>
            <a:r>
              <a:rPr lang="en-US" sz="1200" kern="1200" dirty="0">
                <a:solidFill>
                  <a:schemeClr val="tx1"/>
                </a:solidFill>
                <a:latin typeface="+mn-lt"/>
                <a:ea typeface="+mn-ea"/>
                <a:cs typeface="+mn-cs"/>
              </a:rPr>
              <a:t>Share the criteria against which the learning will be assessed.</a:t>
            </a:r>
          </a:p>
          <a:p>
            <a:pPr marL="0" indent="0">
              <a:buFont typeface="Arial"/>
              <a:buNone/>
            </a:pPr>
            <a:r>
              <a:rPr lang="en-US" sz="1200" kern="1200" dirty="0">
                <a:solidFill>
                  <a:schemeClr val="tx1"/>
                </a:solidFill>
                <a:latin typeface="+mn-lt"/>
                <a:ea typeface="+mn-ea"/>
                <a:cs typeface="+mn-cs"/>
              </a:rPr>
              <a:t>Students will be able to answer the key questions:</a:t>
            </a:r>
          </a:p>
          <a:p>
            <a:pPr marL="342900" indent="-342900">
              <a:spcBef>
                <a:spcPct val="50000"/>
              </a:spcBef>
            </a:pPr>
            <a:r>
              <a:rPr lang="en-GB" sz="1200" b="1" u="sng" dirty="0">
                <a:solidFill>
                  <a:srgbClr val="336699"/>
                </a:solidFill>
                <a:latin typeface="Calibri" pitchFamily="34" charset="0"/>
              </a:rPr>
              <a:t>What are you learning?:</a:t>
            </a:r>
          </a:p>
          <a:p>
            <a:pPr marL="342900" indent="-342900">
              <a:spcBef>
                <a:spcPct val="50000"/>
              </a:spcBef>
            </a:pPr>
            <a:r>
              <a:rPr lang="en-GB" sz="1200" b="1" u="sng" dirty="0">
                <a:solidFill>
                  <a:srgbClr val="336699"/>
                </a:solidFill>
                <a:latin typeface="Calibri" pitchFamily="34" charset="0"/>
              </a:rPr>
              <a:t>Why are you learning this?</a:t>
            </a:r>
          </a:p>
          <a:p>
            <a:pPr marL="342900" indent="-342900">
              <a:spcBef>
                <a:spcPct val="50000"/>
              </a:spcBef>
            </a:pPr>
            <a:r>
              <a:rPr lang="en-GB" sz="1200" b="1" u="sng" dirty="0">
                <a:solidFill>
                  <a:srgbClr val="336699"/>
                </a:solidFill>
                <a:latin typeface="Calibri" pitchFamily="34" charset="0"/>
              </a:rPr>
              <a:t>How will you know if you are doing this well?</a:t>
            </a:r>
          </a:p>
          <a:p>
            <a:pPr marL="342900" indent="-342900">
              <a:spcBef>
                <a:spcPct val="50000"/>
              </a:spcBef>
              <a:buFont typeface="Arial" panose="020B0604020202020204" pitchFamily="34" charset="0"/>
              <a:buChar char="•"/>
            </a:pPr>
            <a:r>
              <a:rPr lang="en-GB" sz="1200" b="1" u="sng" dirty="0">
                <a:solidFill>
                  <a:srgbClr val="336699"/>
                </a:solidFill>
                <a:latin typeface="Calibri" pitchFamily="34" charset="0"/>
              </a:rPr>
              <a:t>WAGOLL:</a:t>
            </a:r>
          </a:p>
          <a:p>
            <a:pPr marL="342900" indent="-342900">
              <a:spcBef>
                <a:spcPct val="50000"/>
              </a:spcBef>
              <a:buFont typeface="Arial" panose="020B0604020202020204" pitchFamily="34" charset="0"/>
              <a:buChar char="•"/>
            </a:pPr>
            <a:r>
              <a:rPr lang="en-GB" sz="1200" b="1" u="sng" dirty="0">
                <a:solidFill>
                  <a:srgbClr val="336699"/>
                </a:solidFill>
                <a:latin typeface="Calibri" pitchFamily="34" charset="0"/>
              </a:rPr>
              <a:t>Success Criteria:</a:t>
            </a:r>
          </a:p>
          <a:p>
            <a:endParaRPr lang="en-GB" dirty="0"/>
          </a:p>
        </p:txBody>
      </p:sp>
      <p:sp>
        <p:nvSpPr>
          <p:cNvPr id="4" name="Slide Number Placeholder 3"/>
          <p:cNvSpPr>
            <a:spLocks noGrp="1"/>
          </p:cNvSpPr>
          <p:nvPr>
            <p:ph type="sldNum" sz="quarter" idx="10"/>
          </p:nvPr>
        </p:nvSpPr>
        <p:spPr/>
        <p:txBody>
          <a:bodyPr/>
          <a:lstStyle/>
          <a:p>
            <a:fld id="{992A9B57-2B99-46E1-B724-1B4FB045E4D4}" type="slidenum">
              <a:rPr lang="en-GB" smtClean="0"/>
              <a:pPr/>
              <a:t>4</a:t>
            </a:fld>
            <a:endParaRPr lang="en-GB"/>
          </a:p>
        </p:txBody>
      </p:sp>
    </p:spTree>
    <p:extLst>
      <p:ext uri="{BB962C8B-B14F-4D97-AF65-F5344CB8AC3E}">
        <p14:creationId xmlns:p14="http://schemas.microsoft.com/office/powerpoint/2010/main" val="1938763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Now students will be presented with or introduced to the new information that they are required work with. Teachers need to consider what will be the best way to present the information so that it provides for maximum inclusion of the students.</a:t>
            </a:r>
            <a:endParaRPr lang="en-US" dirty="0"/>
          </a:p>
          <a:p>
            <a:endParaRPr lang="en-GB" dirty="0"/>
          </a:p>
        </p:txBody>
      </p:sp>
      <p:sp>
        <p:nvSpPr>
          <p:cNvPr id="4" name="Slide Number Placeholder 3"/>
          <p:cNvSpPr>
            <a:spLocks noGrp="1"/>
          </p:cNvSpPr>
          <p:nvPr>
            <p:ph type="sldNum" sz="quarter" idx="10"/>
          </p:nvPr>
        </p:nvSpPr>
        <p:spPr/>
        <p:txBody>
          <a:bodyPr/>
          <a:lstStyle/>
          <a:p>
            <a:fld id="{992A9B57-2B99-46E1-B724-1B4FB045E4D4}" type="slidenum">
              <a:rPr lang="en-GB" smtClean="0"/>
              <a:pPr/>
              <a:t>5</a:t>
            </a:fld>
            <a:endParaRPr lang="en-GB"/>
          </a:p>
        </p:txBody>
      </p:sp>
    </p:spTree>
    <p:extLst>
      <p:ext uri="{BB962C8B-B14F-4D97-AF65-F5344CB8AC3E}">
        <p14:creationId xmlns:p14="http://schemas.microsoft.com/office/powerpoint/2010/main" val="1644003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Checking learning: It is likely that this process will feature throughout</a:t>
            </a:r>
            <a:r>
              <a:rPr lang="en-US" sz="1200" b="1" kern="1200" baseline="0" dirty="0">
                <a:solidFill>
                  <a:schemeClr val="tx1"/>
                </a:solidFill>
                <a:latin typeface="+mn-lt"/>
                <a:ea typeface="+mn-ea"/>
                <a:cs typeface="+mn-cs"/>
              </a:rPr>
              <a:t> the lesson, not just at the end.</a:t>
            </a:r>
            <a:endParaRPr lang="en-US" sz="1200" b="1" kern="1200" dirty="0">
              <a:solidFill>
                <a:schemeClr val="tx1"/>
              </a:solidFill>
              <a:latin typeface="+mn-lt"/>
              <a:ea typeface="+mn-ea"/>
              <a:cs typeface="+mn-cs"/>
            </a:endParaRPr>
          </a:p>
          <a:p>
            <a:r>
              <a:rPr lang="en-US" sz="1200" kern="1200" dirty="0">
                <a:solidFill>
                  <a:schemeClr val="tx1"/>
                </a:solidFill>
                <a:latin typeface="+mn-lt"/>
                <a:ea typeface="+mn-ea"/>
                <a:cs typeface="+mn-cs"/>
              </a:rPr>
              <a:t>Reviewing is a critical element in the process of teaching and learning as it is at this point that teachers can challenge the students to make their learning explicit.  Although Review is the last of the elements of the cycle to be described, it should not be seen as coming only at the end of a lesson. It is useful to include different review opportunities throughout every lesson so that teachers and students can identify challenges and supports, and strengths and weaknesses. Review is a significant part of developing metacognitive awareness.</a:t>
            </a:r>
            <a:endParaRPr lang="en-US" dirty="0"/>
          </a:p>
          <a:p>
            <a:endParaRPr lang="en-GB" dirty="0"/>
          </a:p>
        </p:txBody>
      </p:sp>
      <p:sp>
        <p:nvSpPr>
          <p:cNvPr id="4" name="Slide Number Placeholder 3"/>
          <p:cNvSpPr>
            <a:spLocks noGrp="1"/>
          </p:cNvSpPr>
          <p:nvPr>
            <p:ph type="sldNum" sz="quarter" idx="10"/>
          </p:nvPr>
        </p:nvSpPr>
        <p:spPr/>
        <p:txBody>
          <a:bodyPr/>
          <a:lstStyle/>
          <a:p>
            <a:fld id="{992A9B57-2B99-46E1-B724-1B4FB045E4D4}" type="slidenum">
              <a:rPr lang="en-GB" smtClean="0"/>
              <a:pPr/>
              <a:t>9</a:t>
            </a:fld>
            <a:endParaRPr lang="en-GB"/>
          </a:p>
        </p:txBody>
      </p:sp>
    </p:spTree>
    <p:extLst>
      <p:ext uri="{BB962C8B-B14F-4D97-AF65-F5344CB8AC3E}">
        <p14:creationId xmlns:p14="http://schemas.microsoft.com/office/powerpoint/2010/main" val="2804290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14606" y="242714"/>
            <a:ext cx="2743200" cy="365125"/>
          </a:xfrm>
        </p:spPr>
        <p:txBody>
          <a:bodyPr/>
          <a:lstStyle/>
          <a:p>
            <a:fld id="{62AE75B3-6441-491E-A181-CF9673D2AC42}" type="datetime2">
              <a:rPr lang="en-GB" smtClean="0"/>
              <a:pPr/>
              <a:t>Tuesday, 06 October 2020</a:t>
            </a:fld>
            <a:endParaRPr lang="en-GB"/>
          </a:p>
        </p:txBody>
      </p:sp>
      <p:sp>
        <p:nvSpPr>
          <p:cNvPr id="3" name="Footer Placeholder 2"/>
          <p:cNvSpPr>
            <a:spLocks noGrp="1"/>
          </p:cNvSpPr>
          <p:nvPr>
            <p:ph type="ftr" sz="quarter" idx="11"/>
          </p:nvPr>
        </p:nvSpPr>
        <p:spPr/>
        <p:txBody>
          <a:bodyPr/>
          <a:lstStyle/>
          <a:p>
            <a:endParaRPr lang="en-GB"/>
          </a:p>
        </p:txBody>
      </p:sp>
      <p:sp>
        <p:nvSpPr>
          <p:cNvPr id="5" name="Rounded Rectangle 4"/>
          <p:cNvSpPr/>
          <p:nvPr userDrawn="1"/>
        </p:nvSpPr>
        <p:spPr>
          <a:xfrm>
            <a:off x="8946243" y="151947"/>
            <a:ext cx="2946400" cy="2146300"/>
          </a:xfrm>
          <a:prstGeom prst="roundRect">
            <a:avLst/>
          </a:prstGeom>
          <a:solidFill>
            <a:srgbClr val="FFCC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
        <p:nvSpPr>
          <p:cNvPr id="6" name="Rounded Rectangle 5"/>
          <p:cNvSpPr/>
          <p:nvPr userDrawn="1"/>
        </p:nvSpPr>
        <p:spPr>
          <a:xfrm>
            <a:off x="8946243" y="2298247"/>
            <a:ext cx="2946400" cy="2146300"/>
          </a:xfrm>
          <a:prstGeom prst="roundRect">
            <a:avLst/>
          </a:prstGeom>
          <a:solidFill>
            <a:srgbClr val="FFCC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
        <p:nvSpPr>
          <p:cNvPr id="7" name="Rounded Rectangle 6"/>
          <p:cNvSpPr/>
          <p:nvPr userDrawn="1"/>
        </p:nvSpPr>
        <p:spPr>
          <a:xfrm>
            <a:off x="8946243" y="4444547"/>
            <a:ext cx="2946400" cy="2207260"/>
          </a:xfrm>
          <a:prstGeom prst="roundRect">
            <a:avLst/>
          </a:prstGeom>
          <a:solidFill>
            <a:srgbClr val="FFCC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
        <p:nvSpPr>
          <p:cNvPr id="4" name="TextBox 3"/>
          <p:cNvSpPr txBox="1"/>
          <p:nvPr userDrawn="1"/>
        </p:nvSpPr>
        <p:spPr>
          <a:xfrm>
            <a:off x="9354065" y="395416"/>
            <a:ext cx="2100649" cy="369332"/>
          </a:xfrm>
          <a:prstGeom prst="rect">
            <a:avLst/>
          </a:prstGeom>
          <a:noFill/>
        </p:spPr>
        <p:txBody>
          <a:bodyPr wrap="square" rtlCol="0">
            <a:spAutoFit/>
          </a:bodyPr>
          <a:lstStyle/>
          <a:p>
            <a:r>
              <a:rPr lang="en-GB"/>
              <a:t>Learning objective</a:t>
            </a:r>
          </a:p>
        </p:txBody>
      </p:sp>
    </p:spTree>
    <p:extLst>
      <p:ext uri="{BB962C8B-B14F-4D97-AF65-F5344CB8AC3E}">
        <p14:creationId xmlns:p14="http://schemas.microsoft.com/office/powerpoint/2010/main" val="2103844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5AB25CE-8E01-416B-8781-D8D24F72E747}" type="datetime2">
              <a:rPr lang="en-GB" smtClean="0"/>
              <a:pPr/>
              <a:t>Tuesday, 06 October 2020</a:t>
            </a:fld>
            <a:endParaRPr lang="en-GB" dirty="0"/>
          </a:p>
        </p:txBody>
      </p:sp>
      <p:sp>
        <p:nvSpPr>
          <p:cNvPr id="4" name="Footer Placeholder 3"/>
          <p:cNvSpPr>
            <a:spLocks noGrp="1"/>
          </p:cNvSpPr>
          <p:nvPr>
            <p:ph type="ftr" sz="quarter" idx="11"/>
          </p:nvPr>
        </p:nvSpPr>
        <p:spPr/>
        <p:txBody>
          <a:bodyPr/>
          <a:lstStyle/>
          <a:p>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307926" y="142506"/>
            <a:ext cx="2743200" cy="365125"/>
          </a:xfrm>
        </p:spPr>
        <p:txBody>
          <a:bodyPr/>
          <a:lstStyle/>
          <a:p>
            <a:fld id="{62AE75B3-6441-491E-A181-CF9673D2AC42}" type="datetime2">
              <a:rPr lang="en-GB" smtClean="0"/>
              <a:pPr/>
              <a:t>Tuesday, 06 October 2020</a:t>
            </a:fld>
            <a:endParaRPr lang="en-GB"/>
          </a:p>
        </p:txBody>
      </p:sp>
      <p:sp>
        <p:nvSpPr>
          <p:cNvPr id="3" name="Footer Placeholder 2"/>
          <p:cNvSpPr>
            <a:spLocks noGrp="1"/>
          </p:cNvSpPr>
          <p:nvPr>
            <p:ph type="ftr" sz="quarter" idx="11"/>
          </p:nvPr>
        </p:nvSpPr>
        <p:spPr/>
        <p:txBody>
          <a:bodyPr/>
          <a:lstStyle/>
          <a:p>
            <a:r>
              <a:rPr lang="en-GB" dirty="0" err="1"/>
              <a:t>Leela’s</a:t>
            </a:r>
            <a:r>
              <a:rPr lang="en-GB" dirty="0"/>
              <a:t> friend – Exploring themes and ideas.</a:t>
            </a:r>
          </a:p>
        </p:txBody>
      </p:sp>
      <p:pic>
        <p:nvPicPr>
          <p:cNvPr id="4" name="Picture 3" descr="luciusannaeusseneca155059.jpg"/>
          <p:cNvPicPr>
            <a:picLocks noChangeAspect="1"/>
          </p:cNvPicPr>
          <p:nvPr userDrawn="1"/>
        </p:nvPicPr>
        <p:blipFill>
          <a:blip r:embed="rId2" cstate="print"/>
          <a:stretch>
            <a:fillRect/>
          </a:stretch>
        </p:blipFill>
        <p:spPr>
          <a:xfrm>
            <a:off x="3260960" y="688383"/>
            <a:ext cx="8323949" cy="5403945"/>
          </a:xfrm>
          <a:prstGeom prst="rect">
            <a:avLst/>
          </a:prstGeom>
        </p:spPr>
      </p:pic>
    </p:spTree>
    <p:extLst>
      <p:ext uri="{BB962C8B-B14F-4D97-AF65-F5344CB8AC3E}">
        <p14:creationId xmlns:p14="http://schemas.microsoft.com/office/powerpoint/2010/main" val="2981864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15152" y="457200"/>
            <a:ext cx="2956873" cy="1600200"/>
          </a:xfrm>
        </p:spPr>
        <p:txBody>
          <a:bodyPr anchor="b"/>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282874" y="92075"/>
            <a:ext cx="2743200" cy="365125"/>
          </a:xfrm>
        </p:spPr>
        <p:txBody>
          <a:bodyPr/>
          <a:lstStyle/>
          <a:p>
            <a:fld id="{65A1F208-791A-4DDE-A99D-6BA34D20986B}"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404241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60561" y="457200"/>
            <a:ext cx="3011464"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257822" y="109321"/>
            <a:ext cx="2743200" cy="365125"/>
          </a:xfrm>
        </p:spPr>
        <p:txBody>
          <a:bodyPr/>
          <a:lstStyle/>
          <a:p>
            <a:fld id="{A4A7CE6C-C233-4472-AD1C-9ECF7D99BA19}"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676235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1307926" y="115094"/>
            <a:ext cx="2743200" cy="365125"/>
          </a:xfrm>
        </p:spPr>
        <p:txBody>
          <a:bodyPr/>
          <a:lstStyle/>
          <a:p>
            <a:fld id="{491D0ED0-8DFA-4FBC-B019-2C09B458E77E}"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201819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1295400" y="135167"/>
            <a:ext cx="2743200" cy="365125"/>
          </a:xfrm>
        </p:spPr>
        <p:txBody>
          <a:bodyPr/>
          <a:lstStyle/>
          <a:p>
            <a:fld id="{D1F502C0-00FC-4A95-BCD0-2FA6E2F1DDF4}"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718623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49519D6-045E-4DEA-A2A1-2EBCB1BA3E30}" type="datetimeFigureOut">
              <a:rPr lang="en-GB" smtClean="0"/>
              <a:pPr/>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C1DC34-6C79-4792-BA48-3CE528FF89F2}"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9519D6-045E-4DEA-A2A1-2EBCB1BA3E30}" type="datetimeFigureOut">
              <a:rPr lang="en-GB" smtClean="0"/>
              <a:pPr/>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C1DC34-6C79-4792-BA48-3CE528FF89F2}"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519D6-045E-4DEA-A2A1-2EBCB1BA3E30}" type="datetimeFigureOut">
              <a:rPr lang="en-GB" smtClean="0"/>
              <a:pPr/>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C1DC34-6C79-4792-BA48-3CE528FF89F2}"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49519D6-045E-4DEA-A2A1-2EBCB1BA3E30}" type="datetimeFigureOut">
              <a:rPr lang="en-GB" smtClean="0"/>
              <a:pPr/>
              <a:t>06/10/2020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C1DC34-6C79-4792-BA48-3CE528FF89F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a:xfrm>
            <a:off x="2006600" y="365125"/>
            <a:ext cx="9347200" cy="1325563"/>
          </a:xfrm>
        </p:spPr>
        <p:txBody>
          <a:bodyPr>
            <a:noAutofit/>
          </a:bodyPr>
          <a:lstStyle>
            <a:lvl1pPr>
              <a:defRPr sz="4400">
                <a:solidFill>
                  <a:srgbClr val="FF0000"/>
                </a:solidFill>
              </a:defRPr>
            </a:lvl1pPr>
          </a:lstStyle>
          <a:p>
            <a:r>
              <a:rPr lang="en-GB" dirty="0"/>
              <a:t>Click to edit Master title style</a:t>
            </a:r>
            <a:endParaRPr lang="en-US" dirty="0"/>
          </a:p>
        </p:txBody>
      </p:sp>
      <p:sp>
        <p:nvSpPr>
          <p:cNvPr id="8" name="Text Placeholder 7"/>
          <p:cNvSpPr>
            <a:spLocks noGrp="1"/>
          </p:cNvSpPr>
          <p:nvPr>
            <p:ph type="body" sz="quarter" idx="13"/>
          </p:nvPr>
        </p:nvSpPr>
        <p:spPr>
          <a:xfrm>
            <a:off x="609600" y="1563688"/>
            <a:ext cx="10972800" cy="496165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Rectangle 8"/>
          <p:cNvSpPr/>
          <p:nvPr userDrawn="1"/>
        </p:nvSpPr>
        <p:spPr>
          <a:xfrm>
            <a:off x="335361" y="134322"/>
            <a:ext cx="11681595" cy="6535039"/>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Date Placeholder 3"/>
          <p:cNvSpPr>
            <a:spLocks noGrp="1"/>
          </p:cNvSpPr>
          <p:nvPr>
            <p:ph type="dt" sz="half" idx="10"/>
          </p:nvPr>
        </p:nvSpPr>
        <p:spPr>
          <a:xfrm>
            <a:off x="1343444" y="182562"/>
            <a:ext cx="4165600" cy="365125"/>
          </a:xfrm>
          <a:prstGeom prst="rect">
            <a:avLst/>
          </a:prstGeom>
        </p:spPr>
        <p:txBody>
          <a:bodyPr/>
          <a:lstStyle/>
          <a:p>
            <a:fld id="{8BE6CB35-9C4B-4365-9E1B-41648003AE94}" type="datetime2">
              <a:rPr lang="en-GB" smtClean="0"/>
              <a:pPr/>
              <a:t>Tuesday, 06 October 2020</a:t>
            </a:fld>
            <a:endParaRPr lang="en-US" dirty="0"/>
          </a:p>
        </p:txBody>
      </p:sp>
    </p:spTree>
    <p:extLst>
      <p:ext uri="{BB962C8B-B14F-4D97-AF65-F5344CB8AC3E}">
        <p14:creationId xmlns:p14="http://schemas.microsoft.com/office/powerpoint/2010/main" val="14259077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49519D6-045E-4DEA-A2A1-2EBCB1BA3E30}" type="datetimeFigureOut">
              <a:rPr lang="en-GB" smtClean="0"/>
              <a:pPr/>
              <a:t>06/10/2020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C1DC34-6C79-4792-BA48-3CE528FF89F2}"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49519D6-045E-4DEA-A2A1-2EBCB1BA3E30}" type="datetimeFigureOut">
              <a:rPr lang="en-GB" smtClean="0"/>
              <a:pPr/>
              <a:t>06/10/2020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C1DC34-6C79-4792-BA48-3CE528FF89F2}"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519D6-045E-4DEA-A2A1-2EBCB1BA3E30}" type="datetimeFigureOut">
              <a:rPr lang="en-GB" smtClean="0"/>
              <a:pPr/>
              <a:t>06/10/2020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C1DC34-6C79-4792-BA48-3CE528FF89F2}"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519D6-045E-4DEA-A2A1-2EBCB1BA3E30}" type="datetimeFigureOut">
              <a:rPr lang="en-GB" smtClean="0"/>
              <a:pPr/>
              <a:t>06/10/2020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C1DC34-6C79-4792-BA48-3CE528FF89F2}" type="slidenum">
              <a:rPr lang="en-GB" smtClean="0"/>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519D6-045E-4DEA-A2A1-2EBCB1BA3E30}" type="datetimeFigureOut">
              <a:rPr lang="en-GB" smtClean="0"/>
              <a:pPr/>
              <a:t>06/10/2020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C1DC34-6C79-4792-BA48-3CE528FF89F2}" type="slidenum">
              <a:rPr lang="en-GB" smtClean="0"/>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9519D6-045E-4DEA-A2A1-2EBCB1BA3E30}" type="datetimeFigureOut">
              <a:rPr lang="en-GB" smtClean="0"/>
              <a:pPr/>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C1DC34-6C79-4792-BA48-3CE528FF89F2}" type="slidenum">
              <a:rPr lang="en-GB" smtClean="0"/>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9519D6-045E-4DEA-A2A1-2EBCB1BA3E30}" type="datetimeFigureOut">
              <a:rPr lang="en-GB" smtClean="0"/>
              <a:pPr/>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C1DC34-6C79-4792-BA48-3CE528FF89F2}" type="slidenum">
              <a:rPr lang="en-GB" smtClean="0"/>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425FD44-1D2F-49D0-B6E0-84A3D0611E6B}" type="datetimeFigureOut">
              <a:rPr lang="en-GB" smtClean="0"/>
              <a:pPr/>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219738-FDC5-4C3D-A914-E25478217D82}" type="slidenum">
              <a:rPr lang="en-GB" smtClean="0"/>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25FD44-1D2F-49D0-B6E0-84A3D0611E6B}" type="datetimeFigureOut">
              <a:rPr lang="en-GB" smtClean="0"/>
              <a:pPr/>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219738-FDC5-4C3D-A914-E25478217D82}" type="slidenum">
              <a:rPr lang="en-GB" smtClean="0"/>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25FD44-1D2F-49D0-B6E0-84A3D0611E6B}" type="datetimeFigureOut">
              <a:rPr lang="en-GB" smtClean="0"/>
              <a:pPr/>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219738-FDC5-4C3D-A914-E25478217D8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017C2ED-058D-4405-ABF6-122ECC6739FB}"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3962673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425FD44-1D2F-49D0-B6E0-84A3D0611E6B}" type="datetimeFigureOut">
              <a:rPr lang="en-GB" smtClean="0"/>
              <a:pPr/>
              <a:t>06/10/2020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219738-FDC5-4C3D-A914-E25478217D82}" type="slidenum">
              <a:rPr lang="en-GB" smtClean="0"/>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425FD44-1D2F-49D0-B6E0-84A3D0611E6B}" type="datetimeFigureOut">
              <a:rPr lang="en-GB" smtClean="0"/>
              <a:pPr/>
              <a:t>06/10/2020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219738-FDC5-4C3D-A914-E25478217D82}" type="slidenum">
              <a:rPr lang="en-GB" smtClean="0"/>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425FD44-1D2F-49D0-B6E0-84A3D0611E6B}" type="datetimeFigureOut">
              <a:rPr lang="en-GB" smtClean="0"/>
              <a:pPr/>
              <a:t>06/10/2020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219738-FDC5-4C3D-A914-E25478217D82}" type="slidenum">
              <a:rPr lang="en-GB" smtClean="0"/>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5FD44-1D2F-49D0-B6E0-84A3D0611E6B}" type="datetimeFigureOut">
              <a:rPr lang="en-GB" smtClean="0"/>
              <a:pPr/>
              <a:t>06/10/2020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219738-FDC5-4C3D-A914-E25478217D82}" type="slidenum">
              <a:rPr lang="en-GB" smtClean="0"/>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25FD44-1D2F-49D0-B6E0-84A3D0611E6B}" type="datetimeFigureOut">
              <a:rPr lang="en-GB" smtClean="0"/>
              <a:pPr/>
              <a:t>06/10/2020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219738-FDC5-4C3D-A914-E25478217D82}" type="slidenum">
              <a:rPr lang="en-GB" smtClean="0"/>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25FD44-1D2F-49D0-B6E0-84A3D0611E6B}" type="datetimeFigureOut">
              <a:rPr lang="en-GB" smtClean="0"/>
              <a:pPr/>
              <a:t>06/10/2020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219738-FDC5-4C3D-A914-E25478217D82}" type="slidenum">
              <a:rPr lang="en-GB" smtClean="0"/>
              <a:pPr/>
              <a:t>‹#›</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25FD44-1D2F-49D0-B6E0-84A3D0611E6B}" type="datetimeFigureOut">
              <a:rPr lang="en-GB" smtClean="0"/>
              <a:pPr/>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219738-FDC5-4C3D-A914-E25478217D82}" type="slidenum">
              <a:rPr lang="en-GB" smtClean="0"/>
              <a:pPr/>
              <a:t>‹#›</a:t>
            </a:fld>
            <a:endParaRPr lang="en-GB"/>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25FD44-1D2F-49D0-B6E0-84A3D0611E6B}" type="datetimeFigureOut">
              <a:rPr lang="en-GB" smtClean="0"/>
              <a:pPr/>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219738-FDC5-4C3D-A914-E25478217D82}" type="slidenum">
              <a:rPr lang="en-GB" smtClean="0"/>
              <a:pPr/>
              <a:t>‹#›</a:t>
            </a:fld>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F25A1A0-0171-473B-89D1-C6201B0CC1C0}"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4635713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FBAC759-3772-4326-85A3-907B5F6CD883}" type="datetime2">
              <a:rPr lang="en-GB" smtClean="0"/>
              <a:pPr/>
              <a:t>Tuesday, 06 October 2020</a:t>
            </a:fld>
            <a:endParaRPr lang="en-GB"/>
          </a:p>
        </p:txBody>
      </p:sp>
      <p:sp>
        <p:nvSpPr>
          <p:cNvPr id="4" name="Footer Placeholder 3"/>
          <p:cNvSpPr>
            <a:spLocks noGrp="1"/>
          </p:cNvSpPr>
          <p:nvPr>
            <p:ph type="ftr" sz="quarter" idx="11"/>
          </p:nvPr>
        </p:nvSpPr>
        <p:spPr/>
        <p:txBody>
          <a:bodyPr/>
          <a:lstStyle/>
          <a:p>
            <a:endParaRPr lang="en-GB" dirty="0"/>
          </a:p>
        </p:txBody>
      </p:sp>
      <p:graphicFrame>
        <p:nvGraphicFramePr>
          <p:cNvPr id="5" name="Table 4"/>
          <p:cNvGraphicFramePr>
            <a:graphicFrameLocks noGrp="1"/>
          </p:cNvGraphicFramePr>
          <p:nvPr userDrawn="1">
            <p:extLst>
              <p:ext uri="{D42A27DB-BD31-4B8C-83A1-F6EECF244321}">
                <p14:modId xmlns:p14="http://schemas.microsoft.com/office/powerpoint/2010/main" val="1094453160"/>
              </p:ext>
            </p:extLst>
          </p:nvPr>
        </p:nvGraphicFramePr>
        <p:xfrm>
          <a:off x="7512174" y="2075636"/>
          <a:ext cx="4184526" cy="3068525"/>
        </p:xfrm>
        <a:graphic>
          <a:graphicData uri="http://schemas.openxmlformats.org/drawingml/2006/table">
            <a:tbl>
              <a:tblPr firstRow="1" bandRow="1">
                <a:tableStyleId>{5C22544A-7EE6-4342-B048-85BDC9FD1C3A}</a:tableStyleId>
              </a:tblPr>
              <a:tblGrid>
                <a:gridCol w="1466726">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tblGrid>
              <a:tr h="515164">
                <a:tc gridSpan="2">
                  <a:txBody>
                    <a:bodyPr/>
                    <a:lstStyle/>
                    <a:p>
                      <a:r>
                        <a:rPr lang="en-GB" dirty="0"/>
                        <a:t>How are we going to get there?</a:t>
                      </a:r>
                    </a:p>
                  </a:txBody>
                  <a:tcPr>
                    <a:solidFill>
                      <a:srgbClr val="FFC000"/>
                    </a:solidFill>
                  </a:tcPr>
                </a:tc>
                <a:tc hMerge="1">
                  <a:txBody>
                    <a:bodyPr/>
                    <a:lstStyle/>
                    <a:p>
                      <a:endParaRPr lang="en-GB" dirty="0"/>
                    </a:p>
                  </a:txBody>
                  <a:tcPr/>
                </a:tc>
                <a:extLst>
                  <a:ext uri="{0D108BD9-81ED-4DB2-BD59-A6C34878D82A}">
                    <a16:rowId xmlns:a16="http://schemas.microsoft.com/office/drawing/2014/main" val="10000"/>
                  </a:ext>
                </a:extLst>
              </a:tr>
              <a:tr h="660400">
                <a:tc>
                  <a:txBody>
                    <a:bodyPr/>
                    <a:lstStyle/>
                    <a:p>
                      <a:r>
                        <a:rPr lang="en-GB" dirty="0"/>
                        <a:t>New information</a:t>
                      </a:r>
                    </a:p>
                  </a:txBody>
                  <a:tcPr>
                    <a:solidFill>
                      <a:srgbClr val="FFC000">
                        <a:alpha val="60000"/>
                      </a:srgbClr>
                    </a:solidFill>
                  </a:tcPr>
                </a:tc>
                <a:tc>
                  <a:txBody>
                    <a:bodyPr/>
                    <a:lstStyle/>
                    <a:p>
                      <a:endParaRPr lang="en-GB" dirty="0"/>
                    </a:p>
                  </a:txBody>
                  <a:tcPr>
                    <a:solidFill>
                      <a:srgbClr val="FFC000">
                        <a:alpha val="60000"/>
                      </a:srgbClr>
                    </a:solidFill>
                  </a:tcPr>
                </a:tc>
                <a:extLst>
                  <a:ext uri="{0D108BD9-81ED-4DB2-BD59-A6C34878D82A}">
                    <a16:rowId xmlns:a16="http://schemas.microsoft.com/office/drawing/2014/main" val="10001"/>
                  </a:ext>
                </a:extLst>
              </a:tr>
              <a:tr h="630987">
                <a:tc>
                  <a:txBody>
                    <a:bodyPr/>
                    <a:lstStyle/>
                    <a:p>
                      <a:r>
                        <a:rPr lang="en-GB" dirty="0"/>
                        <a:t>Construct</a:t>
                      </a:r>
                    </a:p>
                  </a:txBody>
                  <a:tcPr>
                    <a:solidFill>
                      <a:srgbClr val="FFC000">
                        <a:alpha val="20000"/>
                      </a:srgbClr>
                    </a:solidFill>
                  </a:tcPr>
                </a:tc>
                <a:tc>
                  <a:txBody>
                    <a:bodyPr/>
                    <a:lstStyle/>
                    <a:p>
                      <a:endParaRPr lang="en-GB" dirty="0"/>
                    </a:p>
                  </a:txBody>
                  <a:tcPr>
                    <a:solidFill>
                      <a:srgbClr val="FFC000">
                        <a:alpha val="20000"/>
                      </a:srgbClr>
                    </a:solidFill>
                  </a:tcPr>
                </a:tc>
                <a:extLst>
                  <a:ext uri="{0D108BD9-81ED-4DB2-BD59-A6C34878D82A}">
                    <a16:rowId xmlns:a16="http://schemas.microsoft.com/office/drawing/2014/main" val="10002"/>
                  </a:ext>
                </a:extLst>
              </a:tr>
              <a:tr h="630987">
                <a:tc>
                  <a:txBody>
                    <a:bodyPr/>
                    <a:lstStyle/>
                    <a:p>
                      <a:r>
                        <a:rPr lang="en-GB" dirty="0"/>
                        <a:t>Application</a:t>
                      </a:r>
                    </a:p>
                  </a:txBody>
                  <a:tcPr>
                    <a:solidFill>
                      <a:srgbClr val="FFC000">
                        <a:alpha val="60000"/>
                      </a:srgbClr>
                    </a:solidFill>
                  </a:tcPr>
                </a:tc>
                <a:tc>
                  <a:txBody>
                    <a:bodyPr/>
                    <a:lstStyle/>
                    <a:p>
                      <a:endParaRPr lang="en-GB" dirty="0"/>
                    </a:p>
                  </a:txBody>
                  <a:tcPr>
                    <a:solidFill>
                      <a:srgbClr val="FFC000">
                        <a:alpha val="60000"/>
                      </a:srgbClr>
                    </a:solidFill>
                  </a:tcPr>
                </a:tc>
                <a:extLst>
                  <a:ext uri="{0D108BD9-81ED-4DB2-BD59-A6C34878D82A}">
                    <a16:rowId xmlns:a16="http://schemas.microsoft.com/office/drawing/2014/main" val="10003"/>
                  </a:ext>
                </a:extLst>
              </a:tr>
              <a:tr h="630987">
                <a:tc>
                  <a:txBody>
                    <a:bodyPr/>
                    <a:lstStyle/>
                    <a:p>
                      <a:r>
                        <a:rPr lang="en-GB" dirty="0"/>
                        <a:t>Review</a:t>
                      </a:r>
                    </a:p>
                  </a:txBody>
                  <a:tcPr>
                    <a:solidFill>
                      <a:srgbClr val="FFC000">
                        <a:alpha val="20000"/>
                      </a:srgbClr>
                    </a:solidFill>
                  </a:tcPr>
                </a:tc>
                <a:tc>
                  <a:txBody>
                    <a:bodyPr/>
                    <a:lstStyle/>
                    <a:p>
                      <a:endParaRPr lang="en-GB" dirty="0"/>
                    </a:p>
                  </a:txBody>
                  <a:tcPr>
                    <a:solidFill>
                      <a:srgbClr val="FFC000">
                        <a:alpha val="20000"/>
                      </a:srgb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3213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3248F0-3D7F-4CBA-B77D-0BF383E91CAF}"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8175352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marL="0" indent="0">
              <a:buNone/>
              <a:defRPr baseline="0"/>
            </a:lvl1pPr>
          </a:lstStyle>
          <a:p>
            <a:pPr lvl="0"/>
            <a:r>
              <a:rPr lang="en-GB" dirty="0"/>
              <a:t>What am I learning?</a:t>
            </a:r>
          </a:p>
          <a:p>
            <a:pPr lvl="0"/>
            <a:endParaRPr lang="en-GB" dirty="0"/>
          </a:p>
          <a:p>
            <a:pPr lvl="0"/>
            <a:r>
              <a:rPr lang="en-GB" dirty="0"/>
              <a:t>Why am I learning this?</a:t>
            </a:r>
          </a:p>
          <a:p>
            <a:pPr lvl="0"/>
            <a:endParaRPr lang="en-GB" dirty="0"/>
          </a:p>
          <a:p>
            <a:pPr lvl="0"/>
            <a:r>
              <a:rPr lang="en-GB" dirty="0"/>
              <a:t>What will a good one look like?</a:t>
            </a:r>
          </a:p>
        </p:txBody>
      </p:sp>
      <p:sp>
        <p:nvSpPr>
          <p:cNvPr id="4" name="Date Placeholder 3"/>
          <p:cNvSpPr>
            <a:spLocks noGrp="1"/>
          </p:cNvSpPr>
          <p:nvPr>
            <p:ph type="dt" sz="half" idx="10"/>
          </p:nvPr>
        </p:nvSpPr>
        <p:spPr/>
        <p:txBody>
          <a:bodyPr/>
          <a:lstStyle/>
          <a:p>
            <a:fld id="{8852B5D5-38C1-42DE-87CB-E1FE3B58DFA7}"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7054552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852B5D5-38C1-42DE-87CB-E1FE3B58DFA7}"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4489396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D9B9A-625A-40AF-B231-29DFCAEDAFFE}"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2963087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7E964D-176D-42E8-87CC-AC8D87B09D2D}"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7911701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42196" y="365125"/>
            <a:ext cx="9813191"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6E2601D-FF39-4EC5-B13F-33302FFE3080}" type="datetime2">
              <a:rPr lang="en-GB" smtClean="0"/>
              <a:pPr/>
              <a:t>Tuesday, 06 October 2020</a:t>
            </a:fld>
            <a:endParaRPr lang="en-GB"/>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32362351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33BB61-74F6-4919-AAD1-8E8691C4481F}" type="datetime2">
              <a:rPr lang="en-GB" smtClean="0"/>
              <a:pPr/>
              <a:t>Tuesday, 06 October 2020</a:t>
            </a:fld>
            <a:endParaRPr lang="en-GB"/>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2398239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98050-2C64-40A0-A4FC-A2B36B06A3DF}" type="datetime2">
              <a:rPr lang="en-GB" smtClean="0"/>
              <a:pPr/>
              <a:t>Tuesday, 06 October 2020</a:t>
            </a:fld>
            <a:endParaRPr lang="en-GB"/>
          </a:p>
        </p:txBody>
      </p:sp>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5179196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015" y="457200"/>
            <a:ext cx="3339010"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6482E4-2223-45F1-AE5D-ADEA1D94168A}"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2758888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015" y="457200"/>
            <a:ext cx="3339010"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6778DC-CF44-4108-9777-2BD192B4011C}"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6414291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6834DE-BEEA-42A1-949B-23AEBF2F8515}"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820260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EFDB3F-1D72-4676-8907-6DA9CD829ABB}"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21494650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820B402-0CF4-4FC8-90E8-95955AAF45BF}"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51337318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2E578-455F-49CC-9798-80F0AEADF3B1}" type="datetime2">
              <a:rPr lang="en-GB" smtClean="0"/>
              <a:pPr/>
              <a:t>Tuesday, 06 October 2020</a:t>
            </a:fld>
            <a:endParaRPr lang="en-GB"/>
          </a:p>
        </p:txBody>
      </p:sp>
      <p:sp>
        <p:nvSpPr>
          <p:cNvPr id="3" name="Footer Placeholder 2"/>
          <p:cNvSpPr>
            <a:spLocks noGrp="1"/>
          </p:cNvSpPr>
          <p:nvPr>
            <p:ph type="ftr" sz="quarter" idx="11"/>
          </p:nvPr>
        </p:nvSpPr>
        <p:spPr/>
        <p:txBody>
          <a:bodyPr/>
          <a:lstStyle/>
          <a:p>
            <a:endParaRPr lang="en-GB"/>
          </a:p>
        </p:txBody>
      </p:sp>
      <p:sp>
        <p:nvSpPr>
          <p:cNvPr id="5" name="Rounded Rectangle 4"/>
          <p:cNvSpPr/>
          <p:nvPr userDrawn="1"/>
        </p:nvSpPr>
        <p:spPr>
          <a:xfrm>
            <a:off x="8902700" y="160655"/>
            <a:ext cx="2946400" cy="2146300"/>
          </a:xfrm>
          <a:prstGeom prst="roundRect">
            <a:avLst/>
          </a:prstGeom>
          <a:solidFill>
            <a:srgbClr val="FFCC00"/>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
        <p:nvSpPr>
          <p:cNvPr id="6" name="Rounded Rectangle 5"/>
          <p:cNvSpPr/>
          <p:nvPr userDrawn="1"/>
        </p:nvSpPr>
        <p:spPr>
          <a:xfrm>
            <a:off x="8902700" y="2306955"/>
            <a:ext cx="2946400" cy="2146300"/>
          </a:xfrm>
          <a:prstGeom prst="roundRect">
            <a:avLst/>
          </a:prstGeom>
          <a:solidFill>
            <a:srgbClr val="FFCC00"/>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
        <p:nvSpPr>
          <p:cNvPr id="7" name="Rounded Rectangle 6"/>
          <p:cNvSpPr/>
          <p:nvPr userDrawn="1"/>
        </p:nvSpPr>
        <p:spPr>
          <a:xfrm>
            <a:off x="8902700" y="4453255"/>
            <a:ext cx="2946400" cy="2207260"/>
          </a:xfrm>
          <a:prstGeom prst="roundRect">
            <a:avLst/>
          </a:prstGeom>
          <a:solidFill>
            <a:srgbClr val="FFCC00"/>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Tree>
    <p:extLst>
      <p:ext uri="{BB962C8B-B14F-4D97-AF65-F5344CB8AC3E}">
        <p14:creationId xmlns:p14="http://schemas.microsoft.com/office/powerpoint/2010/main" val="40906121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48F84C-E4D3-454C-A841-65D7A6C1A936}"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1327340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164DFF2-1ACF-4066-AFD3-C9069A5838D3}"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961919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407020-8A0D-4D34-B1AB-53AB9613D52A}"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11675708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DB5A022-44F7-401F-A6C5-E8E063BED171}"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2248199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92322" y="365125"/>
            <a:ext cx="9663066" cy="1325563"/>
          </a:xfrm>
        </p:spPr>
        <p:txBody>
          <a:bodyPr/>
          <a:lstStyle/>
          <a:p>
            <a:r>
              <a:rPr lang="en-US" dirty="0"/>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282290D-DB3F-4D4C-9D16-A65AA0C3D557}" type="datetime2">
              <a:rPr lang="en-GB" smtClean="0"/>
              <a:pPr/>
              <a:t>Tuesday, 06 October 2020</a:t>
            </a:fld>
            <a:endParaRPr lang="en-GB"/>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60996482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5BEBB61-4DEA-4295-AC6A-A1734CBD89DD}" type="datetime2">
              <a:rPr lang="en-GB" smtClean="0"/>
              <a:pPr/>
              <a:t>Tuesday, 06 October 2020</a:t>
            </a:fld>
            <a:endParaRPr lang="en-GB"/>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505583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2E578-455F-49CC-9798-80F0AEADF3B1}" type="datetime2">
              <a:rPr lang="en-GB" smtClean="0"/>
              <a:pPr/>
              <a:t>Tuesday, 06 October 2020</a:t>
            </a:fld>
            <a:endParaRPr lang="en-GB"/>
          </a:p>
        </p:txBody>
      </p:sp>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7686164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65027" y="457200"/>
            <a:ext cx="3106998" cy="1600200"/>
          </a:xfrm>
        </p:spPr>
        <p:txBody>
          <a:bodyPr anchor="b"/>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F41AE2-326F-4201-AA66-CA42E89F30F3}"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01724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1295400" y="182562"/>
            <a:ext cx="2743200" cy="365125"/>
          </a:xfrm>
        </p:spPr>
        <p:txBody>
          <a:bodyPr/>
          <a:lstStyle/>
          <a:p>
            <a:fld id="{D264F3E3-DBA9-41FF-B6CD-08C53B5A6B45}" type="datetime2">
              <a:rPr lang="en-GB" smtClean="0"/>
              <a:pPr/>
              <a:t>Tuesday, 06 October 2020</a:t>
            </a:fld>
            <a:endParaRPr lang="en-GB" dirty="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10303457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731" y="457200"/>
            <a:ext cx="3134294"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FEBF1E-75A8-4505-9670-1FCF4C69C57E}"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87212457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047482F-98E2-4D81-885A-5FB3C0F7A9E2}"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18208666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A2A342-CAC7-4391-8518-D32636C2E70D}"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83861971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FD1BF-28EA-424C-9227-61F0E30B11CC}" type="datetime2">
              <a:rPr lang="en-GB" smtClean="0"/>
              <a:pPr/>
              <a:t>Tuesday, 06 October 2020</a:t>
            </a:fld>
            <a:endParaRPr lang="en-GB"/>
          </a:p>
        </p:txBody>
      </p:sp>
      <p:sp>
        <p:nvSpPr>
          <p:cNvPr id="3" name="Footer Placeholder 2"/>
          <p:cNvSpPr>
            <a:spLocks noGrp="1"/>
          </p:cNvSpPr>
          <p:nvPr>
            <p:ph type="ftr" sz="quarter" idx="11"/>
          </p:nvPr>
        </p:nvSpPr>
        <p:spPr/>
        <p:txBody>
          <a:bodyPr/>
          <a:lstStyle/>
          <a:p>
            <a:endParaRPr lang="en-GB"/>
          </a:p>
        </p:txBody>
      </p:sp>
      <p:sp>
        <p:nvSpPr>
          <p:cNvPr id="5" name="Rounded Rectangle 4"/>
          <p:cNvSpPr/>
          <p:nvPr userDrawn="1"/>
        </p:nvSpPr>
        <p:spPr>
          <a:xfrm>
            <a:off x="8902700" y="160655"/>
            <a:ext cx="2946400" cy="2146300"/>
          </a:xfrm>
          <a:prstGeom prst="roundRect">
            <a:avLst/>
          </a:prstGeom>
          <a:solidFill>
            <a:srgbClr val="FFCC0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
        <p:nvSpPr>
          <p:cNvPr id="6" name="Rounded Rectangle 5"/>
          <p:cNvSpPr/>
          <p:nvPr userDrawn="1"/>
        </p:nvSpPr>
        <p:spPr>
          <a:xfrm>
            <a:off x="8902700" y="2306955"/>
            <a:ext cx="2946400" cy="2146300"/>
          </a:xfrm>
          <a:prstGeom prst="roundRect">
            <a:avLst/>
          </a:prstGeom>
          <a:solidFill>
            <a:srgbClr val="FFCC0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
        <p:nvSpPr>
          <p:cNvPr id="7" name="Rounded Rectangle 6"/>
          <p:cNvSpPr/>
          <p:nvPr userDrawn="1"/>
        </p:nvSpPr>
        <p:spPr>
          <a:xfrm>
            <a:off x="8902700" y="4453255"/>
            <a:ext cx="2946400" cy="2207260"/>
          </a:xfrm>
          <a:prstGeom prst="roundRect">
            <a:avLst/>
          </a:prstGeom>
          <a:solidFill>
            <a:srgbClr val="FFCC0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Tree>
    <p:extLst>
      <p:ext uri="{BB962C8B-B14F-4D97-AF65-F5344CB8AC3E}">
        <p14:creationId xmlns:p14="http://schemas.microsoft.com/office/powerpoint/2010/main" val="229897748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C5C3C0E-F281-4091-BB1A-DD6F1F244C08}"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03301581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D424B6-3F40-4A74-8ABB-4791FC79733C}"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0321305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5D3384-782A-44CB-AE43-7C9049FB0148}"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94946906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3C982C4-387C-4C22-AE32-DC07D8BB4241}"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15941971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37730" y="365125"/>
            <a:ext cx="9717657"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80914D-9C42-4D5D-BB84-214EE4C977BC}" type="datetime2">
              <a:rPr lang="en-GB" smtClean="0"/>
              <a:pPr/>
              <a:t>Tuesday, 06 October 2020</a:t>
            </a:fld>
            <a:endParaRPr lang="en-GB"/>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71431380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EE541A-A8F9-4FCC-A473-A74C094D93FD}" type="datetime2">
              <a:rPr lang="en-GB" smtClean="0"/>
              <a:pPr/>
              <a:t>Tuesday, 06 October 2020</a:t>
            </a:fld>
            <a:endParaRPr lang="en-GB"/>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830503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9916" y="335267"/>
            <a:ext cx="9553884"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1307927" y="152704"/>
            <a:ext cx="2743200" cy="365125"/>
          </a:xfrm>
        </p:spPr>
        <p:txBody>
          <a:bodyPr/>
          <a:lstStyle/>
          <a:p>
            <a:fld id="{67CC867B-08AD-4DDB-BF20-2C182BCECBBB}" type="datetime2">
              <a:rPr lang="en-GB" smtClean="0"/>
              <a:pPr/>
              <a:t>Tuesday, 06 October 2020</a:t>
            </a:fld>
            <a:endParaRPr lang="en-GB"/>
          </a:p>
        </p:txBody>
      </p:sp>
      <p:sp>
        <p:nvSpPr>
          <p:cNvPr id="8" name="Footer Placeholder 7"/>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64491871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FD1BF-28EA-424C-9227-61F0E30B11CC}" type="datetime2">
              <a:rPr lang="en-GB" smtClean="0"/>
              <a:pPr/>
              <a:t>Tuesday, 06 October 2020</a:t>
            </a:fld>
            <a:endParaRPr lang="en-GB"/>
          </a:p>
        </p:txBody>
      </p:sp>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61798437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65027" y="457200"/>
            <a:ext cx="3106998"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10F034-6A65-4C13-B66C-C251C7D8F61A}"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87259997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0436" y="457200"/>
            <a:ext cx="3161589"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62ADB5-6A23-44E0-9F4B-823BB716EAA9}"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76774682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1678E85-8851-4BD9-9ECF-29998C7BC5DC}"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52710939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46A87A-5F18-45F6-81F9-D1A2912E98F9}"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61169765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16D55-B9A2-49AC-822C-7CBA1E589D3F}" type="datetime2">
              <a:rPr lang="en-GB" smtClean="0"/>
              <a:pPr/>
              <a:t>Tuesday, 06 October 2020</a:t>
            </a:fld>
            <a:endParaRPr lang="en-GB"/>
          </a:p>
        </p:txBody>
      </p:sp>
      <p:sp>
        <p:nvSpPr>
          <p:cNvPr id="3" name="Footer Placeholder 2"/>
          <p:cNvSpPr>
            <a:spLocks noGrp="1"/>
          </p:cNvSpPr>
          <p:nvPr>
            <p:ph type="ftr" sz="quarter" idx="11"/>
          </p:nvPr>
        </p:nvSpPr>
        <p:spPr/>
        <p:txBody>
          <a:bodyPr/>
          <a:lstStyle/>
          <a:p>
            <a:endParaRPr lang="en-GB"/>
          </a:p>
        </p:txBody>
      </p:sp>
      <p:sp>
        <p:nvSpPr>
          <p:cNvPr id="5" name="Rounded Rectangle 4"/>
          <p:cNvSpPr/>
          <p:nvPr userDrawn="1"/>
        </p:nvSpPr>
        <p:spPr>
          <a:xfrm>
            <a:off x="8902700" y="160655"/>
            <a:ext cx="2946400" cy="2146300"/>
          </a:xfrm>
          <a:prstGeom prst="roundRect">
            <a:avLst/>
          </a:prstGeom>
          <a:solidFill>
            <a:srgbClr val="FFCC00"/>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
        <p:nvSpPr>
          <p:cNvPr id="6" name="Rounded Rectangle 5"/>
          <p:cNvSpPr/>
          <p:nvPr userDrawn="1"/>
        </p:nvSpPr>
        <p:spPr>
          <a:xfrm>
            <a:off x="8902700" y="2306955"/>
            <a:ext cx="2946400" cy="2146300"/>
          </a:xfrm>
          <a:prstGeom prst="roundRect">
            <a:avLst/>
          </a:prstGeom>
          <a:solidFill>
            <a:srgbClr val="FFCC00"/>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
        <p:nvSpPr>
          <p:cNvPr id="7" name="Rounded Rectangle 6"/>
          <p:cNvSpPr/>
          <p:nvPr userDrawn="1"/>
        </p:nvSpPr>
        <p:spPr>
          <a:xfrm>
            <a:off x="8902700" y="4453255"/>
            <a:ext cx="2946400" cy="2207260"/>
          </a:xfrm>
          <a:prstGeom prst="roundRect">
            <a:avLst/>
          </a:prstGeom>
          <a:solidFill>
            <a:srgbClr val="FFCC00"/>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Tree>
    <p:extLst>
      <p:ext uri="{BB962C8B-B14F-4D97-AF65-F5344CB8AC3E}">
        <p14:creationId xmlns:p14="http://schemas.microsoft.com/office/powerpoint/2010/main" val="428775834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0477DAB-F022-46E9-9F46-9FC5468B3DF0}"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97355007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E6C3D9-061D-47E1-A069-B4946F75099E}"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92781330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0D6FF9-2D61-494E-A4EB-B9D79ED71AAD}"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64986318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9624646-2907-4D6B-B872-9D3C925979A6}"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61435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1295400" y="182562"/>
            <a:ext cx="2743200" cy="365125"/>
          </a:xfrm>
        </p:spPr>
        <p:txBody>
          <a:bodyPr/>
          <a:lstStyle/>
          <a:p>
            <a:fld id="{9C33971E-8ACD-490E-9A51-141216185289}" type="datetime2">
              <a:rPr lang="en-GB" smtClean="0"/>
              <a:pPr/>
              <a:t>Tuesday, 06 October 2020</a:t>
            </a:fld>
            <a:endParaRPr lang="en-GB"/>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477698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33014" y="365125"/>
            <a:ext cx="9922373"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D501D6A-D42B-48CE-8C0B-0278558398EB}" type="datetime2">
              <a:rPr lang="en-GB" smtClean="0"/>
              <a:pPr/>
              <a:t>Tuesday, 06 October 2020</a:t>
            </a:fld>
            <a:endParaRPr lang="en-GB"/>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04104076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9E34578-BF72-4BE1-8C3B-F00164E527E9}" type="datetime2">
              <a:rPr lang="en-GB" smtClean="0"/>
              <a:pPr/>
              <a:t>Tuesday, 06 October 2020</a:t>
            </a:fld>
            <a:endParaRPr lang="en-GB"/>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54662208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16D55-B9A2-49AC-822C-7CBA1E589D3F}" type="datetime2">
              <a:rPr lang="en-GB" smtClean="0"/>
              <a:pPr/>
              <a:t>Tuesday, 06 October 2020</a:t>
            </a:fld>
            <a:endParaRPr lang="en-GB"/>
          </a:p>
        </p:txBody>
      </p:sp>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2057407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8424" y="457200"/>
            <a:ext cx="3393601" cy="1600200"/>
          </a:xfrm>
        </p:spPr>
        <p:txBody>
          <a:bodyPr anchor="b"/>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FA874F-7327-4B08-A9E8-CF356C6FA67E}"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16465550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8424" y="457200"/>
            <a:ext cx="3393601" cy="1600200"/>
          </a:xfrm>
        </p:spPr>
        <p:txBody>
          <a:bodyPr anchor="b"/>
          <a:lstStyle>
            <a:lvl1pPr>
              <a:defRPr sz="3200"/>
            </a:lvl1pPr>
          </a:lstStyle>
          <a:p>
            <a:r>
              <a:rPr lang="en-US" dirty="0"/>
              <a:t>Click to edit Master title style</a:t>
            </a:r>
            <a:endParaRPr lang="en-GB"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FC7F35-DC55-4F83-A2FE-7350DB6FDF32}"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7934526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E33724-18DD-4049-8C05-BC833852A505}"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53916435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33CD27-9C40-4E74-927D-FAF7A1A6A61E}"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28852380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51812-F5B3-42DD-A902-90703DFE4730}" type="datetime2">
              <a:rPr lang="en-GB" smtClean="0"/>
              <a:pPr/>
              <a:t>Tuesday, 06 October 2020</a:t>
            </a:fld>
            <a:endParaRPr lang="en-GB"/>
          </a:p>
        </p:txBody>
      </p:sp>
      <p:sp>
        <p:nvSpPr>
          <p:cNvPr id="3" name="Footer Placeholder 2"/>
          <p:cNvSpPr>
            <a:spLocks noGrp="1"/>
          </p:cNvSpPr>
          <p:nvPr>
            <p:ph type="ftr" sz="quarter" idx="11"/>
          </p:nvPr>
        </p:nvSpPr>
        <p:spPr/>
        <p:txBody>
          <a:bodyPr/>
          <a:lstStyle/>
          <a:p>
            <a:endParaRPr lang="en-GB"/>
          </a:p>
        </p:txBody>
      </p:sp>
      <p:sp>
        <p:nvSpPr>
          <p:cNvPr id="5" name="Rounded Rectangle 4"/>
          <p:cNvSpPr/>
          <p:nvPr userDrawn="1"/>
        </p:nvSpPr>
        <p:spPr>
          <a:xfrm>
            <a:off x="8902700" y="160655"/>
            <a:ext cx="2946400" cy="2146300"/>
          </a:xfrm>
          <a:prstGeom prst="roundRect">
            <a:avLst/>
          </a:prstGeom>
          <a:solidFill>
            <a:srgbClr val="FFCC00"/>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
        <p:nvSpPr>
          <p:cNvPr id="6" name="Rounded Rectangle 5"/>
          <p:cNvSpPr/>
          <p:nvPr userDrawn="1"/>
        </p:nvSpPr>
        <p:spPr>
          <a:xfrm>
            <a:off x="8902700" y="2306955"/>
            <a:ext cx="2946400" cy="2146300"/>
          </a:xfrm>
          <a:prstGeom prst="roundRect">
            <a:avLst/>
          </a:prstGeom>
          <a:solidFill>
            <a:srgbClr val="FFCC00"/>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
        <p:nvSpPr>
          <p:cNvPr id="7" name="Rounded Rectangle 6"/>
          <p:cNvSpPr/>
          <p:nvPr userDrawn="1"/>
        </p:nvSpPr>
        <p:spPr>
          <a:xfrm>
            <a:off x="8902700" y="4453255"/>
            <a:ext cx="2946400" cy="2207260"/>
          </a:xfrm>
          <a:prstGeom prst="roundRect">
            <a:avLst/>
          </a:prstGeom>
          <a:solidFill>
            <a:srgbClr val="FFCC00"/>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Tree>
    <p:extLst>
      <p:ext uri="{BB962C8B-B14F-4D97-AF65-F5344CB8AC3E}">
        <p14:creationId xmlns:p14="http://schemas.microsoft.com/office/powerpoint/2010/main" val="11106073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82036C8-412D-4445-B14C-56165BAD96B1}"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6449351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390B71-955C-4BF9-B8B8-A010143DCD0E}"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BA3F8D4-7D1E-4B95-8801-1CA16431E772}" type="slidenum">
              <a:rPr lang="en-GB" smtClean="0"/>
              <a:pPr/>
              <a:t>‹#›</a:t>
            </a:fld>
            <a:endParaRPr lang="en-GB"/>
          </a:p>
        </p:txBody>
      </p:sp>
    </p:spTree>
    <p:extLst>
      <p:ext uri="{BB962C8B-B14F-4D97-AF65-F5344CB8AC3E}">
        <p14:creationId xmlns:p14="http://schemas.microsoft.com/office/powerpoint/2010/main" val="2992827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307926" y="142506"/>
            <a:ext cx="2743200" cy="365125"/>
          </a:xfrm>
        </p:spPr>
        <p:txBody>
          <a:bodyPr/>
          <a:lstStyle/>
          <a:p>
            <a:fld id="{62AE75B3-6441-491E-A181-CF9673D2AC42}" type="datetime2">
              <a:rPr lang="en-GB" smtClean="0"/>
              <a:pPr/>
              <a:t>Tuesday, 06 October 2020</a:t>
            </a:fld>
            <a:endParaRPr lang="en-GB"/>
          </a:p>
        </p:txBody>
      </p:sp>
      <p:sp>
        <p:nvSpPr>
          <p:cNvPr id="3" name="Footer Placeholder 2"/>
          <p:cNvSpPr>
            <a:spLocks noGrp="1"/>
          </p:cNvSpPr>
          <p:nvPr>
            <p:ph type="ftr" sz="quarter" idx="11"/>
          </p:nvPr>
        </p:nvSpPr>
        <p:spPr/>
        <p:txBody>
          <a:bodyPr/>
          <a:lstStyle/>
          <a:p>
            <a:r>
              <a:rPr lang="en-GB" dirty="0" err="1"/>
              <a:t>Leela’s</a:t>
            </a:r>
            <a:r>
              <a:rPr lang="en-GB" dirty="0"/>
              <a:t> friend – Exploring themes and ideas.</a:t>
            </a:r>
          </a:p>
        </p:txBody>
      </p:sp>
      <p:pic>
        <p:nvPicPr>
          <p:cNvPr id="4" name="Picture 3" descr="luciusannaeusseneca155059.jpg"/>
          <p:cNvPicPr>
            <a:picLocks noChangeAspect="1"/>
          </p:cNvPicPr>
          <p:nvPr userDrawn="1"/>
        </p:nvPicPr>
        <p:blipFill>
          <a:blip r:embed="rId2" cstate="print"/>
          <a:stretch>
            <a:fillRect/>
          </a:stretch>
        </p:blipFill>
        <p:spPr>
          <a:xfrm>
            <a:off x="3260960" y="688383"/>
            <a:ext cx="8323949" cy="5403945"/>
          </a:xfrm>
          <a:prstGeom prst="rect">
            <a:avLst/>
          </a:prstGeom>
        </p:spPr>
      </p:pic>
    </p:spTree>
    <p:extLst>
      <p:ext uri="{BB962C8B-B14F-4D97-AF65-F5344CB8AC3E}">
        <p14:creationId xmlns:p14="http://schemas.microsoft.com/office/powerpoint/2010/main" val="298186470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8C9DAB-FE81-477E-9440-E933731178EE}"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65897206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F126DC8-8148-4B65-A8EA-F846A7873AFD}"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05932910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01254" y="365125"/>
            <a:ext cx="9854134" cy="1325563"/>
          </a:xfrm>
        </p:spPr>
        <p:txBody>
          <a:bodyPr/>
          <a:lstStyle/>
          <a:p>
            <a:r>
              <a:rPr lang="en-US" dirty="0"/>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5720C2-02DE-48BD-A5FD-A91D49ADD3D7}" type="datetime2">
              <a:rPr lang="en-GB" smtClean="0"/>
              <a:pPr/>
              <a:t>Tuesday, 06 October 2020</a:t>
            </a:fld>
            <a:endParaRPr lang="en-GB"/>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8780102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4D8E883-59A1-4DD6-A033-75F8B7D8733D}" type="datetime2">
              <a:rPr lang="en-GB" smtClean="0"/>
              <a:pPr/>
              <a:t>Tuesday, 06 October 2020</a:t>
            </a:fld>
            <a:endParaRPr lang="en-GB"/>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93629177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51812-F5B3-42DD-A902-90703DFE4730}" type="datetime2">
              <a:rPr lang="en-GB" smtClean="0"/>
              <a:pPr/>
              <a:t>Tuesday, 06 October 2020</a:t>
            </a:fld>
            <a:endParaRPr lang="en-GB"/>
          </a:p>
        </p:txBody>
      </p:sp>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26138704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0310" y="457200"/>
            <a:ext cx="3311715" cy="1600200"/>
          </a:xfrm>
        </p:spPr>
        <p:txBody>
          <a:bodyPr anchor="b"/>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DCD31D-A11C-4BAE-AE62-C5851E45C129}"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05427323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0310" y="457200"/>
            <a:ext cx="3311715" cy="1600200"/>
          </a:xfrm>
        </p:spPr>
        <p:txBody>
          <a:bodyPr anchor="b"/>
          <a:lstStyle>
            <a:lvl1pPr>
              <a:defRPr sz="3200"/>
            </a:lvl1pPr>
          </a:lstStyle>
          <a:p>
            <a:r>
              <a:rPr lang="en-US" dirty="0"/>
              <a:t>Click to edit Master title style</a:t>
            </a:r>
            <a:endParaRPr lang="en-GB"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1E1F76-36E5-4D51-865F-C9E086B47702}" type="datetime2">
              <a:rPr lang="en-GB" smtClean="0"/>
              <a:pPr/>
              <a:t>Tuesday, 06 October 2020</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4217004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B0BD3C-92F9-4482-AA14-7E087DC82384}"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93299188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C52A11-D63E-4D5B-9393-32859C13869C}" type="datetime2">
              <a:rPr lang="en-GB" smtClean="0"/>
              <a:pPr/>
              <a:t>Tuesday, 06 October 2020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927540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gi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3.gif"/><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5.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4.gif"/><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 Target="../slides/slide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theme" Target="../theme/theme6.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5" Type="http://schemas.openxmlformats.org/officeDocument/2006/relationships/image" Target="../media/image5.gif"/><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slide" Target="../slides/slid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theme" Target="../theme/theme7.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image" Target="../media/image6.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theme" Target="../theme/theme8.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slideLayout" Target="../slideLayouts/slideLayout98.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27200" y="365125"/>
            <a:ext cx="9626600" cy="1325563"/>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295400" y="230188"/>
            <a:ext cx="2743200" cy="365125"/>
          </a:xfrm>
          <a:prstGeom prst="rect">
            <a:avLst/>
          </a:prstGeom>
        </p:spPr>
        <p:txBody>
          <a:bodyPr vert="horz" lIns="91440" tIns="45720" rIns="91440" bIns="45720" rtlCol="0" anchor="ctr"/>
          <a:lstStyle>
            <a:lvl1pPr algn="l">
              <a:defRPr sz="1800" u="sng">
                <a:solidFill>
                  <a:schemeClr val="tx1"/>
                </a:solidFill>
              </a:defRPr>
            </a:lvl1pPr>
          </a:lstStyle>
          <a:p>
            <a:fld id="{95AB25CE-8E01-416B-8781-D8D24F72E747}" type="datetime2">
              <a:rPr lang="en-GB" smtClean="0"/>
              <a:pPr/>
              <a:t>Tuesday, 06 October 2020</a:t>
            </a:fld>
            <a:endParaRPr lang="en-GB" dirty="0"/>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7" name="Rectangle 6"/>
          <p:cNvSpPr/>
          <p:nvPr userDrawn="1"/>
        </p:nvSpPr>
        <p:spPr>
          <a:xfrm>
            <a:off x="335362" y="134322"/>
            <a:ext cx="11569256" cy="6535039"/>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8" name="Picture 7" descr="prepare.gif">
            <a:hlinkClick r:id="" action="ppaction://noaction"/>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rot="18754142">
            <a:off x="412817" y="187190"/>
            <a:ext cx="1493235" cy="1482697"/>
          </a:xfrm>
          <a:prstGeom prst="rect">
            <a:avLst/>
          </a:prstGeom>
        </p:spPr>
      </p:pic>
    </p:spTree>
    <p:extLst>
      <p:ext uri="{BB962C8B-B14F-4D97-AF65-F5344CB8AC3E}">
        <p14:creationId xmlns:p14="http://schemas.microsoft.com/office/powerpoint/2010/main" val="3222075953"/>
      </p:ext>
    </p:extLst>
  </p:cSld>
  <p:clrMap bg1="lt1" tx1="dk1" bg2="lt2" tx2="dk2" accent1="accent1" accent2="accent2" accent3="accent3" accent4="accent4" accent5="accent5" accent6="accent6" hlink="hlink" folHlink="folHlink"/>
  <p:sldLayoutIdLst>
    <p:sldLayoutId id="2147483655" r:id="rId1"/>
    <p:sldLayoutId id="2147483660" r:id="rId2"/>
    <p:sldLayoutId id="2147483649" r:id="rId3"/>
    <p:sldLayoutId id="2147483650" r:id="rId4"/>
    <p:sldLayoutId id="2147483651" r:id="rId5"/>
    <p:sldLayoutId id="2147483652" r:id="rId6"/>
    <p:sldLayoutId id="2147483653" r:id="rId7"/>
    <p:sldLayoutId id="2147483654" r:id="rId8"/>
    <p:sldLayoutId id="2147483727" r:id="rId9"/>
    <p:sldLayoutId id="2147483753" r:id="rId10"/>
    <p:sldLayoutId id="2147483728" r:id="rId11"/>
    <p:sldLayoutId id="2147483656" r:id="rId12"/>
    <p:sldLayoutId id="2147483657" r:id="rId13"/>
    <p:sldLayoutId id="2147483658" r:id="rId14"/>
    <p:sldLayoutId id="2147483659" r:id="rId15"/>
  </p:sldLayoutIdLst>
  <p:hf sldNum="0" hdr="0" ftr="0"/>
  <p:txStyles>
    <p:titleStyle>
      <a:lvl1pPr algn="l" defTabSz="914400" rtl="0" eaLnBrk="1" latinLnBrk="0" hangingPunct="1">
        <a:lnSpc>
          <a:spcPct val="90000"/>
        </a:lnSpc>
        <a:spcBef>
          <a:spcPct val="0"/>
        </a:spcBef>
        <a:buNone/>
        <a:defRPr sz="4400" kern="1200">
          <a:solidFill>
            <a:srgbClr val="FF0000"/>
          </a:solidFill>
          <a:latin typeface="Elementary Heavy SF" panose="020BE2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519D6-045E-4DEA-A2A1-2EBCB1BA3E30}" type="datetimeFigureOut">
              <a:rPr lang="en-GB" smtClean="0"/>
              <a:pPr/>
              <a:t>06/10/2020</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1DC34-6C79-4792-BA48-3CE528FF89F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5FD44-1D2F-49D0-B6E0-84A3D0611E6B}" type="datetimeFigureOut">
              <a:rPr lang="en-GB" smtClean="0"/>
              <a:pPr/>
              <a:t>06/10/2020</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19738-FDC5-4C3D-A914-E25478217D8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85142" y="365125"/>
            <a:ext cx="9668658"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1401871" y="203918"/>
            <a:ext cx="2743200" cy="365125"/>
          </a:xfrm>
          <a:prstGeom prst="rect">
            <a:avLst/>
          </a:prstGeom>
        </p:spPr>
        <p:txBody>
          <a:bodyPr vert="horz" lIns="91440" tIns="45720" rIns="91440" bIns="45720" rtlCol="0" anchor="ctr"/>
          <a:lstStyle>
            <a:lvl1pPr algn="l">
              <a:defRPr sz="1800" u="sng">
                <a:solidFill>
                  <a:schemeClr val="tx1"/>
                </a:solidFill>
              </a:defRPr>
            </a:lvl1pPr>
          </a:lstStyle>
          <a:p>
            <a:fld id="{1FBAC759-3772-4326-85A3-907B5F6CD883}" type="datetime2">
              <a:rPr lang="en-GB" smtClean="0"/>
              <a:pPr/>
              <a:t>Tuesday, 06 October 2020</a:t>
            </a:fld>
            <a:endParaRPr lang="en-GB" dirty="0"/>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7" name="Rectangle 6"/>
          <p:cNvSpPr/>
          <p:nvPr userDrawn="1"/>
        </p:nvSpPr>
        <p:spPr>
          <a:xfrm>
            <a:off x="170972" y="134321"/>
            <a:ext cx="11716227" cy="6569515"/>
          </a:xfrm>
          <a:prstGeom prst="rect">
            <a:avLst/>
          </a:prstGeom>
          <a:noFill/>
          <a:ln w="38100" cmpd="sng">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agree.gif">
            <a:hlinkClick r:id="" action="ppaction://noaction"/>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rot="19920000">
            <a:off x="264349" y="229122"/>
            <a:ext cx="1506228" cy="1501704"/>
          </a:xfrm>
          <a:prstGeom prst="rect">
            <a:avLst/>
          </a:prstGeom>
        </p:spPr>
      </p:pic>
    </p:spTree>
    <p:extLst>
      <p:ext uri="{BB962C8B-B14F-4D97-AF65-F5344CB8AC3E}">
        <p14:creationId xmlns:p14="http://schemas.microsoft.com/office/powerpoint/2010/main" val="189156340"/>
      </p:ext>
    </p:extLst>
  </p:cSld>
  <p:clrMap bg1="lt1" tx1="dk1" bg2="lt2" tx2="dk2" accent1="accent1" accent2="accent2" accent3="accent3" accent4="accent4" accent5="accent5" accent6="accent6" hlink="hlink" folHlink="folHlink"/>
  <p:sldLayoutIdLst>
    <p:sldLayoutId id="2147483662" r:id="rId1"/>
    <p:sldLayoutId id="2147483721" r:id="rId2"/>
    <p:sldLayoutId id="2147483663" r:id="rId3"/>
    <p:sldLayoutId id="2147483722"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hf sldNum="0" hdr="0" ftr="0"/>
  <p:txStyles>
    <p:titleStyle>
      <a:lvl1pPr algn="l" defTabSz="914400" rtl="0" eaLnBrk="1" latinLnBrk="0" hangingPunct="1">
        <a:lnSpc>
          <a:spcPct val="90000"/>
        </a:lnSpc>
        <a:spcBef>
          <a:spcPct val="0"/>
        </a:spcBef>
        <a:buNone/>
        <a:defRPr sz="4400" kern="1200">
          <a:solidFill>
            <a:srgbClr val="FFCC00"/>
          </a:solidFill>
          <a:latin typeface="Elementary Heavy SF" panose="020BE2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01800" y="365125"/>
            <a:ext cx="96520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401871" y="230188"/>
            <a:ext cx="2743200" cy="365125"/>
          </a:xfrm>
          <a:prstGeom prst="rect">
            <a:avLst/>
          </a:prstGeom>
        </p:spPr>
        <p:txBody>
          <a:bodyPr vert="horz" lIns="91440" tIns="45720" rIns="91440" bIns="45720" rtlCol="0" anchor="ctr"/>
          <a:lstStyle>
            <a:lvl1pPr algn="l">
              <a:defRPr sz="1800" u="sng">
                <a:solidFill>
                  <a:schemeClr val="tx1"/>
                </a:solidFill>
              </a:defRPr>
            </a:lvl1pPr>
          </a:lstStyle>
          <a:p>
            <a:fld id="{14B55C1D-6D34-497D-A6CE-E8DEBCCF2A6F}" type="datetime2">
              <a:rPr lang="en-GB" smtClean="0"/>
              <a:pPr/>
              <a:t>Tuesday, 06 October 2020</a:t>
            </a:fld>
            <a:endParaRPr lang="en-GB" dirty="0"/>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7" name="Rectangle 6"/>
          <p:cNvSpPr/>
          <p:nvPr userDrawn="1"/>
        </p:nvSpPr>
        <p:spPr>
          <a:xfrm>
            <a:off x="170972" y="134321"/>
            <a:ext cx="11728927" cy="6569515"/>
          </a:xfrm>
          <a:prstGeom prst="rect">
            <a:avLst/>
          </a:prstGeom>
          <a:noFill/>
          <a:ln w="38100" cmpd="sng">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present.gif">
            <a:hlinkClick r:id="rId14" action="ppaction://hlinksldjump"/>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rot="19275492">
            <a:off x="311635" y="244046"/>
            <a:ext cx="1581614" cy="1567720"/>
          </a:xfrm>
          <a:prstGeom prst="rect">
            <a:avLst/>
          </a:prstGeom>
        </p:spPr>
      </p:pic>
    </p:spTree>
    <p:extLst>
      <p:ext uri="{BB962C8B-B14F-4D97-AF65-F5344CB8AC3E}">
        <p14:creationId xmlns:p14="http://schemas.microsoft.com/office/powerpoint/2010/main" val="3346880305"/>
      </p:ext>
    </p:extLst>
  </p:cSld>
  <p:clrMap bg1="lt1" tx1="dk1" bg2="lt2" tx2="dk2" accent1="accent1" accent2="accent2" accent3="accent3" accent4="accent4" accent5="accent5" accent6="accent6" hlink="hlink" folHlink="folHlink"/>
  <p:sldLayoutIdLst>
    <p:sldLayoutId id="2147483680" r:id="rId1"/>
    <p:sldLayoutId id="2147483674" r:id="rId2"/>
    <p:sldLayoutId id="2147483675" r:id="rId3"/>
    <p:sldLayoutId id="2147483676" r:id="rId4"/>
    <p:sldLayoutId id="2147483677" r:id="rId5"/>
    <p:sldLayoutId id="2147483678" r:id="rId6"/>
    <p:sldLayoutId id="2147483679" r:id="rId7"/>
    <p:sldLayoutId id="2147483723" r:id="rId8"/>
    <p:sldLayoutId id="2147483681" r:id="rId9"/>
    <p:sldLayoutId id="2147483682" r:id="rId10"/>
    <p:sldLayoutId id="2147483683" r:id="rId11"/>
    <p:sldLayoutId id="2147483684" r:id="rId12"/>
  </p:sldLayoutIdLst>
  <p:hf sldNum="0" hdr="0" ftr="0"/>
  <p:txStyles>
    <p:titleStyle>
      <a:lvl1pPr algn="l" defTabSz="914400" rtl="0" eaLnBrk="1" latinLnBrk="0" hangingPunct="1">
        <a:lnSpc>
          <a:spcPct val="90000"/>
        </a:lnSpc>
        <a:spcBef>
          <a:spcPct val="0"/>
        </a:spcBef>
        <a:buNone/>
        <a:defRPr sz="4400" kern="1200">
          <a:solidFill>
            <a:srgbClr val="00B050"/>
          </a:solidFill>
          <a:latin typeface="Elementary Heavy SF" panose="020BE2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365125"/>
            <a:ext cx="96774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295400" y="185738"/>
            <a:ext cx="2743200" cy="365125"/>
          </a:xfrm>
          <a:prstGeom prst="rect">
            <a:avLst/>
          </a:prstGeom>
        </p:spPr>
        <p:txBody>
          <a:bodyPr vert="horz" lIns="91440" tIns="45720" rIns="91440" bIns="45720" rtlCol="0" anchor="ctr"/>
          <a:lstStyle>
            <a:lvl1pPr algn="l">
              <a:defRPr sz="1800" u="sng">
                <a:solidFill>
                  <a:schemeClr val="tx1"/>
                </a:solidFill>
              </a:defRPr>
            </a:lvl1pPr>
          </a:lstStyle>
          <a:p>
            <a:fld id="{22C6484D-BCB8-4602-950F-FB31B888945A}" type="datetime2">
              <a:rPr lang="en-GB" smtClean="0"/>
              <a:pPr/>
              <a:t>Tuesday, 06 October 2020</a:t>
            </a:fld>
            <a:endParaRPr lang="en-GB" dirty="0"/>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7" name="Rectangle 6"/>
          <p:cNvSpPr/>
          <p:nvPr userDrawn="1"/>
        </p:nvSpPr>
        <p:spPr>
          <a:xfrm>
            <a:off x="170972" y="134321"/>
            <a:ext cx="11698811" cy="6569515"/>
          </a:xfrm>
          <a:prstGeom prst="rect">
            <a:avLst/>
          </a:prstGeom>
          <a:noFill/>
          <a:ln w="38100" cmpd="sng">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construct.gif">
            <a:hlinkClick r:id="rId14" action="ppaction://hlinksldjump"/>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rot="19165477">
            <a:off x="332529" y="244243"/>
            <a:ext cx="1473937" cy="1567327"/>
          </a:xfrm>
          <a:prstGeom prst="rect">
            <a:avLst/>
          </a:prstGeom>
        </p:spPr>
      </p:pic>
    </p:spTree>
    <p:extLst>
      <p:ext uri="{BB962C8B-B14F-4D97-AF65-F5344CB8AC3E}">
        <p14:creationId xmlns:p14="http://schemas.microsoft.com/office/powerpoint/2010/main" val="1941738301"/>
      </p:ext>
    </p:extLst>
  </p:cSld>
  <p:clrMap bg1="lt1" tx1="dk1" bg2="lt2" tx2="dk2" accent1="accent1" accent2="accent2" accent3="accent3" accent4="accent4" accent5="accent5" accent6="accent6" hlink="hlink" folHlink="folHlink"/>
  <p:sldLayoutIdLst>
    <p:sldLayoutId id="2147483692" r:id="rId1"/>
    <p:sldLayoutId id="2147483686" r:id="rId2"/>
    <p:sldLayoutId id="2147483687" r:id="rId3"/>
    <p:sldLayoutId id="2147483688" r:id="rId4"/>
    <p:sldLayoutId id="2147483689" r:id="rId5"/>
    <p:sldLayoutId id="2147483690" r:id="rId6"/>
    <p:sldLayoutId id="2147483691" r:id="rId7"/>
    <p:sldLayoutId id="2147483724" r:id="rId8"/>
    <p:sldLayoutId id="2147483693" r:id="rId9"/>
    <p:sldLayoutId id="2147483694" r:id="rId10"/>
    <p:sldLayoutId id="2147483695" r:id="rId11"/>
    <p:sldLayoutId id="2147483696" r:id="rId12"/>
  </p:sldLayoutIdLst>
  <p:hf sldNum="0" hdr="0" ftr="0"/>
  <p:txStyles>
    <p:titleStyle>
      <a:lvl1pPr algn="l" defTabSz="914400" rtl="0" eaLnBrk="1" latinLnBrk="0" hangingPunct="1">
        <a:lnSpc>
          <a:spcPct val="90000"/>
        </a:lnSpc>
        <a:spcBef>
          <a:spcPct val="0"/>
        </a:spcBef>
        <a:buNone/>
        <a:defRPr sz="4400" kern="1200">
          <a:solidFill>
            <a:srgbClr val="0070C0"/>
          </a:solidFill>
          <a:latin typeface="Elementary Heavy SF" panose="020BE2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38300" y="365125"/>
            <a:ext cx="97155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1295400" y="230188"/>
            <a:ext cx="2743200" cy="365125"/>
          </a:xfrm>
          <a:prstGeom prst="rect">
            <a:avLst/>
          </a:prstGeom>
        </p:spPr>
        <p:txBody>
          <a:bodyPr vert="horz" lIns="91440" tIns="45720" rIns="91440" bIns="45720" rtlCol="0" anchor="ctr"/>
          <a:lstStyle>
            <a:lvl1pPr algn="l">
              <a:defRPr sz="1800" u="sng">
                <a:solidFill>
                  <a:schemeClr val="tx1"/>
                </a:solidFill>
              </a:defRPr>
            </a:lvl1pPr>
          </a:lstStyle>
          <a:p>
            <a:fld id="{C5C27CA8-031E-41CD-AF1C-D5AEF4001611}" type="datetime2">
              <a:rPr lang="en-GB" smtClean="0"/>
              <a:pPr/>
              <a:t>Tuesday, 06 October 2020</a:t>
            </a:fld>
            <a:endParaRPr lang="en-GB" dirty="0"/>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7" name="Rectangle 6"/>
          <p:cNvSpPr/>
          <p:nvPr userDrawn="1"/>
        </p:nvSpPr>
        <p:spPr>
          <a:xfrm>
            <a:off x="170972" y="134321"/>
            <a:ext cx="11690102" cy="6569515"/>
          </a:xfrm>
          <a:prstGeom prst="rect">
            <a:avLst/>
          </a:prstGeom>
          <a:noFill/>
          <a:ln w="38100" cmpd="sng">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rot="5400000">
            <a:off x="18104" y="-18104"/>
            <a:ext cx="1951087" cy="1987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8819990"/>
      </p:ext>
    </p:extLst>
  </p:cSld>
  <p:clrMap bg1="lt1" tx1="dk1" bg2="lt2" tx2="dk2" accent1="accent1" accent2="accent2" accent3="accent3" accent4="accent4" accent5="accent5" accent6="accent6" hlink="hlink" folHlink="folHlink"/>
  <p:sldLayoutIdLst>
    <p:sldLayoutId id="2147483704" r:id="rId1"/>
    <p:sldLayoutId id="2147483698" r:id="rId2"/>
    <p:sldLayoutId id="2147483699" r:id="rId3"/>
    <p:sldLayoutId id="2147483700" r:id="rId4"/>
    <p:sldLayoutId id="2147483701" r:id="rId5"/>
    <p:sldLayoutId id="2147483702" r:id="rId6"/>
    <p:sldLayoutId id="2147483703" r:id="rId7"/>
    <p:sldLayoutId id="2147483725" r:id="rId8"/>
    <p:sldLayoutId id="2147483705" r:id="rId9"/>
    <p:sldLayoutId id="2147483706" r:id="rId10"/>
    <p:sldLayoutId id="2147483707" r:id="rId11"/>
    <p:sldLayoutId id="2147483708" r:id="rId12"/>
  </p:sldLayoutIdLst>
  <p:hf sldNum="0" hdr="0" ftr="0"/>
  <p:txStyles>
    <p:titleStyle>
      <a:lvl1pPr algn="l" defTabSz="914400" rtl="0" eaLnBrk="1" latinLnBrk="0" hangingPunct="1">
        <a:lnSpc>
          <a:spcPct val="90000"/>
        </a:lnSpc>
        <a:spcBef>
          <a:spcPct val="0"/>
        </a:spcBef>
        <a:buNone/>
        <a:defRPr sz="4400" kern="1200">
          <a:solidFill>
            <a:srgbClr val="7030A0"/>
          </a:solidFill>
          <a:latin typeface="Elementary Heavy SF" panose="020BE2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63700" y="365125"/>
            <a:ext cx="96901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139009" y="238050"/>
            <a:ext cx="2743200" cy="365125"/>
          </a:xfrm>
          <a:prstGeom prst="rect">
            <a:avLst/>
          </a:prstGeom>
        </p:spPr>
        <p:txBody>
          <a:bodyPr vert="horz" lIns="91440" tIns="45720" rIns="91440" bIns="45720" rtlCol="0" anchor="ctr"/>
          <a:lstStyle>
            <a:lvl1pPr algn="l">
              <a:defRPr sz="1800" u="sng">
                <a:solidFill>
                  <a:schemeClr val="tx1"/>
                </a:solidFill>
              </a:defRPr>
            </a:lvl1pPr>
          </a:lstStyle>
          <a:p>
            <a:fld id="{D1958BC9-5932-47D5-9B57-6C0A80C85F80}" type="datetime2">
              <a:rPr lang="en-GB" smtClean="0"/>
              <a:pPr/>
              <a:t>Tuesday, 06 October 2020</a:t>
            </a:fld>
            <a:endParaRPr lang="en-GB" dirty="0"/>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7" name="Rectangle 6"/>
          <p:cNvSpPr/>
          <p:nvPr userDrawn="1"/>
        </p:nvSpPr>
        <p:spPr>
          <a:xfrm>
            <a:off x="170972" y="134321"/>
            <a:ext cx="11707519" cy="6569515"/>
          </a:xfrm>
          <a:prstGeom prst="rect">
            <a:avLst/>
          </a:prstGeom>
          <a:noFill/>
          <a:ln w="38100" cmpd="sng">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rot="1262960">
            <a:off x="153594" y="172321"/>
            <a:ext cx="1671588" cy="1593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6071126"/>
      </p:ext>
    </p:extLst>
  </p:cSld>
  <p:clrMap bg1="lt1" tx1="dk1" bg2="lt2" tx2="dk2" accent1="accent1" accent2="accent2" accent3="accent3" accent4="accent4" accent5="accent5" accent6="accent6" hlink="hlink" folHlink="folHlink"/>
  <p:sldLayoutIdLst>
    <p:sldLayoutId id="2147483716" r:id="rId1"/>
    <p:sldLayoutId id="2147483710" r:id="rId2"/>
    <p:sldLayoutId id="2147483711" r:id="rId3"/>
    <p:sldLayoutId id="2147483712" r:id="rId4"/>
    <p:sldLayoutId id="2147483713" r:id="rId5"/>
    <p:sldLayoutId id="2147483714" r:id="rId6"/>
    <p:sldLayoutId id="2147483715" r:id="rId7"/>
    <p:sldLayoutId id="2147483726" r:id="rId8"/>
    <p:sldLayoutId id="2147483717" r:id="rId9"/>
    <p:sldLayoutId id="2147483718" r:id="rId10"/>
    <p:sldLayoutId id="2147483719" r:id="rId11"/>
    <p:sldLayoutId id="2147483720" r:id="rId12"/>
  </p:sldLayoutIdLst>
  <p:hf sldNum="0" hdr="0" ftr="0"/>
  <p:txStyles>
    <p:titleStyle>
      <a:lvl1pPr algn="l" defTabSz="914400" rtl="0" eaLnBrk="1" latinLnBrk="0" hangingPunct="1">
        <a:lnSpc>
          <a:spcPct val="90000"/>
        </a:lnSpc>
        <a:spcBef>
          <a:spcPct val="0"/>
        </a:spcBef>
        <a:buNone/>
        <a:defRPr sz="4400" kern="1200">
          <a:solidFill>
            <a:srgbClr val="00B0F0"/>
          </a:solidFill>
          <a:latin typeface="Elementary Heavy SF" panose="020BE2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co.uk/url?q=http://blog.coghillcartooning.com/stock-illustration/owl-cartoon-character-clip-art-stock-illustration/&amp;sa=U&amp;ved=0ahUKEwin_NHf2uHNAhXJAMAKHXfBCeYQwW4IHTAE&amp;usg=AFQjCNGZrPGI422Qu86Ka0xkpgZi5aeQYQ"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10.gif"/><Relationship Id="rId13" Type="http://schemas.openxmlformats.org/officeDocument/2006/relationships/slide" Target="slide3.xml"/><Relationship Id="rId3" Type="http://schemas.openxmlformats.org/officeDocument/2006/relationships/slideLayout" Target="../slideLayouts/slideLayout1.xml"/><Relationship Id="rId7" Type="http://schemas.openxmlformats.org/officeDocument/2006/relationships/image" Target="../media/image3.gif"/><Relationship Id="rId12" Type="http://schemas.openxmlformats.org/officeDocument/2006/relationships/image" Target="../media/image11.gif"/><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gif"/><Relationship Id="rId11" Type="http://schemas.openxmlformats.org/officeDocument/2006/relationships/slide" Target="slide1.xml"/><Relationship Id="rId5" Type="http://schemas.openxmlformats.org/officeDocument/2006/relationships/slide" Target="slide4.xml"/><Relationship Id="rId15" Type="http://schemas.openxmlformats.org/officeDocument/2006/relationships/image" Target="../media/image9.png"/><Relationship Id="rId10" Type="http://schemas.openxmlformats.org/officeDocument/2006/relationships/image" Target="../media/image5.gif"/><Relationship Id="rId4" Type="http://schemas.openxmlformats.org/officeDocument/2006/relationships/notesSlide" Target="../notesSlides/notesSlide1.xml"/><Relationship Id="rId9" Type="http://schemas.openxmlformats.org/officeDocument/2006/relationships/slide" Target="slide6.xml"/><Relationship Id="rId14" Type="http://schemas.openxmlformats.org/officeDocument/2006/relationships/image" Target="../media/image4.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DO </a:t>
            </a:r>
            <a:r>
              <a:rPr lang="en-GB" dirty="0" err="1"/>
              <a:t>NOW:back</a:t>
            </a:r>
            <a:r>
              <a:rPr lang="en-GB" dirty="0"/>
              <a:t> of book</a:t>
            </a:r>
          </a:p>
        </p:txBody>
      </p:sp>
      <p:sp>
        <p:nvSpPr>
          <p:cNvPr id="4" name="Date Placeholder 3"/>
          <p:cNvSpPr>
            <a:spLocks noGrp="1"/>
          </p:cNvSpPr>
          <p:nvPr>
            <p:ph type="dt" sz="half" idx="10"/>
          </p:nvPr>
        </p:nvSpPr>
        <p:spPr/>
        <p:txBody>
          <a:bodyPr/>
          <a:lstStyle/>
          <a:p>
            <a:fld id="{8BE6CB35-9C4B-4365-9E1B-41648003AE94}" type="datetime2">
              <a:rPr lang="en-GB" smtClean="0"/>
              <a:pPr/>
              <a:t>Tuesday, 06 October 2020</a:t>
            </a:fld>
            <a:endParaRPr lang="en-US" dirty="0"/>
          </a:p>
        </p:txBody>
      </p:sp>
      <p:pic>
        <p:nvPicPr>
          <p:cNvPr id="5124" name="Picture 4" descr="Image result for cartoon image of owl">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3849" y="2073992"/>
            <a:ext cx="2606246" cy="2606248"/>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295399" y="1421027"/>
            <a:ext cx="3165389" cy="4830077"/>
          </a:xfrm>
        </p:spPr>
        <p:txBody>
          <a:bodyPr>
            <a:normAutofit fontScale="92500" lnSpcReduction="10000"/>
          </a:bodyPr>
          <a:lstStyle/>
          <a:p>
            <a:r>
              <a:rPr lang="en-GB" dirty="0"/>
              <a:t>Use as many words as you can to describe this owl.</a:t>
            </a:r>
          </a:p>
          <a:p>
            <a:endParaRPr lang="en-GB" dirty="0"/>
          </a:p>
          <a:p>
            <a:endParaRPr lang="en-GB" dirty="0"/>
          </a:p>
          <a:p>
            <a:endParaRPr lang="en-GB" dirty="0"/>
          </a:p>
          <a:p>
            <a:endParaRPr lang="en-GB" dirty="0"/>
          </a:p>
          <a:p>
            <a:endParaRPr lang="en-GB" dirty="0"/>
          </a:p>
          <a:p>
            <a:endParaRPr lang="en-GB" dirty="0"/>
          </a:p>
          <a:p>
            <a:r>
              <a:rPr lang="en-GB" dirty="0"/>
              <a:t>Colour, shape, emotion, detail.</a:t>
            </a:r>
          </a:p>
        </p:txBody>
      </p:sp>
    </p:spTree>
    <p:extLst>
      <p:ext uri="{BB962C8B-B14F-4D97-AF65-F5344CB8AC3E}">
        <p14:creationId xmlns:p14="http://schemas.microsoft.com/office/powerpoint/2010/main" val="412148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 Homework </a:t>
            </a:r>
          </a:p>
        </p:txBody>
      </p:sp>
      <p:sp>
        <p:nvSpPr>
          <p:cNvPr id="7" name="Content Placeholder 6"/>
          <p:cNvSpPr>
            <a:spLocks noGrp="1"/>
          </p:cNvSpPr>
          <p:nvPr>
            <p:ph idx="1"/>
          </p:nvPr>
        </p:nvSpPr>
        <p:spPr/>
        <p:txBody>
          <a:bodyPr>
            <a:normAutofit lnSpcReduction="10000"/>
          </a:bodyPr>
          <a:lstStyle/>
          <a:p>
            <a:pPr marL="0" indent="0">
              <a:buNone/>
            </a:pPr>
            <a:r>
              <a:rPr lang="en-GB" sz="4000" dirty="0"/>
              <a:t>Create a bookmark:</a:t>
            </a:r>
          </a:p>
          <a:p>
            <a:pPr marL="0" indent="0">
              <a:buNone/>
            </a:pPr>
            <a:r>
              <a:rPr lang="en-GB" sz="4000" dirty="0"/>
              <a:t>Name clearly on the top.</a:t>
            </a:r>
          </a:p>
          <a:p>
            <a:pPr marL="0" indent="0">
              <a:buNone/>
            </a:pPr>
            <a:r>
              <a:rPr lang="en-GB" sz="4000" dirty="0"/>
              <a:t>Book number</a:t>
            </a:r>
          </a:p>
          <a:p>
            <a:pPr marL="0" indent="0">
              <a:buNone/>
            </a:pPr>
            <a:endParaRPr lang="en-GB" sz="4000" dirty="0"/>
          </a:p>
          <a:p>
            <a:pPr marL="0" indent="0">
              <a:buNone/>
            </a:pPr>
            <a:r>
              <a:rPr lang="en-GB" sz="4000" dirty="0"/>
              <a:t>Reminder to Mrs Ryan: </a:t>
            </a:r>
          </a:p>
          <a:p>
            <a:pPr marL="0" indent="0">
              <a:buNone/>
            </a:pPr>
            <a:r>
              <a:rPr lang="en-GB" sz="4000" dirty="0"/>
              <a:t>4 persons required to pack away at end of lesson until end of term (2 weeks!)</a:t>
            </a:r>
          </a:p>
          <a:p>
            <a:pPr marL="0" indent="0">
              <a:buNone/>
            </a:pPr>
            <a:endParaRPr lang="en-GB" sz="4000" dirty="0"/>
          </a:p>
          <a:p>
            <a:pPr marL="0" indent="0">
              <a:buNone/>
            </a:pPr>
            <a:endParaRPr lang="en-GB" sz="4000" dirty="0"/>
          </a:p>
        </p:txBody>
      </p:sp>
      <p:sp>
        <p:nvSpPr>
          <p:cNvPr id="4" name="Date Placeholder 3"/>
          <p:cNvSpPr>
            <a:spLocks noGrp="1"/>
          </p:cNvSpPr>
          <p:nvPr>
            <p:ph type="dt" sz="half" idx="10"/>
          </p:nvPr>
        </p:nvSpPr>
        <p:spPr/>
        <p:txBody>
          <a:bodyPr/>
          <a:lstStyle/>
          <a:p>
            <a:fld id="{8BE6CB35-9C4B-4365-9E1B-41648003AE94}" type="datetime2">
              <a:rPr lang="en-GB" smtClean="0"/>
              <a:pPr/>
              <a:t>Tuesday, 06 October 2020</a:t>
            </a:fld>
            <a:endParaRPr lang="en-US" dirty="0"/>
          </a:p>
        </p:txBody>
      </p:sp>
    </p:spTree>
    <p:extLst>
      <p:ext uri="{BB962C8B-B14F-4D97-AF65-F5344CB8AC3E}">
        <p14:creationId xmlns:p14="http://schemas.microsoft.com/office/powerpoint/2010/main" val="943600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E75B3-6441-491E-A181-CF9673D2AC42}" type="datetime2">
              <a:rPr lang="en-GB" smtClean="0"/>
              <a:pPr/>
              <a:t>Tuesday, 06 October 2020</a:t>
            </a:fld>
            <a:endParaRPr lang="en-GB"/>
          </a:p>
        </p:txBody>
      </p:sp>
      <p:pic>
        <p:nvPicPr>
          <p:cNvPr id="3" name="Picture 2" descr="prepare.gif">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37365" y="544277"/>
            <a:ext cx="2459788" cy="2474703"/>
          </a:xfrm>
          <a:prstGeom prst="rect">
            <a:avLst/>
          </a:prstGeom>
        </p:spPr>
      </p:pic>
      <p:pic>
        <p:nvPicPr>
          <p:cNvPr id="4" name="Picture 3" descr="agree.gif">
            <a:hlinkClick r:id="" action="ppaction://noaction"/>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3419893">
            <a:off x="4508628" y="1256099"/>
            <a:ext cx="2474703" cy="2459788"/>
          </a:xfrm>
          <a:prstGeom prst="rect">
            <a:avLst/>
          </a:prstGeom>
        </p:spPr>
      </p:pic>
      <p:pic>
        <p:nvPicPr>
          <p:cNvPr id="5" name="Picture 4" descr="apply.gif">
            <a:hlinkClick r:id="" action="ppaction://noaction"/>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4494841">
            <a:off x="1927008" y="2571814"/>
            <a:ext cx="2589027" cy="2492248"/>
          </a:xfrm>
          <a:prstGeom prst="rect">
            <a:avLst/>
          </a:prstGeom>
        </p:spPr>
      </p:pic>
      <p:pic>
        <p:nvPicPr>
          <p:cNvPr id="6" name="Picture 5" descr="construct.gif">
            <a:hlinkClick r:id="rId9" action="ppaction://hlinksldjump"/>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10800000">
            <a:off x="3206377" y="3404416"/>
            <a:ext cx="2493210" cy="2508328"/>
          </a:xfrm>
          <a:prstGeom prst="rect">
            <a:avLst/>
          </a:prstGeom>
        </p:spPr>
      </p:pic>
      <p:pic>
        <p:nvPicPr>
          <p:cNvPr id="7" name="Picture 6" descr="review.gif">
            <a:hlinkClick r:id="rId11" action="ppaction://hlinksldjump"/>
          </p:cNvPr>
          <p:cNvPicPr>
            <a:picLocks noChangeAspect="1"/>
          </p:cNvPicPr>
          <p:nvPr/>
        </p:nvPicPr>
        <p:blipFill rotWithShape="1">
          <a:blip r:embed="rId12" cstate="print">
            <a:extLst>
              <a:ext uri="{28A0092B-C50C-407E-A947-70E740481C1C}">
                <a14:useLocalDpi xmlns:a14="http://schemas.microsoft.com/office/drawing/2010/main" val="0"/>
              </a:ext>
            </a:extLst>
          </a:blip>
          <a:srcRect l="8148" t="4078" r="9269" b="3717"/>
          <a:stretch/>
        </p:blipFill>
        <p:spPr>
          <a:xfrm rot="18191379">
            <a:off x="2299584" y="1280053"/>
            <a:ext cx="2033960" cy="2284781"/>
          </a:xfrm>
          <a:prstGeom prst="rect">
            <a:avLst/>
          </a:prstGeom>
          <a:noFill/>
          <a:ln>
            <a:noFill/>
          </a:ln>
        </p:spPr>
      </p:pic>
      <p:pic>
        <p:nvPicPr>
          <p:cNvPr id="8" name="Picture 7" descr="present.gif">
            <a:hlinkClick r:id="rId13" action="ppaction://hlinksldjump"/>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rot="6775933">
            <a:off x="4567258" y="2552801"/>
            <a:ext cx="2459788" cy="2474703"/>
          </a:xfrm>
          <a:prstGeom prst="rect">
            <a:avLst/>
          </a:prstGeom>
        </p:spPr>
      </p:pic>
      <p:sp>
        <p:nvSpPr>
          <p:cNvPr id="9" name="TextBox 8"/>
          <p:cNvSpPr txBox="1"/>
          <p:nvPr/>
        </p:nvSpPr>
        <p:spPr>
          <a:xfrm>
            <a:off x="467327" y="5250998"/>
            <a:ext cx="2794000" cy="1200329"/>
          </a:xfrm>
          <a:prstGeom prst="rect">
            <a:avLst/>
          </a:prstGeom>
          <a:noFill/>
        </p:spPr>
        <p:txBody>
          <a:bodyPr wrap="square" rtlCol="0">
            <a:spAutoFit/>
          </a:bodyPr>
          <a:lstStyle/>
          <a:p>
            <a:r>
              <a:rPr lang="en-GB" dirty="0"/>
              <a:t>Copies of the ‘cheeses’ if you want them additionally to what is in the slide masters. </a:t>
            </a:r>
          </a:p>
        </p:txBody>
      </p:sp>
      <p:sp>
        <p:nvSpPr>
          <p:cNvPr id="10" name="TextBox 9"/>
          <p:cNvSpPr txBox="1"/>
          <p:nvPr/>
        </p:nvSpPr>
        <p:spPr>
          <a:xfrm>
            <a:off x="9184944" y="144012"/>
            <a:ext cx="2388358" cy="2031325"/>
          </a:xfrm>
          <a:prstGeom prst="rect">
            <a:avLst/>
          </a:prstGeom>
          <a:noFill/>
        </p:spPr>
        <p:txBody>
          <a:bodyPr wrap="square" rtlCol="0">
            <a:spAutoFit/>
          </a:bodyPr>
          <a:lstStyle/>
          <a:p>
            <a:r>
              <a:rPr lang="en-GB" dirty="0"/>
              <a:t>There is also a slide in each of the sections with a set of yellow boxes should you want to display learning outcomes throughout the lesson.</a:t>
            </a:r>
          </a:p>
        </p:txBody>
      </p:sp>
      <p:sp>
        <p:nvSpPr>
          <p:cNvPr id="11" name="TextBox 10"/>
          <p:cNvSpPr txBox="1"/>
          <p:nvPr/>
        </p:nvSpPr>
        <p:spPr>
          <a:xfrm>
            <a:off x="9184944" y="2363371"/>
            <a:ext cx="2388358" cy="2031325"/>
          </a:xfrm>
          <a:prstGeom prst="rect">
            <a:avLst/>
          </a:prstGeom>
          <a:noFill/>
        </p:spPr>
        <p:txBody>
          <a:bodyPr wrap="square" rtlCol="0">
            <a:spAutoFit/>
          </a:bodyPr>
          <a:lstStyle/>
          <a:p>
            <a:r>
              <a:rPr lang="en-GB" dirty="0"/>
              <a:t>If you want to show on this slide only you can draw a text box and write in it. Alternatively creating a text box in the master view allows for easier duplication.</a:t>
            </a:r>
          </a:p>
        </p:txBody>
      </p:sp>
      <p:sp>
        <p:nvSpPr>
          <p:cNvPr id="12" name="Rectangle 11"/>
          <p:cNvSpPr/>
          <p:nvPr/>
        </p:nvSpPr>
        <p:spPr>
          <a:xfrm>
            <a:off x="9039984" y="4489581"/>
            <a:ext cx="2736304" cy="2088232"/>
          </a:xfrm>
          <a:prstGeom prst="rect">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6000376" y="5250998"/>
            <a:ext cx="2415491" cy="1200329"/>
          </a:xfrm>
          <a:prstGeom prst="rect">
            <a:avLst/>
          </a:prstGeom>
          <a:noFill/>
        </p:spPr>
        <p:txBody>
          <a:bodyPr wrap="square" rtlCol="0">
            <a:spAutoFit/>
          </a:bodyPr>
          <a:lstStyle/>
          <a:p>
            <a:r>
              <a:rPr lang="en-GB" dirty="0"/>
              <a:t>This timer (it’ll show on slideshow mode) can be copied and pasted on to any slide.</a:t>
            </a:r>
          </a:p>
        </p:txBody>
      </p:sp>
      <p:cxnSp>
        <p:nvCxnSpPr>
          <p:cNvPr id="17" name="Straight Arrow Connector 16"/>
          <p:cNvCxnSpPr/>
          <p:nvPr/>
        </p:nvCxnSpPr>
        <p:spPr>
          <a:xfrm flipV="1">
            <a:off x="8178800" y="5549504"/>
            <a:ext cx="626533" cy="173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ontrols>
      <mc:AlternateContent xmlns:mc="http://schemas.openxmlformats.org/markup-compatibility/2006">
        <mc:Choice xmlns:v="urn:schemas-microsoft-com:vml" Requires="v">
          <p:control spid="1043" r:id="rId2" imgW="2438280" imgH="1770120"/>
        </mc:Choice>
        <mc:Fallback>
          <p:control r:id="rId2" imgW="2438280" imgH="1770120">
            <p:pic>
              <p:nvPicPr>
                <p:cNvPr id="13" name="ShockwaveFlash2"/>
                <p:cNvPicPr preferRelativeResize="0">
                  <a:picLocks noChangeArrowheads="1" noChangeShapeType="1"/>
                </p:cNvPicPr>
                <p:nvPr/>
              </p:nvPicPr>
              <p:blipFill>
                <a:blip r:embed="rId15">
                  <a:extLst>
                    <a:ext uri="{28A0092B-C50C-407E-A947-70E740481C1C}">
                      <a14:useLocalDpi xmlns:a14="http://schemas.microsoft.com/office/drawing/2010/main" val="0"/>
                    </a:ext>
                  </a:extLst>
                </a:blip>
                <a:srcRect/>
                <a:stretch>
                  <a:fillRect/>
                </a:stretch>
              </p:blipFill>
              <p:spPr bwMode="auto">
                <a:xfrm>
                  <a:off x="9182100" y="4660900"/>
                  <a:ext cx="2438400" cy="17653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4155553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87880" y="716280"/>
            <a:ext cx="9265920" cy="974408"/>
          </a:xfrm>
        </p:spPr>
        <p:txBody>
          <a:bodyPr>
            <a:normAutofit fontScale="90000"/>
          </a:bodyPr>
          <a:lstStyle/>
          <a:p>
            <a:r>
              <a:rPr lang="en-GB" sz="6600" dirty="0">
                <a:solidFill>
                  <a:srgbClr val="A9DA74"/>
                </a:solidFill>
                <a:latin typeface="Elementary Heavy SF"/>
              </a:rPr>
              <a:t>Learning outcomes</a:t>
            </a:r>
          </a:p>
        </p:txBody>
      </p:sp>
      <p:sp>
        <p:nvSpPr>
          <p:cNvPr id="4" name="Date Placeholder 3"/>
          <p:cNvSpPr>
            <a:spLocks noGrp="1"/>
          </p:cNvSpPr>
          <p:nvPr>
            <p:ph type="dt" sz="half" idx="10"/>
          </p:nvPr>
        </p:nvSpPr>
        <p:spPr/>
        <p:txBody>
          <a:bodyPr/>
          <a:lstStyle/>
          <a:p>
            <a:fld id="{8852B5D5-38C1-42DE-87CB-E1FE3B58DFA7}" type="datetime2">
              <a:rPr lang="en-GB" smtClean="0"/>
              <a:pPr/>
              <a:t>Tuesday, 06 October 2020</a:t>
            </a:fld>
            <a:endParaRPr lang="en-GB"/>
          </a:p>
        </p:txBody>
      </p:sp>
      <p:sp>
        <p:nvSpPr>
          <p:cNvPr id="6" name="TextBox 5"/>
          <p:cNvSpPr txBox="1"/>
          <p:nvPr/>
        </p:nvSpPr>
        <p:spPr>
          <a:xfrm>
            <a:off x="630195" y="1699958"/>
            <a:ext cx="6771502" cy="4401205"/>
          </a:xfrm>
          <a:prstGeom prst="rect">
            <a:avLst/>
          </a:prstGeom>
          <a:noFill/>
        </p:spPr>
        <p:txBody>
          <a:bodyPr wrap="square" rtlCol="0">
            <a:spAutoFit/>
          </a:bodyPr>
          <a:lstStyle/>
          <a:p>
            <a:r>
              <a:rPr lang="en-GB" sz="4000" dirty="0"/>
              <a:t>Plot development of novel, descriptive language.</a:t>
            </a:r>
          </a:p>
          <a:p>
            <a:endParaRPr lang="en-GB" sz="4000" dirty="0"/>
          </a:p>
          <a:p>
            <a:r>
              <a:rPr lang="en-GB" sz="4000" b="1" u="sng" dirty="0"/>
              <a:t>Why</a:t>
            </a:r>
            <a:r>
              <a:rPr lang="en-GB" sz="4000" dirty="0"/>
              <a:t>: so as to improve our skills and use subject terminology.</a:t>
            </a:r>
          </a:p>
          <a:p>
            <a:r>
              <a:rPr lang="en-GB" sz="4000" b="1" u="sng" dirty="0"/>
              <a:t>Success criteria</a:t>
            </a:r>
            <a:r>
              <a:rPr lang="en-GB" sz="4000" dirty="0"/>
              <a:t>: writing with technical accuracy.</a:t>
            </a:r>
          </a:p>
        </p:txBody>
      </p:sp>
      <p:sp>
        <p:nvSpPr>
          <p:cNvPr id="9" name="TextBox 8"/>
          <p:cNvSpPr txBox="1"/>
          <p:nvPr/>
        </p:nvSpPr>
        <p:spPr>
          <a:xfrm>
            <a:off x="9052559" y="3252651"/>
            <a:ext cx="2834640" cy="369332"/>
          </a:xfrm>
          <a:prstGeom prst="rect">
            <a:avLst/>
          </a:prstGeom>
          <a:noFill/>
        </p:spPr>
        <p:txBody>
          <a:bodyPr wrap="square" rtlCol="0">
            <a:spAutoFit/>
          </a:bodyPr>
          <a:lstStyle/>
          <a:p>
            <a:r>
              <a:rPr lang="en-GB" dirty="0"/>
              <a:t>.</a:t>
            </a:r>
          </a:p>
        </p:txBody>
      </p:sp>
      <p:sp>
        <p:nvSpPr>
          <p:cNvPr id="2" name="TextBox 1"/>
          <p:cNvSpPr txBox="1"/>
          <p:nvPr/>
        </p:nvSpPr>
        <p:spPr>
          <a:xfrm>
            <a:off x="630195" y="5898350"/>
            <a:ext cx="11133437" cy="769441"/>
          </a:xfrm>
          <a:prstGeom prst="rect">
            <a:avLst/>
          </a:prstGeom>
          <a:noFill/>
        </p:spPr>
        <p:txBody>
          <a:bodyPr wrap="square" rtlCol="0">
            <a:spAutoFit/>
          </a:bodyPr>
          <a:lstStyle/>
          <a:p>
            <a:r>
              <a:rPr lang="en-GB" sz="4400" dirty="0"/>
              <a:t>You need: equipment, new book, </a:t>
            </a:r>
            <a:r>
              <a:rPr lang="en-GB" sz="4400" dirty="0" err="1"/>
              <a:t>Skellig</a:t>
            </a:r>
            <a:endParaRPr lang="en-GB" sz="4400" dirty="0"/>
          </a:p>
        </p:txBody>
      </p:sp>
    </p:spTree>
    <p:extLst>
      <p:ext uri="{BB962C8B-B14F-4D97-AF65-F5344CB8AC3E}">
        <p14:creationId xmlns:p14="http://schemas.microsoft.com/office/powerpoint/2010/main" val="263377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15048" y="685825"/>
            <a:ext cx="5565071" cy="535577"/>
          </a:xfrm>
        </p:spPr>
        <p:txBody>
          <a:bodyPr>
            <a:noAutofit/>
          </a:bodyPr>
          <a:lstStyle/>
          <a:p>
            <a:r>
              <a:rPr lang="en-GB" sz="3600" dirty="0">
                <a:solidFill>
                  <a:schemeClr val="accent6"/>
                </a:solidFill>
              </a:rPr>
              <a:t>New Information</a:t>
            </a:r>
          </a:p>
        </p:txBody>
      </p:sp>
      <p:sp>
        <p:nvSpPr>
          <p:cNvPr id="6" name="Content Placeholder 5"/>
          <p:cNvSpPr>
            <a:spLocks noGrp="1"/>
          </p:cNvSpPr>
          <p:nvPr>
            <p:ph idx="1"/>
          </p:nvPr>
        </p:nvSpPr>
        <p:spPr>
          <a:xfrm>
            <a:off x="1692876" y="1668162"/>
            <a:ext cx="9242854" cy="4510216"/>
          </a:xfrm>
        </p:spPr>
        <p:txBody>
          <a:bodyPr>
            <a:normAutofit/>
          </a:bodyPr>
          <a:lstStyle/>
          <a:p>
            <a:pPr marL="514350" indent="-514350">
              <a:buAutoNum type="arabicPeriod"/>
            </a:pPr>
            <a:endParaRPr lang="en-GB" dirty="0"/>
          </a:p>
          <a:p>
            <a:pPr marL="514350" indent="-514350">
              <a:buAutoNum type="arabicPeriod"/>
            </a:pPr>
            <a:endParaRPr lang="en-GB" dirty="0"/>
          </a:p>
          <a:p>
            <a:pPr marL="514350" indent="-514350">
              <a:buAutoNum type="arabicPeriod"/>
            </a:pPr>
            <a:endParaRPr lang="en-GB" dirty="0"/>
          </a:p>
          <a:p>
            <a:pPr marL="514350" indent="-514350">
              <a:buAutoNum type="arabicPeriod"/>
            </a:pPr>
            <a:endParaRPr lang="en-GB" dirty="0"/>
          </a:p>
        </p:txBody>
      </p:sp>
      <p:sp>
        <p:nvSpPr>
          <p:cNvPr id="4" name="Date Placeholder 3"/>
          <p:cNvSpPr>
            <a:spLocks noGrp="1"/>
          </p:cNvSpPr>
          <p:nvPr>
            <p:ph type="dt" sz="half" idx="10"/>
          </p:nvPr>
        </p:nvSpPr>
        <p:spPr/>
        <p:txBody>
          <a:bodyPr/>
          <a:lstStyle/>
          <a:p>
            <a:fld id="{2164DFF2-1ACF-4066-AFD3-C9069A5838D3}" type="datetime2">
              <a:rPr lang="en-GB" smtClean="0"/>
              <a:pPr/>
              <a:t>Tuesday, 06 October 2020</a:t>
            </a:fld>
            <a:endParaRPr lang="en-GB"/>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2695139">
            <a:off x="-86885" y="-26068"/>
            <a:ext cx="2247136" cy="224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969075" y="2287741"/>
            <a:ext cx="7671716" cy="3785652"/>
          </a:xfrm>
          <a:prstGeom prst="rect">
            <a:avLst/>
          </a:prstGeom>
          <a:noFill/>
        </p:spPr>
        <p:txBody>
          <a:bodyPr wrap="none" rtlCol="0">
            <a:spAutoFit/>
          </a:bodyPr>
          <a:lstStyle/>
          <a:p>
            <a:r>
              <a:rPr lang="en-GB" sz="4800" dirty="0"/>
              <a:t>What type of words describe?</a:t>
            </a:r>
          </a:p>
          <a:p>
            <a:endParaRPr lang="en-GB" sz="4800" dirty="0"/>
          </a:p>
          <a:p>
            <a:r>
              <a:rPr lang="en-GB" sz="4800" dirty="0"/>
              <a:t>We will continue to read on.</a:t>
            </a:r>
          </a:p>
          <a:p>
            <a:endParaRPr lang="en-GB" sz="4800" dirty="0"/>
          </a:p>
          <a:p>
            <a:endParaRPr lang="en-GB" sz="4800" dirty="0"/>
          </a:p>
        </p:txBody>
      </p:sp>
    </p:spTree>
    <p:extLst>
      <p:ext uri="{BB962C8B-B14F-4D97-AF65-F5344CB8AC3E}">
        <p14:creationId xmlns:p14="http://schemas.microsoft.com/office/powerpoint/2010/main" val="1427825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FD1BF-28EA-424C-9227-61F0E30B11CC}" type="datetime2">
              <a:rPr lang="en-GB" smtClean="0"/>
              <a:pPr/>
              <a:t>Tuesday, 06 October 2020</a:t>
            </a:fld>
            <a:endParaRPr lang="en-GB"/>
          </a:p>
        </p:txBody>
      </p:sp>
      <p:sp>
        <p:nvSpPr>
          <p:cNvPr id="3" name="TextBox 2"/>
          <p:cNvSpPr txBox="1"/>
          <p:nvPr/>
        </p:nvSpPr>
        <p:spPr>
          <a:xfrm>
            <a:off x="1445742" y="550863"/>
            <a:ext cx="10305534" cy="2123658"/>
          </a:xfrm>
          <a:prstGeom prst="rect">
            <a:avLst/>
          </a:prstGeom>
          <a:noFill/>
        </p:spPr>
        <p:txBody>
          <a:bodyPr wrap="square" rtlCol="0">
            <a:spAutoFit/>
          </a:bodyPr>
          <a:lstStyle/>
          <a:p>
            <a:r>
              <a:rPr lang="en-GB" sz="4400" b="1" u="sng" dirty="0">
                <a:solidFill>
                  <a:schemeClr val="accent5"/>
                </a:solidFill>
                <a:latin typeface="Elementary Heavy SF" panose="020BE200000000000000" pitchFamily="34" charset="0"/>
              </a:rPr>
              <a:t>Developing reading and writing skills. Mrs Ryan.</a:t>
            </a:r>
          </a:p>
          <a:p>
            <a:r>
              <a:rPr lang="en-GB" sz="4400" b="1" u="sng" dirty="0">
                <a:solidFill>
                  <a:schemeClr val="accent5"/>
                </a:solidFill>
                <a:latin typeface="Elementary Heavy SF" panose="020BE200000000000000" pitchFamily="34" charset="0"/>
              </a:rPr>
              <a:t> SKELLIG by David Almond.    </a:t>
            </a:r>
          </a:p>
        </p:txBody>
      </p:sp>
      <p:sp>
        <p:nvSpPr>
          <p:cNvPr id="4" name="TextBox 3"/>
          <p:cNvSpPr txBox="1"/>
          <p:nvPr/>
        </p:nvSpPr>
        <p:spPr>
          <a:xfrm>
            <a:off x="2174789" y="3039646"/>
            <a:ext cx="8340811" cy="1323439"/>
          </a:xfrm>
          <a:prstGeom prst="rect">
            <a:avLst/>
          </a:prstGeom>
          <a:noFill/>
        </p:spPr>
        <p:txBody>
          <a:bodyPr wrap="square" rtlCol="0">
            <a:spAutoFit/>
          </a:bodyPr>
          <a:lstStyle/>
          <a:p>
            <a:r>
              <a:rPr lang="en-GB" sz="4000" dirty="0"/>
              <a:t>Produce a front page with all the things related to reading and writing</a:t>
            </a:r>
          </a:p>
        </p:txBody>
      </p:sp>
    </p:spTree>
    <p:extLst>
      <p:ext uri="{BB962C8B-B14F-4D97-AF65-F5344CB8AC3E}">
        <p14:creationId xmlns:p14="http://schemas.microsoft.com/office/powerpoint/2010/main" val="2379174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FD1BF-28EA-424C-9227-61F0E30B11CC}" type="datetime2">
              <a:rPr lang="en-GB" smtClean="0"/>
              <a:pPr/>
              <a:t>Tuesday, 06 October 2020</a:t>
            </a:fld>
            <a:endParaRPr lang="en-GB"/>
          </a:p>
        </p:txBody>
      </p:sp>
      <p:sp>
        <p:nvSpPr>
          <p:cNvPr id="3" name="TextBox 2"/>
          <p:cNvSpPr txBox="1"/>
          <p:nvPr/>
        </p:nvSpPr>
        <p:spPr>
          <a:xfrm>
            <a:off x="1445742" y="550863"/>
            <a:ext cx="10305534" cy="2123658"/>
          </a:xfrm>
          <a:prstGeom prst="rect">
            <a:avLst/>
          </a:prstGeom>
          <a:noFill/>
        </p:spPr>
        <p:txBody>
          <a:bodyPr wrap="square" rtlCol="0">
            <a:spAutoFit/>
          </a:bodyPr>
          <a:lstStyle/>
          <a:p>
            <a:r>
              <a:rPr lang="en-GB" sz="4400" b="1" u="sng" dirty="0">
                <a:solidFill>
                  <a:schemeClr val="accent5"/>
                </a:solidFill>
                <a:latin typeface="Elementary Heavy SF" panose="020BE200000000000000" pitchFamily="34" charset="0"/>
              </a:rPr>
              <a:t>Developing reading and writing skills. Mrs Ryan.</a:t>
            </a:r>
          </a:p>
          <a:p>
            <a:r>
              <a:rPr lang="en-GB" sz="4400" b="1" u="sng" dirty="0">
                <a:solidFill>
                  <a:schemeClr val="accent5"/>
                </a:solidFill>
                <a:latin typeface="Elementary Heavy SF" panose="020BE200000000000000" pitchFamily="34" charset="0"/>
              </a:rPr>
              <a:t> SKELLIG by David Almond.    </a:t>
            </a:r>
          </a:p>
        </p:txBody>
      </p:sp>
      <p:sp>
        <p:nvSpPr>
          <p:cNvPr id="4" name="TextBox 3"/>
          <p:cNvSpPr txBox="1"/>
          <p:nvPr/>
        </p:nvSpPr>
        <p:spPr>
          <a:xfrm>
            <a:off x="2335427" y="3620530"/>
            <a:ext cx="4743414" cy="1938992"/>
          </a:xfrm>
          <a:prstGeom prst="rect">
            <a:avLst/>
          </a:prstGeom>
          <a:noFill/>
        </p:spPr>
        <p:txBody>
          <a:bodyPr wrap="none" rtlCol="0">
            <a:spAutoFit/>
          </a:bodyPr>
          <a:lstStyle/>
          <a:p>
            <a:r>
              <a:rPr lang="en-GB" sz="4000" dirty="0"/>
              <a:t>Task as per sheet.</a:t>
            </a:r>
          </a:p>
          <a:p>
            <a:endParaRPr lang="en-GB" sz="4000" dirty="0"/>
          </a:p>
          <a:p>
            <a:r>
              <a:rPr lang="en-GB" sz="4000" dirty="0"/>
              <a:t>Add labels -Adjectives</a:t>
            </a:r>
          </a:p>
        </p:txBody>
      </p:sp>
    </p:spTree>
    <p:extLst>
      <p:ext uri="{BB962C8B-B14F-4D97-AF65-F5344CB8AC3E}">
        <p14:creationId xmlns:p14="http://schemas.microsoft.com/office/powerpoint/2010/main" val="2786067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16D55-B9A2-49AC-822C-7CBA1E589D3F}" type="datetime2">
              <a:rPr lang="en-GB" smtClean="0"/>
              <a:pPr/>
              <a:t>Tuesday, 06 October 2020</a:t>
            </a:fld>
            <a:endParaRPr lang="en-GB"/>
          </a:p>
        </p:txBody>
      </p:sp>
      <p:sp>
        <p:nvSpPr>
          <p:cNvPr id="3" name="TextBox 2"/>
          <p:cNvSpPr txBox="1"/>
          <p:nvPr/>
        </p:nvSpPr>
        <p:spPr>
          <a:xfrm>
            <a:off x="4139514" y="159420"/>
            <a:ext cx="2642673" cy="646331"/>
          </a:xfrm>
          <a:prstGeom prst="rect">
            <a:avLst/>
          </a:prstGeom>
          <a:noFill/>
        </p:spPr>
        <p:txBody>
          <a:bodyPr wrap="square" rtlCol="0">
            <a:spAutoFit/>
          </a:bodyPr>
          <a:lstStyle/>
          <a:p>
            <a:r>
              <a:rPr lang="en-GB" sz="3600" dirty="0">
                <a:solidFill>
                  <a:srgbClr val="7030A0"/>
                </a:solidFill>
                <a:latin typeface="Elementary Heavy SF" panose="020BE200000000000000" pitchFamily="34" charset="0"/>
              </a:rPr>
              <a:t>APPLY</a:t>
            </a:r>
          </a:p>
        </p:txBody>
      </p:sp>
      <p:sp>
        <p:nvSpPr>
          <p:cNvPr id="4" name="TextBox 3"/>
          <p:cNvSpPr txBox="1"/>
          <p:nvPr/>
        </p:nvSpPr>
        <p:spPr>
          <a:xfrm>
            <a:off x="1136823" y="916963"/>
            <a:ext cx="10634468" cy="5262979"/>
          </a:xfrm>
          <a:prstGeom prst="rect">
            <a:avLst/>
          </a:prstGeom>
          <a:noFill/>
        </p:spPr>
        <p:txBody>
          <a:bodyPr wrap="square" rtlCol="0">
            <a:spAutoFit/>
          </a:bodyPr>
          <a:lstStyle/>
          <a:p>
            <a:r>
              <a:rPr lang="en-GB" sz="4800" dirty="0"/>
              <a:t>Title: </a:t>
            </a:r>
            <a:r>
              <a:rPr lang="en-GB" sz="4800" u="sng" dirty="0"/>
              <a:t>The Garage</a:t>
            </a:r>
          </a:p>
          <a:p>
            <a:r>
              <a:rPr lang="en-GB" sz="4800" dirty="0"/>
              <a:t>You need a pencil and ruler</a:t>
            </a:r>
          </a:p>
          <a:p>
            <a:r>
              <a:rPr lang="en-GB" sz="4800" dirty="0"/>
              <a:t>Add labels.</a:t>
            </a:r>
          </a:p>
          <a:p>
            <a:r>
              <a:rPr lang="en-GB" sz="4800" dirty="0"/>
              <a:t>Pencil crayon colour.</a:t>
            </a:r>
          </a:p>
          <a:p>
            <a:r>
              <a:rPr lang="en-GB" sz="4800" b="1" u="sng" dirty="0"/>
              <a:t>Writing task</a:t>
            </a:r>
            <a:r>
              <a:rPr lang="en-GB" sz="4800" dirty="0"/>
              <a:t>: Explain how it was possible for you to draw a detailed sketch of the garage. Include examples, word types. </a:t>
            </a:r>
          </a:p>
        </p:txBody>
      </p:sp>
    </p:spTree>
    <p:extLst>
      <p:ext uri="{BB962C8B-B14F-4D97-AF65-F5344CB8AC3E}">
        <p14:creationId xmlns:p14="http://schemas.microsoft.com/office/powerpoint/2010/main" val="645313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1122363"/>
            <a:ext cx="9144000" cy="1002999"/>
          </a:xfrm>
        </p:spPr>
        <p:txBody>
          <a:bodyPr>
            <a:normAutofit/>
          </a:bodyPr>
          <a:lstStyle/>
          <a:p>
            <a:r>
              <a:rPr lang="en-GB" dirty="0"/>
              <a:t>Review</a:t>
            </a:r>
          </a:p>
        </p:txBody>
      </p:sp>
      <p:sp>
        <p:nvSpPr>
          <p:cNvPr id="6" name="Subtitle 5"/>
          <p:cNvSpPr>
            <a:spLocks noGrp="1"/>
          </p:cNvSpPr>
          <p:nvPr>
            <p:ph type="subTitle" idx="1"/>
          </p:nvPr>
        </p:nvSpPr>
        <p:spPr>
          <a:xfrm>
            <a:off x="1524000" y="2286000"/>
            <a:ext cx="9144000" cy="2971800"/>
          </a:xfrm>
        </p:spPr>
        <p:txBody>
          <a:bodyPr>
            <a:normAutofit/>
          </a:bodyPr>
          <a:lstStyle/>
          <a:p>
            <a:r>
              <a:rPr lang="en-GB" sz="4400" dirty="0"/>
              <a:t>What have we learnt?</a:t>
            </a:r>
          </a:p>
          <a:p>
            <a:r>
              <a:rPr lang="en-GB" sz="4400" dirty="0"/>
              <a:t>How have we learnt it?</a:t>
            </a:r>
          </a:p>
          <a:p>
            <a:r>
              <a:rPr lang="en-GB" sz="4400" dirty="0"/>
              <a:t>What is the value?</a:t>
            </a:r>
          </a:p>
          <a:p>
            <a:endParaRPr lang="en-GB" sz="4400" dirty="0"/>
          </a:p>
          <a:p>
            <a:endParaRPr lang="en-GB" sz="4400" dirty="0"/>
          </a:p>
        </p:txBody>
      </p:sp>
      <p:sp>
        <p:nvSpPr>
          <p:cNvPr id="4" name="Date Placeholder 3"/>
          <p:cNvSpPr>
            <a:spLocks noGrp="1"/>
          </p:cNvSpPr>
          <p:nvPr>
            <p:ph type="dt" sz="half" idx="10"/>
          </p:nvPr>
        </p:nvSpPr>
        <p:spPr/>
        <p:txBody>
          <a:bodyPr/>
          <a:lstStyle/>
          <a:p>
            <a:fld id="{83390B71-955C-4BF9-B8B8-A010143DCD0E}" type="datetime2">
              <a:rPr lang="en-GB" smtClean="0"/>
              <a:pPr/>
              <a:t>Tuesday, 06 October 2020</a:t>
            </a:fld>
            <a:endParaRPr lang="en-GB"/>
          </a:p>
        </p:txBody>
      </p:sp>
    </p:spTree>
    <p:extLst>
      <p:ext uri="{BB962C8B-B14F-4D97-AF65-F5344CB8AC3E}">
        <p14:creationId xmlns:p14="http://schemas.microsoft.com/office/powerpoint/2010/main" val="4060828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765</TotalTime>
  <Words>613</Words>
  <Application>Microsoft Office PowerPoint</Application>
  <PresentationFormat>Widescreen</PresentationFormat>
  <Paragraphs>77</Paragraphs>
  <Slides>9</Slides>
  <Notes>4</Notes>
  <HiddenSlides>0</HiddenSlides>
  <MMClips>0</MMClips>
  <ScaleCrop>false</ScaleCrop>
  <HeadingPairs>
    <vt:vector size="6" baseType="variant">
      <vt:variant>
        <vt:lpstr>Fonts Used</vt:lpstr>
      </vt:variant>
      <vt:variant>
        <vt:i4>3</vt:i4>
      </vt:variant>
      <vt:variant>
        <vt:lpstr>Theme</vt:lpstr>
      </vt:variant>
      <vt:variant>
        <vt:i4>8</vt:i4>
      </vt:variant>
      <vt:variant>
        <vt:lpstr>Slide Titles</vt:lpstr>
      </vt:variant>
      <vt:variant>
        <vt:i4>9</vt:i4>
      </vt:variant>
    </vt:vector>
  </HeadingPairs>
  <TitlesOfParts>
    <vt:vector size="20" baseType="lpstr">
      <vt:lpstr>Arial</vt:lpstr>
      <vt:lpstr>Calibri</vt:lpstr>
      <vt:lpstr>Elementary Heavy SF</vt:lpstr>
      <vt:lpstr>Office Theme</vt:lpstr>
      <vt:lpstr>6_Custom Design</vt:lpstr>
      <vt:lpstr>5_Custom Design</vt:lpstr>
      <vt:lpstr>Custom Design</vt:lpstr>
      <vt:lpstr>1_Custom Design</vt:lpstr>
      <vt:lpstr>2_Custom Design</vt:lpstr>
      <vt:lpstr>3_Custom Design</vt:lpstr>
      <vt:lpstr>4_Custom Design</vt:lpstr>
      <vt:lpstr>DO NOW:back of book</vt:lpstr>
      <vt:lpstr> Homework </vt:lpstr>
      <vt:lpstr>PowerPoint Presentation</vt:lpstr>
      <vt:lpstr>Learning outcomes</vt:lpstr>
      <vt:lpstr>New Information</vt:lpstr>
      <vt:lpstr>PowerPoint Presentation</vt:lpstr>
      <vt:lpstr>PowerPoint Presentation</vt:lpstr>
      <vt:lpstr>PowerPoint Presentation</vt:lpstr>
      <vt:lpstr>Review</vt:lpstr>
    </vt:vector>
  </TitlesOfParts>
  <Company>Trinity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TY-Mansfield, A</dc:creator>
  <cp:lastModifiedBy>S Ryan</cp:lastModifiedBy>
  <cp:revision>77</cp:revision>
  <dcterms:created xsi:type="dcterms:W3CDTF">2015-01-26T11:01:15Z</dcterms:created>
  <dcterms:modified xsi:type="dcterms:W3CDTF">2020-10-06T09:53:34Z</dcterms:modified>
</cp:coreProperties>
</file>