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Default Extension="wav" ContentType="audio/wav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  <p:sldMasterId id="2147483650" r:id="rId3"/>
  </p:sldMasterIdLst>
  <p:notesMasterIdLst>
    <p:notesMasterId r:id="rId10"/>
  </p:notesMasterIdLst>
  <p:handoutMasterIdLst>
    <p:handoutMasterId r:id="rId11"/>
  </p:handoutMasterIdLst>
  <p:sldIdLst>
    <p:sldId id="437" r:id="rId4"/>
    <p:sldId id="625" r:id="rId5"/>
    <p:sldId id="626" r:id="rId6"/>
    <p:sldId id="628" r:id="rId7"/>
    <p:sldId id="627" r:id="rId8"/>
    <p:sldId id="562" r:id="rId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  <a:srgbClr val="FF6600"/>
    <a:srgbClr val="009900"/>
    <a:srgbClr val="A10F0F"/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70" autoAdjust="0"/>
    <p:restoredTop sz="94683" autoAdjust="0"/>
  </p:normalViewPr>
  <p:slideViewPr>
    <p:cSldViewPr>
      <p:cViewPr>
        <p:scale>
          <a:sx n="66" d="100"/>
          <a:sy n="66" d="100"/>
        </p:scale>
        <p:origin x="-1164" y="-10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3AB7B22-F704-4949-871F-8550DB9E8C4F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C2CC578-5C96-444E-8D4E-8B43C0987E2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51A08F4-2D87-44D5-B6A5-0B00D8982AE3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93C56D2A-1AD8-470E-954E-173B79122A8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198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488C5976-2B79-4F83-8A1C-01EE00450023}" type="slidenum">
              <a:rPr lang="en-GB" sz="1200"/>
              <a:pPr algn="r"/>
              <a:t>1</a:t>
            </a:fld>
            <a:endParaRPr lang="en-GB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4035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DB195C8-8332-4AF9-A8F3-3B19FE827EAD}" type="slidenum">
              <a:rPr lang="en-GB" sz="1200"/>
              <a:pPr algn="r"/>
              <a:t>2</a:t>
            </a:fld>
            <a:endParaRPr lang="en-GB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6083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FC746112-C045-4E74-BBB3-BAD277E42D98}" type="slidenum">
              <a:rPr lang="en-GB" sz="1200"/>
              <a:pPr algn="r"/>
              <a:t>3</a:t>
            </a:fld>
            <a:endParaRPr lang="en-GB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48131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391EA26-C895-491B-BB37-75F168101E48}" type="slidenum">
              <a:rPr lang="en-GB" sz="1200"/>
              <a:pPr algn="r"/>
              <a:t>4</a:t>
            </a:fld>
            <a:endParaRPr lang="en-GB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GB" smtClean="0"/>
          </a:p>
        </p:txBody>
      </p:sp>
      <p:sp>
        <p:nvSpPr>
          <p:cNvPr id="50179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E602D60-6596-43FD-BF3E-2B4284586FA4}" type="slidenum">
              <a:rPr lang="en-GB" sz="1200"/>
              <a:pPr algn="r"/>
              <a:t>5</a:t>
            </a:fld>
            <a:endParaRPr lang="en-GB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GB" smtClean="0"/>
          </a:p>
        </p:txBody>
      </p:sp>
      <p:sp>
        <p:nvSpPr>
          <p:cNvPr id="52227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8E0F5530-EE77-4BBC-B796-975B236B94A1}" type="slidenum">
              <a:rPr lang="en-GB" sz="1200"/>
              <a:pPr algn="r"/>
              <a:t>6</a:t>
            </a:fld>
            <a:endParaRPr lang="en-GB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C17659-33FC-49A9-A334-A11E7A7B9F30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DEB964-7A85-4FF4-9323-DF2387C78CB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EF186B-1A7F-4DA8-A5A6-726860502BCB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54882-9170-4166-8D51-264E8FF738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764C96-2DAA-44AF-86BD-52C4E26DD06F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DEA854-DAD9-44EF-8B82-3456E2E0A0A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F724-BC9E-43D9-A9F3-F654E456A577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623FB9-FCDA-4FD9-BB64-2646A7617FD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CCE58F-CD85-4A8C-88DE-ECBD3352935A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6368F1-1A6D-4B0B-A4AF-5D494F439DC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82F54E-1022-4C55-982F-47782E5C9823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7DB1AA-A2B7-44FE-91D7-8A41522F4B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04589-EE06-42A3-9797-3FA51C56A445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BD1D38-73F8-49D1-9E64-619C020AF0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264AE-6AD9-44D8-BE54-65279D237664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95356B-9EF0-4D9C-A203-CB4362610D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F1E320-E180-4195-9586-0DFA49CDB285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381F7F-3D91-4DE7-90B8-92E85B578AD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CA00D-19E6-40D3-AFBD-2517243D38F7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DC6B0-858A-4030-AACD-CD64001E362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FE3262-E827-4A63-B3FC-F3CBCB3AB06B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FF8E81-281D-497C-A235-07B1A42BE0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F5EF51-0B6D-43D7-B57E-9C9F694CCA04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8D8840-9100-4ED5-872A-2259773674F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D6521-5D83-4FFD-AFDE-6DC9F1FFDF3E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618D49-5B23-4551-8780-43BBAE1C1EC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B11B5-A47F-425B-AB4D-1A1ACD0C427D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29AC0B-A0A6-4971-AE08-F8CFE17263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1EDE97-6770-4BB6-AA57-0541CBC5BA75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AEC592-0A13-4E44-B615-6DE2FE61ABF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EF353-1BA1-45DC-975F-F0CE209A962C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128745-A553-44D4-83A3-3F8ED524F66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76738-3565-4FC9-A870-5C7D8ACC3459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98C8A-657A-4A97-BB34-E84AAC87F63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81B403-C256-4DFD-BB0F-290515D076FA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4E60D-1463-407C-9FA9-685829FD548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83654E-BAE6-4C02-A808-2997CA266ED6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405BE-4D22-41C7-82A3-DCB3A887819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404DB1-C5D4-488C-8029-C9F32DBE639D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A8FF7F-0D2C-4A65-B9A1-4CDE21E4E32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7DDBCC-85A8-4972-BEA3-F5141C3E0C7A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9E66B6-FCF2-475C-8458-0F150219C0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C2F4F-976C-47C7-9C1C-485E6D423C5B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A1631-16BF-4B10-BABE-333C66CA8F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235988-F92A-4563-A4DF-C4CEAC4D0FDA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E07DE-6EFB-4F54-A9C8-97E0E4AE5E0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3FA0B6-F230-4D0F-81C9-57D269088D19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221EBB-FBF4-4873-A0B1-C11FABD5AB6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8135E5-FB2F-4759-B12D-53C355592D6D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36C10FF-A3A5-4DE8-8AD4-4583C8DB9D3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5B00E2-BD19-4AC9-A674-14CC2C7826CC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86F1B-AEC5-49ED-81BB-48AD378EA30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458212-D207-4EBB-A8B4-A991624657FC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C154BE-2254-4575-A976-E9FA599A41F6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DB7816-5F6E-4D5F-8C86-3312E38F6A88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B1457D-D39B-44D9-BB8A-88B47BC0D2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3FA0D-25AD-4B20-9020-CB830B98E9DF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3595E4-FD22-4F46-9285-9001C680DD7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8A7281-F600-4C7B-BF10-225E2499F62F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CCD31-F667-4C50-8C34-D541E91A420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A2663-E429-4968-9A57-04EDDDCAC27A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215A51-AA0E-4B23-8A2C-3E24D9543FB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C51A3-5481-46C9-88C2-8E5715579EF3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00241-E8D3-476B-AE95-7B8923DACA7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0ECF7-5E38-40CF-BA34-5E906D598EAE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DEDF9-A734-49C5-A9E1-B13AD6FA1C8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4B177C-D60F-4D29-80D3-88E200C7D71B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36CB5-A91D-4250-A490-0A3C11B233A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dddd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LO – to kljlaksjdflsajlfkjdflkkdkdk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DFF14AEC-0D14-4F40-83E5-1005B394F4C4}" type="datetimeFigureOut">
              <a:rPr lang="en-US"/>
              <a:pPr>
                <a:defRPr/>
              </a:pPr>
              <a:t>6/14/2011</a:t>
            </a:fld>
            <a:r>
              <a:rPr lang="en-US"/>
              <a:t>999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711259-5723-4189-9D38-3A83657FAD4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grpSp>
        <p:nvGrpSpPr>
          <p:cNvPr id="1031" name="Group 14"/>
          <p:cNvGrpSpPr>
            <a:grpSpLocks/>
          </p:cNvGrpSpPr>
          <p:nvPr userDrawn="1"/>
        </p:nvGrpSpPr>
        <p:grpSpPr bwMode="auto">
          <a:xfrm>
            <a:off x="0" y="0"/>
            <a:ext cx="9290050" cy="7075488"/>
            <a:chOff x="0" y="0"/>
            <a:chExt cx="5852" cy="4457"/>
          </a:xfrm>
        </p:grpSpPr>
        <p:sp>
          <p:nvSpPr>
            <p:cNvPr id="1040" name="Text Box 5"/>
            <p:cNvSpPr txBox="1">
              <a:spLocks noChangeArrowheads="1"/>
            </p:cNvSpPr>
            <p:nvPr/>
          </p:nvSpPr>
          <p:spPr bwMode="auto">
            <a:xfrm>
              <a:off x="4286" y="0"/>
              <a:ext cx="1565" cy="1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</p:txBody>
        </p:sp>
        <p:grpSp>
          <p:nvGrpSpPr>
            <p:cNvPr id="1033" name="Group 8"/>
            <p:cNvGrpSpPr>
              <a:grpSpLocks/>
            </p:cNvGrpSpPr>
            <p:nvPr/>
          </p:nvGrpSpPr>
          <p:grpSpPr bwMode="auto">
            <a:xfrm>
              <a:off x="4286" y="0"/>
              <a:ext cx="1566" cy="4457"/>
              <a:chOff x="6802628" y="0"/>
              <a:chExt cx="2485835" cy="7048574"/>
            </a:xfrm>
          </p:grpSpPr>
          <p:sp>
            <p:nvSpPr>
              <p:cNvPr id="1042" name="Text Box 5"/>
              <p:cNvSpPr txBox="1">
                <a:spLocks noChangeArrowheads="1"/>
              </p:cNvSpPr>
              <p:nvPr/>
            </p:nvSpPr>
            <p:spPr bwMode="auto">
              <a:xfrm>
                <a:off x="6804216" y="0"/>
                <a:ext cx="2484247" cy="201003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  <p:sp>
            <p:nvSpPr>
              <p:cNvPr id="1043" name="Text Box 6"/>
              <p:cNvSpPr txBox="1">
                <a:spLocks noChangeArrowheads="1"/>
              </p:cNvSpPr>
              <p:nvPr/>
            </p:nvSpPr>
            <p:spPr bwMode="auto">
              <a:xfrm>
                <a:off x="6804216" y="0"/>
                <a:ext cx="2339796" cy="2906726"/>
              </a:xfrm>
              <a:prstGeom prst="rect">
                <a:avLst/>
              </a:prstGeom>
              <a:solidFill>
                <a:srgbClr val="993300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>
                    <a:solidFill>
                      <a:schemeClr val="bg1"/>
                    </a:solidFill>
                  </a:rPr>
                  <a:t>Outcomes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>
                    <a:solidFill>
                      <a:schemeClr val="bg1"/>
                    </a:solidFill>
                  </a:rPr>
                  <a:t>Recalling, discussing, performing, evaluating</a:t>
                </a:r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  <p:sp>
            <p:nvSpPr>
              <p:cNvPr id="1044" name="Text Box 7"/>
              <p:cNvSpPr txBox="1">
                <a:spLocks noChangeArrowheads="1"/>
              </p:cNvSpPr>
              <p:nvPr/>
            </p:nvSpPr>
            <p:spPr bwMode="auto">
              <a:xfrm>
                <a:off x="6804216" y="2350052"/>
                <a:ext cx="2339796" cy="1674768"/>
              </a:xfrm>
              <a:prstGeom prst="rect">
                <a:avLst/>
              </a:prstGeom>
              <a:solidFill>
                <a:srgbClr val="FF6600"/>
              </a:solidFill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/>
                  <a:t>Key Words: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isolated 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anxious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slumped</a:t>
                </a:r>
              </a:p>
            </p:txBody>
          </p:sp>
          <p:sp>
            <p:nvSpPr>
              <p:cNvPr id="1045" name="Text Box 8"/>
              <p:cNvSpPr txBox="1">
                <a:spLocks noChangeArrowheads="1"/>
              </p:cNvSpPr>
              <p:nvPr/>
            </p:nvSpPr>
            <p:spPr bwMode="auto">
              <a:xfrm>
                <a:off x="6802628" y="4004260"/>
                <a:ext cx="2339796" cy="3044314"/>
              </a:xfrm>
              <a:prstGeom prst="rect">
                <a:avLst/>
              </a:prstGeom>
              <a:noFill/>
              <a:ln w="76200" cmpd="tri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  <a:defRPr/>
                </a:pPr>
                <a:r>
                  <a:rPr lang="en-GB" b="1"/>
                  <a:t>The Bigger Picture</a:t>
                </a:r>
              </a:p>
              <a:p>
                <a:pPr>
                  <a:spcBef>
                    <a:spcPct val="50000"/>
                  </a:spcBef>
                  <a:defRPr/>
                </a:pPr>
                <a:r>
                  <a:rPr lang="en-GB"/>
                  <a:t>To develop your understanding of the novel.</a:t>
                </a:r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  <a:p>
                <a:pPr>
                  <a:spcBef>
                    <a:spcPct val="50000"/>
                  </a:spcBef>
                  <a:defRPr/>
                </a:pPr>
                <a:endParaRPr lang="en-GB"/>
              </a:p>
            </p:txBody>
          </p:sp>
        </p:grpSp>
        <p:sp>
          <p:nvSpPr>
            <p:cNvPr id="1046" name="Text Box 9"/>
            <p:cNvSpPr txBox="1">
              <a:spLocks noChangeArrowheads="1"/>
            </p:cNvSpPr>
            <p:nvPr/>
          </p:nvSpPr>
          <p:spPr bwMode="auto">
            <a:xfrm>
              <a:off x="0" y="3925"/>
              <a:ext cx="5760" cy="497"/>
            </a:xfrm>
            <a:prstGeom prst="rect">
              <a:avLst/>
            </a:prstGeom>
            <a:solidFill>
              <a:srgbClr val="FFCC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en-GB" b="1"/>
                <a:t>Los</a:t>
              </a:r>
              <a:r>
                <a:rPr lang="en-GB"/>
                <a:t> – to analyse the character of ‘the creature’/ to know what an inference is </a:t>
              </a:r>
            </a:p>
            <a:p>
              <a:pPr>
                <a:spcBef>
                  <a:spcPct val="50000"/>
                </a:spcBef>
                <a:defRPr/>
              </a:pPr>
              <a:endParaRPr lang="en-GB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  <p:sldLayoutId id="214748365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86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867A2258-BA44-465F-A798-764F649CE851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286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17F4796-9A52-46D8-9449-A6876E728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F02D190F-2134-4B03-AA52-B91AB4A87396}" type="datetimeFigureOut">
              <a:rPr lang="en-GB"/>
              <a:pPr>
                <a:defRPr/>
              </a:pPr>
              <a:t>14/06/2011</a:t>
            </a:fld>
            <a:endParaRPr lang="en-GB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5D1AD26-01AA-4613-88BB-DE2CCF023C9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1" name="Picture 6" descr="3140feath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84888" y="0"/>
            <a:ext cx="3405187" cy="227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62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GB" smtClean="0">
                <a:solidFill>
                  <a:srgbClr val="A10F0F"/>
                </a:solidFill>
              </a:rPr>
              <a:t>Skellig</a:t>
            </a:r>
          </a:p>
        </p:txBody>
      </p:sp>
      <p:sp>
        <p:nvSpPr>
          <p:cNvPr id="40963" name="Rectangle 3"/>
          <p:cNvSpPr>
            <a:spLocks noGrp="1"/>
          </p:cNvSpPr>
          <p:nvPr>
            <p:ph type="body" idx="4294967295"/>
          </p:nvPr>
        </p:nvSpPr>
        <p:spPr>
          <a:xfrm>
            <a:off x="0" y="1557338"/>
            <a:ext cx="8748713" cy="4525962"/>
          </a:xfrm>
        </p:spPr>
        <p:txBody>
          <a:bodyPr/>
          <a:lstStyle/>
          <a:p>
            <a:r>
              <a:rPr lang="en-GB" sz="2800" b="1" smtClean="0"/>
              <a:t>Write the date – </a:t>
            </a:r>
            <a:endParaRPr lang="en-GB" sz="2800" b="1" u="sng" smtClean="0"/>
          </a:p>
          <a:p>
            <a:r>
              <a:rPr lang="en-GB" sz="2800" b="1" smtClean="0"/>
              <a:t>Write the title – </a:t>
            </a:r>
            <a:r>
              <a:rPr lang="en-GB" sz="2800" b="1" u="sng" smtClean="0"/>
              <a:t>Inferences</a:t>
            </a:r>
          </a:p>
          <a:p>
            <a:r>
              <a:rPr lang="en-GB" sz="2800" b="1" u="sng" smtClean="0"/>
              <a:t>Underline</a:t>
            </a:r>
            <a:r>
              <a:rPr lang="en-GB" sz="2800" b="1" smtClean="0"/>
              <a:t> your title and date</a:t>
            </a:r>
          </a:p>
          <a:p>
            <a:pPr>
              <a:buFontTx/>
              <a:buNone/>
            </a:pPr>
            <a:endParaRPr lang="en-GB" sz="2800" b="1" smtClean="0"/>
          </a:p>
          <a:p>
            <a:r>
              <a:rPr lang="en-GB" sz="2800" b="1" smtClean="0"/>
              <a:t>Learning Objectives: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smtClean="0">
                <a:solidFill>
                  <a:srgbClr val="A10F0F"/>
                </a:solidFill>
              </a:rPr>
              <a:t>to analyse the character of ‘the creature’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GB" sz="2800" smtClean="0">
                <a:solidFill>
                  <a:srgbClr val="A10F0F"/>
                </a:solidFill>
              </a:rPr>
              <a:t>to know what an inference is</a:t>
            </a:r>
            <a:r>
              <a:rPr lang="en-GB" sz="2800" smtClean="0"/>
              <a:t> 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endParaRPr lang="en-GB" sz="2800" smtClean="0">
              <a:solidFill>
                <a:srgbClr val="A10F0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 smtClean="0"/>
              <a:t>Starter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6526213" cy="4525963"/>
          </a:xfrm>
        </p:spPr>
        <p:txBody>
          <a:bodyPr/>
          <a:lstStyle/>
          <a:p>
            <a:endParaRPr lang="en-GB" sz="2000" b="1" i="1" smtClean="0">
              <a:solidFill>
                <a:srgbClr val="A10F0F"/>
              </a:solidFill>
            </a:endParaRPr>
          </a:p>
          <a:p>
            <a:r>
              <a:rPr lang="en-GB" sz="2800" b="1" i="1" smtClean="0"/>
              <a:t>If Michael was a piece of furniture, what would he be?</a:t>
            </a:r>
          </a:p>
          <a:p>
            <a:r>
              <a:rPr lang="en-GB" sz="2800" b="1" i="1" smtClean="0"/>
              <a:t>Write down your answer in full sentences, explaining why.</a:t>
            </a:r>
            <a:endParaRPr lang="en-US" sz="2800" i="1" smtClean="0"/>
          </a:p>
          <a:p>
            <a:endParaRPr lang="en-GB" sz="2800" i="1" smtClean="0"/>
          </a:p>
          <a:p>
            <a:endParaRPr lang="en-GB" sz="2800" b="1" smtClean="0"/>
          </a:p>
          <a:p>
            <a:endParaRPr lang="en-GB" sz="2800" i="1" smtClean="0">
              <a:solidFill>
                <a:srgbClr val="A10F0F"/>
              </a:solidFill>
            </a:endParaRPr>
          </a:p>
        </p:txBody>
      </p:sp>
      <p:sp>
        <p:nvSpPr>
          <p:cNvPr id="43011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 smtClean="0"/>
              <a:t>Group Task</a:t>
            </a:r>
          </a:p>
        </p:txBody>
      </p:sp>
      <p:sp>
        <p:nvSpPr>
          <p:cNvPr id="45058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 smtClean="0">
              <a:solidFill>
                <a:srgbClr val="A10F0F"/>
              </a:solidFill>
            </a:endParaRPr>
          </a:p>
          <a:p>
            <a:r>
              <a:rPr lang="en-GB" sz="2800" b="1" smtClean="0"/>
              <a:t>Open your books to </a:t>
            </a:r>
            <a:r>
              <a:rPr lang="en-GB" sz="2800" b="1" smtClean="0">
                <a:solidFill>
                  <a:srgbClr val="A10F0F"/>
                </a:solidFill>
              </a:rPr>
              <a:t>p. 26</a:t>
            </a:r>
            <a:endParaRPr lang="en-GB" sz="2800" i="1" smtClean="0">
              <a:solidFill>
                <a:srgbClr val="A10F0F"/>
              </a:solidFill>
            </a:endParaRPr>
          </a:p>
          <a:p>
            <a:pPr>
              <a:buFont typeface="Arial" charset="0"/>
              <a:buNone/>
            </a:pPr>
            <a:endParaRPr lang="en-GB" sz="2800" i="1" smtClean="0">
              <a:solidFill>
                <a:srgbClr val="A10F0F"/>
              </a:solidFill>
            </a:endParaRPr>
          </a:p>
          <a:p>
            <a:r>
              <a:rPr lang="en-GB" sz="2800" b="1" i="1" smtClean="0"/>
              <a:t>What has happened so far?</a:t>
            </a:r>
          </a:p>
          <a:p>
            <a:endParaRPr lang="en-GB" sz="2800" i="1" smtClean="0">
              <a:solidFill>
                <a:srgbClr val="A10F0F"/>
              </a:solidFill>
            </a:endParaRPr>
          </a:p>
        </p:txBody>
      </p:sp>
      <p:sp>
        <p:nvSpPr>
          <p:cNvPr id="45059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 smtClean="0"/>
              <a:t>Discussion</a:t>
            </a:r>
          </a:p>
        </p:txBody>
      </p:sp>
      <p:sp>
        <p:nvSpPr>
          <p:cNvPr id="49154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endParaRPr lang="en-GB" b="1" i="1" smtClean="0">
              <a:solidFill>
                <a:srgbClr val="A10F0F"/>
              </a:solidFill>
            </a:endParaRPr>
          </a:p>
          <a:p>
            <a:r>
              <a:rPr lang="en-GB" sz="2800" b="1" smtClean="0"/>
              <a:t>What is an </a:t>
            </a:r>
            <a:r>
              <a:rPr lang="en-GB" sz="2800" b="1" smtClean="0">
                <a:solidFill>
                  <a:srgbClr val="A10F0F"/>
                </a:solidFill>
              </a:rPr>
              <a:t>inference?</a:t>
            </a:r>
          </a:p>
          <a:p>
            <a:r>
              <a:rPr lang="en-GB" sz="2800" smtClean="0"/>
              <a:t>Reading between the lines – </a:t>
            </a:r>
          </a:p>
          <a:p>
            <a:r>
              <a:rPr lang="en-GB" sz="2800" smtClean="0"/>
              <a:t>“She wore jeans and had a firm handshake”</a:t>
            </a:r>
          </a:p>
          <a:p>
            <a:endParaRPr lang="en-GB" sz="2800" smtClean="0"/>
          </a:p>
          <a:p>
            <a:r>
              <a:rPr lang="en-GB" sz="2800" b="1" smtClean="0"/>
              <a:t>What can we tell about Arthur from this sentence?</a:t>
            </a:r>
          </a:p>
          <a:p>
            <a:r>
              <a:rPr lang="en-GB" sz="2800" smtClean="0"/>
              <a:t>“He laughed but he didn’t smile”</a:t>
            </a:r>
          </a:p>
          <a:p>
            <a:endParaRPr lang="en-GB" sz="2800" smtClean="0"/>
          </a:p>
          <a:p>
            <a:endParaRPr lang="en-GB" sz="2800" i="1" smtClean="0"/>
          </a:p>
          <a:p>
            <a:endParaRPr lang="en-GB" sz="2800" i="1" smtClean="0"/>
          </a:p>
          <a:p>
            <a:endParaRPr lang="en-GB" sz="2800" b="1" smtClean="0"/>
          </a:p>
          <a:p>
            <a:endParaRPr lang="en-GB" sz="2800" i="1" smtClean="0">
              <a:solidFill>
                <a:srgbClr val="A10F0F"/>
              </a:solidFill>
            </a:endParaRPr>
          </a:p>
        </p:txBody>
      </p:sp>
      <p:sp>
        <p:nvSpPr>
          <p:cNvPr id="47107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Text Box 14"/>
          <p:cNvSpPr txBox="1">
            <a:spLocks noChangeArrowheads="1"/>
          </p:cNvSpPr>
          <p:nvPr/>
        </p:nvSpPr>
        <p:spPr bwMode="auto">
          <a:xfrm>
            <a:off x="0" y="0"/>
            <a:ext cx="2881313" cy="650875"/>
          </a:xfrm>
          <a:prstGeom prst="rect">
            <a:avLst/>
          </a:prstGeom>
          <a:solidFill>
            <a:srgbClr val="FFCC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HELP</a:t>
            </a:r>
            <a:r>
              <a:rPr lang="en-GB"/>
              <a:t>: ask the person next to you</a:t>
            </a:r>
          </a:p>
        </p:txBody>
      </p:sp>
      <p:sp>
        <p:nvSpPr>
          <p:cNvPr id="49154" name="Text Box 14"/>
          <p:cNvSpPr txBox="1">
            <a:spLocks noChangeArrowheads="1"/>
          </p:cNvSpPr>
          <p:nvPr/>
        </p:nvSpPr>
        <p:spPr bwMode="auto">
          <a:xfrm>
            <a:off x="4572000" y="1052513"/>
            <a:ext cx="2881313" cy="925512"/>
          </a:xfrm>
          <a:prstGeom prst="rect">
            <a:avLst/>
          </a:prstGeom>
          <a:solidFill>
            <a:srgbClr val="FF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b="1"/>
              <a:t>CHALLENGE</a:t>
            </a:r>
            <a:r>
              <a:rPr lang="en-GB"/>
              <a:t>: find 3 more from the previous chapters</a:t>
            </a:r>
          </a:p>
        </p:txBody>
      </p:sp>
      <p:sp>
        <p:nvSpPr>
          <p:cNvPr id="49155" name="Rectangle 2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8229600" cy="1143000"/>
          </a:xfrm>
        </p:spPr>
        <p:txBody>
          <a:bodyPr/>
          <a:lstStyle/>
          <a:p>
            <a:r>
              <a:rPr lang="en-GB" smtClean="0"/>
              <a:t>Individual Task</a:t>
            </a:r>
          </a:p>
        </p:txBody>
      </p: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gradFill rotWithShape="1">
            <a:gsLst>
              <a:gs pos="0">
                <a:srgbClr val="FFFF66"/>
              </a:gs>
              <a:gs pos="100000">
                <a:srgbClr val="FF3300"/>
              </a:gs>
            </a:gsLst>
            <a:lin ang="0" scaled="1"/>
          </a:gradFill>
          <a:ln w="2857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49157" name="Rectangle 4"/>
          <p:cNvSpPr>
            <a:spLocks noChangeArrowheads="1"/>
          </p:cNvSpPr>
          <p:nvPr/>
        </p:nvSpPr>
        <p:spPr bwMode="auto">
          <a:xfrm>
            <a:off x="1008063" y="5800725"/>
            <a:ext cx="6659562" cy="252413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GB"/>
          </a:p>
        </p:txBody>
      </p:sp>
      <p:sp>
        <p:nvSpPr>
          <p:cNvPr id="3" name="Text Box 5"/>
          <p:cNvSpPr txBox="1">
            <a:spLocks noChangeArrowheads="1"/>
          </p:cNvSpPr>
          <p:nvPr/>
        </p:nvSpPr>
        <p:spPr bwMode="auto">
          <a:xfrm>
            <a:off x="3881438" y="4652963"/>
            <a:ext cx="127000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4800">
                <a:cs typeface="Arial" charset="0"/>
              </a:rPr>
              <a:t>End</a:t>
            </a:r>
          </a:p>
        </p:txBody>
      </p:sp>
      <p:sp>
        <p:nvSpPr>
          <p:cNvPr id="49159" name="Content Placeholder 2"/>
          <p:cNvSpPr>
            <a:spLocks/>
          </p:cNvSpPr>
          <p:nvPr/>
        </p:nvSpPr>
        <p:spPr bwMode="auto">
          <a:xfrm>
            <a:off x="250825" y="1989138"/>
            <a:ext cx="56880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/>
            <a:r>
              <a:rPr lang="en-GB" sz="2400">
                <a:latin typeface="Calibri" pitchFamily="34" charset="0"/>
              </a:rPr>
              <a:t>Draw a grid in your books with ‘Evidence’ in one column and ‘what this tells me’ in the other</a:t>
            </a:r>
          </a:p>
          <a:p>
            <a:pPr marL="342900" indent="-342900"/>
            <a:endParaRPr lang="en-GB" sz="2400">
              <a:latin typeface="Calibri" pitchFamily="34" charset="0"/>
            </a:endParaRPr>
          </a:p>
          <a:p>
            <a:pPr marL="342900" indent="-342900"/>
            <a:r>
              <a:rPr lang="en-GB" sz="2400">
                <a:latin typeface="Calibri" pitchFamily="34" charset="0"/>
              </a:rPr>
              <a:t>Read through this chapter again and pick out 5 things that are said about Arthur- put them in the left column</a:t>
            </a:r>
          </a:p>
          <a:p>
            <a:pPr marL="342900" indent="-342900"/>
            <a:r>
              <a:rPr lang="en-GB" sz="2400">
                <a:latin typeface="Calibri" pitchFamily="34" charset="0"/>
              </a:rPr>
              <a:t>In the right, write in what this tells you about Arthur</a:t>
            </a:r>
            <a:endParaRPr lang="en-GB" sz="2400" i="1">
              <a:latin typeface="Calibri" pitchFamily="34" charset="0"/>
            </a:endParaRPr>
          </a:p>
          <a:p>
            <a:pPr marL="342900" indent="-342900" eaLnBrk="0" hangingPunct="0">
              <a:spcBef>
                <a:spcPct val="20000"/>
              </a:spcBef>
              <a:buFont typeface="Arial" charset="0"/>
              <a:buNone/>
            </a:pPr>
            <a:r>
              <a:rPr lang="en-GB" sz="2400" b="1">
                <a:latin typeface="Calibri" pitchFamily="34" charset="0"/>
              </a:rPr>
              <a:t>You have </a:t>
            </a:r>
            <a:r>
              <a:rPr lang="en-GB" sz="2400" b="1">
                <a:solidFill>
                  <a:srgbClr val="A10F0F"/>
                </a:solidFill>
                <a:latin typeface="Calibri" pitchFamily="34" charset="0"/>
              </a:rPr>
              <a:t>10mins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6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6000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laser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Title 1"/>
          <p:cNvSpPr>
            <a:spLocks noGrp="1"/>
          </p:cNvSpPr>
          <p:nvPr>
            <p:ph type="title" idx="4294967295"/>
          </p:nvPr>
        </p:nvSpPr>
        <p:spPr>
          <a:xfrm>
            <a:off x="468313" y="188913"/>
            <a:ext cx="6059487" cy="1143000"/>
          </a:xfrm>
        </p:spPr>
        <p:txBody>
          <a:bodyPr/>
          <a:lstStyle/>
          <a:p>
            <a:r>
              <a:rPr lang="en-GB" smtClean="0"/>
              <a:t>Plenary</a:t>
            </a:r>
          </a:p>
        </p:txBody>
      </p:sp>
      <p:sp>
        <p:nvSpPr>
          <p:cNvPr id="51202" name="Content Placeholder 2"/>
          <p:cNvSpPr>
            <a:spLocks noGrp="1"/>
          </p:cNvSpPr>
          <p:nvPr>
            <p:ph idx="4294967295"/>
          </p:nvPr>
        </p:nvSpPr>
        <p:spPr>
          <a:xfrm>
            <a:off x="0" y="1052513"/>
            <a:ext cx="6526213" cy="4525962"/>
          </a:xfrm>
        </p:spPr>
        <p:txBody>
          <a:bodyPr/>
          <a:lstStyle/>
          <a:p>
            <a:r>
              <a:rPr lang="en-GB" b="1" i="1" smtClean="0">
                <a:solidFill>
                  <a:srgbClr val="A10F0F"/>
                </a:solidFill>
              </a:rPr>
              <a:t>Inference tennis</a:t>
            </a:r>
          </a:p>
          <a:p>
            <a:endParaRPr lang="en-GB" b="1" i="1" smtClean="0">
              <a:solidFill>
                <a:srgbClr val="A10F0F"/>
              </a:solidFill>
            </a:endParaRPr>
          </a:p>
          <a:p>
            <a:r>
              <a:rPr lang="en-GB" sz="2800" b="1" smtClean="0">
                <a:solidFill>
                  <a:srgbClr val="A10F0F"/>
                </a:solidFill>
              </a:rPr>
              <a:t>Read aloud your evidence</a:t>
            </a:r>
          </a:p>
          <a:p>
            <a:r>
              <a:rPr lang="en-GB" sz="2800" b="1" smtClean="0">
                <a:solidFill>
                  <a:srgbClr val="A10F0F"/>
                </a:solidFill>
              </a:rPr>
              <a:t>What does this tell you?</a:t>
            </a:r>
          </a:p>
          <a:p>
            <a:endParaRPr lang="en-GB" sz="2800" b="1" smtClean="0">
              <a:solidFill>
                <a:srgbClr val="A10F0F"/>
              </a:solidFill>
            </a:endParaRPr>
          </a:p>
          <a:p>
            <a:r>
              <a:rPr lang="en-GB" sz="2800" b="1" smtClean="0">
                <a:solidFill>
                  <a:srgbClr val="A10F0F"/>
                </a:solidFill>
              </a:rPr>
              <a:t>Read aloud your inference?</a:t>
            </a:r>
          </a:p>
          <a:p>
            <a:r>
              <a:rPr lang="en-GB" sz="2800" b="1" smtClean="0">
                <a:solidFill>
                  <a:srgbClr val="A10F0F"/>
                </a:solidFill>
              </a:rPr>
              <a:t>What evidence can you find for this</a:t>
            </a:r>
            <a:endParaRPr lang="en-GB" sz="2800" b="1" smtClean="0"/>
          </a:p>
          <a:p>
            <a:endParaRPr lang="en-GB" sz="2800" b="1" smtClean="0"/>
          </a:p>
          <a:p>
            <a:endParaRPr lang="en-GB" sz="2800" i="1" smtClean="0">
              <a:solidFill>
                <a:srgbClr val="A10F0F"/>
              </a:solidFill>
            </a:endParaRPr>
          </a:p>
        </p:txBody>
      </p:sp>
      <p:sp>
        <p:nvSpPr>
          <p:cNvPr id="51203" name="Text Box 5"/>
          <p:cNvSpPr txBox="1">
            <a:spLocks noChangeArrowheads="1"/>
          </p:cNvSpPr>
          <p:nvPr/>
        </p:nvSpPr>
        <p:spPr bwMode="auto">
          <a:xfrm>
            <a:off x="6804025" y="0"/>
            <a:ext cx="2484438" cy="2017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  <a:p>
            <a:pPr>
              <a:spcBef>
                <a:spcPct val="50000"/>
              </a:spcBef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2158</TotalTime>
  <Words>195</Words>
  <Application>Microsoft Office PowerPoint</Application>
  <PresentationFormat>On-screen Show (4:3)</PresentationFormat>
  <Paragraphs>64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Design Template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Office Theme</vt:lpstr>
      <vt:lpstr>Custom Design</vt:lpstr>
      <vt:lpstr>1_Custom Design</vt:lpstr>
      <vt:lpstr>Skellig</vt:lpstr>
      <vt:lpstr>Starter</vt:lpstr>
      <vt:lpstr>Group Task</vt:lpstr>
      <vt:lpstr>Discussion</vt:lpstr>
      <vt:lpstr>Individual Task</vt:lpstr>
      <vt:lpstr>Plenary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Leanne</dc:creator>
  <cp:lastModifiedBy>Administrator</cp:lastModifiedBy>
  <cp:revision>245</cp:revision>
  <dcterms:created xsi:type="dcterms:W3CDTF">2010-09-11T17:28:32Z</dcterms:created>
  <dcterms:modified xsi:type="dcterms:W3CDTF">2011-06-14T08:01:24Z</dcterms:modified>
</cp:coreProperties>
</file>