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handoutMasterIdLst>
    <p:handoutMasterId r:id="rId12"/>
  </p:handoutMasterIdLst>
  <p:sldIdLst>
    <p:sldId id="643" r:id="rId4"/>
    <p:sldId id="437" r:id="rId5"/>
    <p:sldId id="626" r:id="rId6"/>
    <p:sldId id="645" r:id="rId7"/>
    <p:sldId id="644" r:id="rId8"/>
    <p:sldId id="642" r:id="rId9"/>
    <p:sldId id="64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00"/>
    <a:srgbClr val="009900"/>
    <a:srgbClr val="A10F0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0" autoAdjust="0"/>
    <p:restoredTop sz="94683" autoAdjust="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55AD6-86C2-4967-A44F-5F3F8BC40234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F99677-3911-49E8-AB64-246B91998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17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722A13-C997-400F-BF1C-7AEB43AAD64B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96B802-D3AA-4654-8500-887D04FEF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6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40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8BE09E-B947-4874-B8F9-50581F635A68}" type="slidenum">
              <a:rPr lang="en-GB" sz="1200"/>
              <a:pPr algn="r"/>
              <a:t>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91977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3F66E2-2A64-4C38-8BCD-C0E0EC133D25}" type="slidenum">
              <a:rPr lang="en-GB" sz="1200"/>
              <a:pPr algn="r"/>
              <a:t>2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56874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255C6A-403F-4D9F-B0C6-21B4A2AD5A33}" type="slidenum">
              <a:rPr lang="en-GB" sz="1200"/>
              <a:pPr algn="r"/>
              <a:t>3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438702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255C6A-403F-4D9F-B0C6-21B4A2AD5A33}" type="slidenum">
              <a:rPr lang="en-GB" sz="1200"/>
              <a:pPr algn="r"/>
              <a:t>4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208369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AAC618-E367-483A-835A-3619522AEAE4}" type="slidenum">
              <a:rPr lang="en-GB" sz="1200"/>
              <a:pPr algn="r"/>
              <a:t>5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058567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7C2845-0156-485D-982A-2373A4399721}" type="slidenum">
              <a:rPr lang="en-GB" sz="1200"/>
              <a:pPr algn="r"/>
              <a:t>6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20505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42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7BE29A-0958-473A-BAF5-F53974D6AD0F}" type="slidenum">
              <a:rPr lang="en-GB" sz="1200"/>
              <a:pPr algn="r"/>
              <a:t>7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458051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A41BC-E7CB-49C9-A47E-BF230AD13C91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A73A-9F4F-4772-BEC3-F35F9454B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8491-0351-4FFB-AAB5-5F2F31A7E6B3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B47C-71C8-4282-9DD9-B1143F3F4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B258-515A-4888-8663-9D1BF82CC6C6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0C62-CCDD-4CE1-AFDE-02AF3108A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F7B3B-CABD-48C6-B49C-71094040724A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D67DC-089D-43B6-8ED7-7ACCDF8CE2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7D2C6-AB6C-4208-AEC9-D07A88DCB3AD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00BD-9287-47ED-9D07-143F262EEF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FDD33-0BCD-4CFF-8A40-D4F56767EEE5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95DA3-9BBF-483F-8D81-4D30CAB70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2438E-C61F-442A-95CA-BA2382559EA0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5FBBC-B986-4188-B90F-D12B5058F7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68DD-E4BF-48AB-8C0B-AFCCA8010D44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35D5-5C9D-41A7-9B52-8DF9B3C864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B1DF-0D4E-4FC9-90ED-4C5E93268BAF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E3555-35CD-4D43-B721-3AA4FDFA62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54B1-CFB1-404F-A485-1597F9D60A78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93C8C-8E28-4343-9DC5-802C0818EC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DAE89-CFAE-4B2C-B210-B9F76081A7AB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CB0B7-5CDA-4FEF-8B3E-466716AF6F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C0EE1-AC9E-4F86-82C6-66119A32FEFA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0D81-B826-4C34-AB3A-29F21A71F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5E715-C3C7-4D62-8F9C-23622DF9139A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31EB1-1D50-4C33-AB63-D50E1DF9E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127BE-1839-4F67-BDA9-B70497C01EB3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4CD98-4EA6-4906-9802-5BBE633B22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A0D17-1458-4D49-A7E5-AEB5548F983C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1C56C-98C3-4ACF-B604-96779DAB5E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251F6-3464-4B43-9E0C-559A31804CD5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BF14E-3CA1-4BEA-B41A-408DA17C8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EEA67-709C-46AB-9B69-DBFEA66CE0C4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9A74D-8454-417A-B35E-CDBFF29D5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247AD-E8AD-4AD2-A241-44282D8CFC9E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DD172-CFD7-4DCE-A8B5-47C7F725DE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DC34-AC41-4160-9F94-A563C37DD7CF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B55F-66BD-40B2-8886-1B23D8C9F9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906E-E775-478C-9BD4-52E71786B7E5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79A8E-4B4B-4B51-8A2F-EBBB0CA937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E648A-0072-418C-9FFD-D1D894219AC2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E2FA-AFC8-400E-90FC-FEF5099094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951FF-D2DA-492B-AC57-86E30CD6827F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CE7A-9280-4C79-ADED-55AE44A805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B205-D1AF-426F-B8E6-E353F5E1DF9F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759D-4A6A-4099-A197-E497EFDB33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38373-2032-4471-83FA-894ADB349476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5BBB-B7A1-4C1B-A628-20B4EBF071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2C446-D412-481E-AD7C-08F0A47900FE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CE0FF-59CA-4549-9E69-C95BED28C2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48D29-2F10-4A30-956D-26E65D109698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6AF9-EBAA-4413-BC81-4ABB7996A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32370-EC0E-4889-B38B-97349E455F2A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BB15-D8E9-4210-AB0A-72768A2B5C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5578-CAA1-4FFE-8659-0975F6201A9B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53E44-BAC8-4EE1-8331-C98887395A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42FD1-4F99-49B3-9ED8-D4B6CFA505D8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75D58-B79E-48AD-A60A-94432E5FC7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DB8AA-EF47-419A-93D4-8217FCDE2F71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B372-0DCF-45F3-B79C-6653C285E9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E6FB-682D-4D67-9BCD-CC260A0085BF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EF878-B36D-42D4-A3FA-CAA78B2994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920AD-F33C-4161-A243-4856E38C1B12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47B8-F633-412A-9C34-C6549CD118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D199-AB7D-4E09-8474-3E8510B217EB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272C-3EAB-4FDA-9CAB-A01199F80F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6E6F-CC4C-4979-AA4F-A42DB4404D56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A6CE-E9EA-45BF-8727-01065A9EE2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dddd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LO – to kljlaksjdflsajlfkjdflkkdkdk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AFA2346-638A-44E5-8A8F-679DE841DEEF}" type="datetimeFigureOut">
              <a:rPr lang="en-US"/>
              <a:pPr>
                <a:defRPr/>
              </a:pPr>
              <a:t>12/7/2020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21180C-76C6-40D0-B146-5F98D4FF1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0" y="0"/>
            <a:ext cx="9290050" cy="7075488"/>
            <a:chOff x="0" y="0"/>
            <a:chExt cx="5852" cy="4457"/>
          </a:xfrm>
        </p:grpSpPr>
        <p:sp>
          <p:nvSpPr>
            <p:cNvPr id="1040" name="Text Box 5"/>
            <p:cNvSpPr txBox="1">
              <a:spLocks noChangeArrowheads="1"/>
            </p:cNvSpPr>
            <p:nvPr/>
          </p:nvSpPr>
          <p:spPr bwMode="auto">
            <a:xfrm>
              <a:off x="4286" y="0"/>
              <a:ext cx="1565" cy="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</p:txBody>
        </p:sp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4286" y="0"/>
              <a:ext cx="1566" cy="4457"/>
              <a:chOff x="6802628" y="0"/>
              <a:chExt cx="2485835" cy="7048574"/>
            </a:xfrm>
          </p:grpSpPr>
          <p:sp>
            <p:nvSpPr>
              <p:cNvPr id="1042" name="Text Box 5"/>
              <p:cNvSpPr txBox="1">
                <a:spLocks noChangeArrowheads="1"/>
              </p:cNvSpPr>
              <p:nvPr/>
            </p:nvSpPr>
            <p:spPr bwMode="auto">
              <a:xfrm>
                <a:off x="6804216" y="0"/>
                <a:ext cx="2484247" cy="201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  <p:sp>
            <p:nvSpPr>
              <p:cNvPr id="1043" name="Text Box 6"/>
              <p:cNvSpPr txBox="1">
                <a:spLocks noChangeArrowheads="1"/>
              </p:cNvSpPr>
              <p:nvPr/>
            </p:nvSpPr>
            <p:spPr bwMode="auto">
              <a:xfrm>
                <a:off x="6804216" y="0"/>
                <a:ext cx="2339796" cy="2906726"/>
              </a:xfrm>
              <a:prstGeom prst="rect">
                <a:avLst/>
              </a:prstGeom>
              <a:solidFill>
                <a:srgbClr val="993300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>
                    <a:solidFill>
                      <a:schemeClr val="bg1"/>
                    </a:solidFill>
                  </a:rPr>
                  <a:t>Outcomes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>
                    <a:solidFill>
                      <a:schemeClr val="bg1"/>
                    </a:solidFill>
                  </a:rPr>
                  <a:t>Recalling, discussing, creating dominoes, evaluating</a:t>
                </a:r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  <p:sp>
            <p:nvSpPr>
              <p:cNvPr id="1044" name="Text Box 7"/>
              <p:cNvSpPr txBox="1">
                <a:spLocks noChangeArrowheads="1"/>
              </p:cNvSpPr>
              <p:nvPr/>
            </p:nvSpPr>
            <p:spPr bwMode="auto">
              <a:xfrm>
                <a:off x="6804216" y="2350052"/>
                <a:ext cx="2339796" cy="1674768"/>
              </a:xfrm>
              <a:prstGeom prst="rect">
                <a:avLst/>
              </a:prstGeom>
              <a:solidFill>
                <a:srgbClr val="FF6600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/>
                  <a:t>Key Words: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implies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suggests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evidence</a:t>
                </a:r>
              </a:p>
            </p:txBody>
          </p:sp>
          <p:sp>
            <p:nvSpPr>
              <p:cNvPr id="1045" name="Text Box 8"/>
              <p:cNvSpPr txBox="1">
                <a:spLocks noChangeArrowheads="1"/>
              </p:cNvSpPr>
              <p:nvPr/>
            </p:nvSpPr>
            <p:spPr bwMode="auto">
              <a:xfrm>
                <a:off x="6802628" y="4004260"/>
                <a:ext cx="2339796" cy="3044314"/>
              </a:xfrm>
              <a:prstGeom prst="rect">
                <a:avLst/>
              </a:prstGeom>
              <a:noFill/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/>
                  <a:t>The Bigger Picture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To develop your understanding of the novel.</a:t>
                </a:r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</p:grpSp>
        <p:sp>
          <p:nvSpPr>
            <p:cNvPr id="1046" name="Text Box 9"/>
            <p:cNvSpPr txBox="1">
              <a:spLocks noChangeArrowheads="1"/>
            </p:cNvSpPr>
            <p:nvPr/>
          </p:nvSpPr>
          <p:spPr bwMode="auto">
            <a:xfrm>
              <a:off x="0" y="3925"/>
              <a:ext cx="5760" cy="4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/>
                <a:t>Los</a:t>
              </a:r>
              <a:r>
                <a:rPr lang="en-GB"/>
                <a:t> – to develop your PEE writing skills / to analyse the character of Mina</a:t>
              </a:r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DBBC949-8DBE-4AE3-85DB-A5F78DC6427E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674845-4642-4C32-8946-A74DE2A9C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19FA001-24BD-4382-97C6-E947C05CD351}" type="datetimeFigureOut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97F43B1-10D9-4A54-8F54-FB40431327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dirty="0"/>
              <a:t>Do Now! – 5mins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>
          <a:xfrm>
            <a:off x="611560" y="1307379"/>
            <a:ext cx="8280920" cy="5650013"/>
          </a:xfrm>
        </p:spPr>
        <p:txBody>
          <a:bodyPr/>
          <a:lstStyle/>
          <a:p>
            <a:r>
              <a:rPr lang="en-GB" sz="2000" b="1" i="1" dirty="0">
                <a:solidFill>
                  <a:srgbClr val="A10F0F"/>
                </a:solidFill>
              </a:rPr>
              <a:t>What do we know about Mina?</a:t>
            </a:r>
          </a:p>
          <a:p>
            <a:endParaRPr lang="en-GB" sz="2000" b="1" i="1" dirty="0">
              <a:solidFill>
                <a:srgbClr val="A10F0F"/>
              </a:solidFill>
            </a:endParaRPr>
          </a:p>
          <a:p>
            <a:r>
              <a:rPr lang="en-GB" sz="2000" b="1" i="1" dirty="0">
                <a:solidFill>
                  <a:srgbClr val="A10F0F"/>
                </a:solidFill>
              </a:rPr>
              <a:t>Age</a:t>
            </a:r>
          </a:p>
          <a:p>
            <a:r>
              <a:rPr lang="en-GB" sz="2000" b="1" i="1" dirty="0">
                <a:solidFill>
                  <a:srgbClr val="A10F0F"/>
                </a:solidFill>
              </a:rPr>
              <a:t>Appearance</a:t>
            </a:r>
          </a:p>
          <a:p>
            <a:r>
              <a:rPr lang="en-GB" sz="2000" b="1" i="1" dirty="0">
                <a:solidFill>
                  <a:srgbClr val="A10F0F"/>
                </a:solidFill>
              </a:rPr>
              <a:t>Character</a:t>
            </a:r>
          </a:p>
          <a:p>
            <a:r>
              <a:rPr lang="en-GB" sz="2000" b="1" i="1" dirty="0">
                <a:solidFill>
                  <a:srgbClr val="A10F0F"/>
                </a:solidFill>
              </a:rPr>
              <a:t>Personality</a:t>
            </a:r>
          </a:p>
          <a:p>
            <a:r>
              <a:rPr lang="en-GB" sz="2000" b="1" i="1" dirty="0">
                <a:solidFill>
                  <a:srgbClr val="A10F0F"/>
                </a:solidFill>
              </a:rPr>
              <a:t>Abilities</a:t>
            </a:r>
          </a:p>
          <a:p>
            <a:r>
              <a:rPr lang="en-GB" sz="2000" b="1" i="1" dirty="0">
                <a:solidFill>
                  <a:srgbClr val="A10F0F"/>
                </a:solidFill>
              </a:rPr>
              <a:t>Interests/hobbies</a:t>
            </a:r>
          </a:p>
          <a:p>
            <a:endParaRPr lang="en-GB" sz="2000" b="1" i="1" dirty="0">
              <a:solidFill>
                <a:srgbClr val="A10F0F"/>
              </a:solidFill>
            </a:endParaRPr>
          </a:p>
          <a:p>
            <a:r>
              <a:rPr lang="en-GB" sz="2000" b="1" i="1" dirty="0">
                <a:solidFill>
                  <a:srgbClr val="A10F0F"/>
                </a:solidFill>
              </a:rPr>
              <a:t>Write as much as you know.</a:t>
            </a:r>
          </a:p>
          <a:p>
            <a:endParaRPr lang="en-GB" sz="2000" b="1" i="1" dirty="0">
              <a:solidFill>
                <a:srgbClr val="A10F0F"/>
              </a:solidFill>
            </a:endParaRPr>
          </a:p>
          <a:p>
            <a:r>
              <a:rPr lang="en-GB" sz="2000" b="1" i="1" dirty="0">
                <a:solidFill>
                  <a:srgbClr val="A10F0F"/>
                </a:solidFill>
              </a:rPr>
              <a:t>You need: </a:t>
            </a:r>
            <a:r>
              <a:rPr lang="en-GB" sz="2000" b="1" i="1" dirty="0" err="1">
                <a:solidFill>
                  <a:srgbClr val="A10F0F"/>
                </a:solidFill>
              </a:rPr>
              <a:t>Skellig</a:t>
            </a:r>
            <a:r>
              <a:rPr lang="en-GB" sz="2000" b="1" i="1" dirty="0">
                <a:solidFill>
                  <a:srgbClr val="A10F0F"/>
                </a:solidFill>
              </a:rPr>
              <a:t>, exercise book, A3 extract</a:t>
            </a:r>
            <a:r>
              <a:rPr lang="en-GB" sz="2000" b="1" i="1">
                <a:solidFill>
                  <a:srgbClr val="A10F0F"/>
                </a:solidFill>
              </a:rPr>
              <a:t>, PEA </a:t>
            </a:r>
            <a:r>
              <a:rPr lang="en-GB" sz="2000" b="1" i="1" dirty="0">
                <a:solidFill>
                  <a:srgbClr val="A10F0F"/>
                </a:solidFill>
              </a:rPr>
              <a:t>bubbles, highlighter pen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1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 descr="3140fea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0"/>
            <a:ext cx="34051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solidFill>
                  <a:srgbClr val="A10F0F"/>
                </a:solidFill>
              </a:rPr>
              <a:t>Skellig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8748713" cy="4525962"/>
          </a:xfrm>
        </p:spPr>
        <p:txBody>
          <a:bodyPr/>
          <a:lstStyle/>
          <a:p>
            <a:r>
              <a:rPr lang="en-GB" b="1" dirty="0"/>
              <a:t>Write the date – </a:t>
            </a:r>
            <a:endParaRPr lang="en-GB" b="1" u="sng" dirty="0"/>
          </a:p>
          <a:p>
            <a:r>
              <a:rPr lang="en-GB" b="1" dirty="0"/>
              <a:t>Write the title – </a:t>
            </a:r>
            <a:r>
              <a:rPr lang="en-GB" b="1" u="sng" dirty="0"/>
              <a:t>Mina</a:t>
            </a:r>
          </a:p>
          <a:p>
            <a:r>
              <a:rPr lang="en-GB" b="1" u="sng" dirty="0"/>
              <a:t>Underline</a:t>
            </a:r>
            <a:r>
              <a:rPr lang="en-GB" b="1" dirty="0"/>
              <a:t> your title and date</a:t>
            </a:r>
          </a:p>
          <a:p>
            <a:pPr>
              <a:buFontTx/>
              <a:buNone/>
            </a:pPr>
            <a:endParaRPr lang="en-GB" b="1" dirty="0"/>
          </a:p>
          <a:p>
            <a:r>
              <a:rPr lang="en-GB" b="1" dirty="0"/>
              <a:t>Learning Objectives: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dirty="0">
                <a:solidFill>
                  <a:srgbClr val="A10F0F"/>
                </a:solidFill>
              </a:rPr>
              <a:t>to develop your PEA writing skills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dirty="0">
                <a:solidFill>
                  <a:srgbClr val="A10F0F"/>
                </a:solidFill>
              </a:rPr>
              <a:t> to analyse the character of Mina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dirty="0">
              <a:solidFill>
                <a:srgbClr val="A10F0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dirty="0">
              <a:solidFill>
                <a:srgbClr val="A10F0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dirty="0"/>
              <a:t>Let’s read on: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 dirty="0">
              <a:solidFill>
                <a:srgbClr val="A10F0F"/>
              </a:solidFill>
            </a:endParaRPr>
          </a:p>
          <a:p>
            <a:r>
              <a:rPr lang="en-GB" sz="2800" b="1" dirty="0"/>
              <a:t>Open your books to </a:t>
            </a:r>
            <a:r>
              <a:rPr lang="en-GB" sz="2800" b="1" dirty="0">
                <a:solidFill>
                  <a:srgbClr val="A10F0F"/>
                </a:solidFill>
              </a:rPr>
              <a:t>Chapter 18/19</a:t>
            </a:r>
            <a:endParaRPr lang="en-GB" sz="2800" i="1" dirty="0">
              <a:solidFill>
                <a:srgbClr val="A10F0F"/>
              </a:solidFill>
            </a:endParaRPr>
          </a:p>
          <a:p>
            <a:pPr>
              <a:buFont typeface="Arial" charset="0"/>
              <a:buNone/>
            </a:pPr>
            <a:endParaRPr lang="en-GB" sz="2800" i="1" dirty="0">
              <a:solidFill>
                <a:srgbClr val="A10F0F"/>
              </a:solidFill>
            </a:endParaRPr>
          </a:p>
          <a:p>
            <a:r>
              <a:rPr lang="en-GB" sz="2800" b="1" i="1" dirty="0"/>
              <a:t>What has happened so far?</a:t>
            </a:r>
          </a:p>
          <a:p>
            <a:endParaRPr lang="en-GB" sz="2800" i="1" dirty="0">
              <a:solidFill>
                <a:srgbClr val="A10F0F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sz="3600" dirty="0"/>
              <a:t>What are our impressions of Mina?: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0" y="1772815"/>
            <a:ext cx="6526213" cy="3805659"/>
          </a:xfrm>
        </p:spPr>
        <p:txBody>
          <a:bodyPr/>
          <a:lstStyle/>
          <a:p>
            <a:r>
              <a:rPr lang="en-GB" b="1" i="1" dirty="0">
                <a:solidFill>
                  <a:srgbClr val="A10F0F"/>
                </a:solidFill>
              </a:rPr>
              <a:t>Intelligent</a:t>
            </a:r>
          </a:p>
          <a:p>
            <a:endParaRPr lang="en-GB" b="1" i="1" dirty="0">
              <a:solidFill>
                <a:srgbClr val="A10F0F"/>
              </a:solidFill>
            </a:endParaRPr>
          </a:p>
          <a:p>
            <a:r>
              <a:rPr lang="en-GB" b="1" i="1" dirty="0">
                <a:solidFill>
                  <a:srgbClr val="A10F0F"/>
                </a:solidFill>
              </a:rPr>
              <a:t>What else – refer to your do now task.</a:t>
            </a:r>
          </a:p>
          <a:p>
            <a:r>
              <a:rPr lang="en-GB" b="1" i="1" dirty="0">
                <a:solidFill>
                  <a:srgbClr val="A10F0F"/>
                </a:solidFill>
              </a:rPr>
              <a:t>Complete the 3 small bubbles.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7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4"/>
          <p:cNvSpPr txBox="1">
            <a:spLocks noChangeArrowheads="1"/>
          </p:cNvSpPr>
          <p:nvPr/>
        </p:nvSpPr>
        <p:spPr bwMode="auto">
          <a:xfrm>
            <a:off x="3710782" y="3747294"/>
            <a:ext cx="2881312" cy="9255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CHALLENGE</a:t>
            </a:r>
            <a:r>
              <a:rPr lang="en-GB"/>
              <a:t>: try and use details which don’t seem connected at first</a:t>
            </a:r>
          </a:p>
        </p:txBody>
      </p:sp>
      <p:sp>
        <p:nvSpPr>
          <p:cNvPr id="49154" name="Text Box 14"/>
          <p:cNvSpPr txBox="1">
            <a:spLocks noChangeArrowheads="1"/>
          </p:cNvSpPr>
          <p:nvPr/>
        </p:nvSpPr>
        <p:spPr bwMode="auto">
          <a:xfrm>
            <a:off x="0" y="188913"/>
            <a:ext cx="2700338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HELP</a:t>
            </a:r>
            <a:r>
              <a:rPr lang="en-GB"/>
              <a:t>: ask the person next to you</a:t>
            </a:r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GB"/>
              <a:t>Pair Task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cs typeface="Arial" charset="0"/>
              </a:rPr>
              <a:t>End</a:t>
            </a:r>
          </a:p>
        </p:txBody>
      </p:sp>
      <p:sp>
        <p:nvSpPr>
          <p:cNvPr id="49159" name="Content Placeholder 2"/>
          <p:cNvSpPr>
            <a:spLocks/>
          </p:cNvSpPr>
          <p:nvPr/>
        </p:nvSpPr>
        <p:spPr bwMode="auto">
          <a:xfrm>
            <a:off x="0" y="1484313"/>
            <a:ext cx="6526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 dirty="0">
                <a:latin typeface="Calibri" pitchFamily="34" charset="0"/>
              </a:rPr>
              <a:t>Find the quotation from the PEA bubble sheet on the extract. Highlight.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 dirty="0">
                <a:latin typeface="Calibri" pitchFamily="34" charset="0"/>
              </a:rPr>
              <a:t>Fill in the missing points, evidence and explanations from the extracts.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 dirty="0">
                <a:latin typeface="Calibri" pitchFamily="34" charset="0"/>
              </a:rPr>
              <a:t>Highlight quotations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GB" sz="24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800" b="1" dirty="0">
                <a:latin typeface="Calibri" pitchFamily="34" charset="0"/>
              </a:rPr>
              <a:t>You have 1</a:t>
            </a:r>
            <a:r>
              <a:rPr lang="en-GB" sz="2800" b="1" dirty="0">
                <a:solidFill>
                  <a:srgbClr val="A10F0F"/>
                </a:solidFill>
                <a:latin typeface="Calibri" pitchFamily="34" charset="0"/>
              </a:rPr>
              <a:t>5mins</a:t>
            </a:r>
          </a:p>
        </p:txBody>
      </p:sp>
    </p:spTree>
    <p:extLst>
      <p:ext uri="{BB962C8B-B14F-4D97-AF65-F5344CB8AC3E}">
        <p14:creationId xmlns:p14="http://schemas.microsoft.com/office/powerpoint/2010/main" val="258775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  <p:bldP spid="686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4"/>
          <p:cNvSpPr txBox="1">
            <a:spLocks noChangeArrowheads="1"/>
          </p:cNvSpPr>
          <p:nvPr/>
        </p:nvSpPr>
        <p:spPr bwMode="auto">
          <a:xfrm>
            <a:off x="3492500" y="3644900"/>
            <a:ext cx="2881313" cy="650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CHALLENGE</a:t>
            </a:r>
            <a:r>
              <a:rPr lang="en-GB"/>
              <a:t>: Write up another PEE paragraph</a:t>
            </a:r>
          </a:p>
        </p:txBody>
      </p:sp>
      <p:sp>
        <p:nvSpPr>
          <p:cNvPr id="51202" name="Text Box 14"/>
          <p:cNvSpPr txBox="1">
            <a:spLocks noChangeArrowheads="1"/>
          </p:cNvSpPr>
          <p:nvPr/>
        </p:nvSpPr>
        <p:spPr bwMode="auto">
          <a:xfrm>
            <a:off x="0" y="188913"/>
            <a:ext cx="2700338" cy="9255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HELP</a:t>
            </a:r>
            <a:r>
              <a:rPr lang="en-GB"/>
              <a:t>: “I know this because…” “This tells me…” “This shows...”</a:t>
            </a:r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GB"/>
              <a:t>Individual Task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cs typeface="Arial" charset="0"/>
              </a:rPr>
              <a:t>End</a:t>
            </a:r>
          </a:p>
        </p:txBody>
      </p:sp>
      <p:sp>
        <p:nvSpPr>
          <p:cNvPr id="51207" name="Content Placeholder 2"/>
          <p:cNvSpPr>
            <a:spLocks/>
          </p:cNvSpPr>
          <p:nvPr/>
        </p:nvSpPr>
        <p:spPr bwMode="auto">
          <a:xfrm>
            <a:off x="0" y="1484313"/>
            <a:ext cx="6526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 dirty="0">
                <a:latin typeface="Calibri" pitchFamily="34" charset="0"/>
              </a:rPr>
              <a:t>Based on one of your PEA bubbles, write up a PEA paragraph on your impressions of Mina from these chapters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GB" sz="2400" b="1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GB" sz="24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800" b="1" dirty="0">
                <a:latin typeface="Calibri" pitchFamily="34" charset="0"/>
              </a:rPr>
              <a:t>You have </a:t>
            </a:r>
            <a:r>
              <a:rPr lang="en-GB" sz="2800" b="1" dirty="0">
                <a:solidFill>
                  <a:srgbClr val="A10F0F"/>
                </a:solidFill>
                <a:latin typeface="Calibri" pitchFamily="34" charset="0"/>
              </a:rPr>
              <a:t>5mins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  <p:bldP spid="686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/>
              <a:t>Plenary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6526213" cy="4525962"/>
          </a:xfrm>
        </p:spPr>
        <p:txBody>
          <a:bodyPr/>
          <a:lstStyle/>
          <a:p>
            <a:endParaRPr lang="en-GB" i="1" dirty="0">
              <a:solidFill>
                <a:srgbClr val="A10F0F"/>
              </a:solidFill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228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1_Custom Design</vt:lpstr>
      <vt:lpstr>Do Now! – 5mins</vt:lpstr>
      <vt:lpstr>Skellig</vt:lpstr>
      <vt:lpstr>Let’s read on:</vt:lpstr>
      <vt:lpstr>What are our impressions of Mina?:</vt:lpstr>
      <vt:lpstr>Pair Task</vt:lpstr>
      <vt:lpstr>Individual Task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Leanne</dc:creator>
  <cp:lastModifiedBy>S Ryan</cp:lastModifiedBy>
  <cp:revision>294</cp:revision>
  <dcterms:created xsi:type="dcterms:W3CDTF">2010-09-11T17:28:32Z</dcterms:created>
  <dcterms:modified xsi:type="dcterms:W3CDTF">2020-12-07T16:52:50Z</dcterms:modified>
</cp:coreProperties>
</file>