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5" r:id="rId5"/>
    <p:sldId id="277" r:id="rId6"/>
    <p:sldId id="267" r:id="rId7"/>
    <p:sldId id="269" r:id="rId8"/>
    <p:sldId id="270" r:id="rId9"/>
    <p:sldId id="27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6FD5"/>
    <a:srgbClr val="F517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56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55A88A-8F74-47D2-8BE3-C19219CDC75A}" type="datetimeFigureOut">
              <a:rPr lang="en-GB" smtClean="0"/>
              <a:t>18/10/2020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FD56D1-F173-4DBD-99CD-4F0090E635A6}" type="slidenum">
              <a:rPr lang="en-GB" smtClean="0"/>
              <a:t>‹#›</a:t>
            </a:fld>
            <a:endParaRPr lang="en-GB"/>
          </a:p>
        </p:txBody>
      </p:sp>
    </p:spTree>
    <p:extLst>
      <p:ext uri="{BB962C8B-B14F-4D97-AF65-F5344CB8AC3E}">
        <p14:creationId xmlns:p14="http://schemas.microsoft.com/office/powerpoint/2010/main" val="2714448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3D2459-C83E-486C-B630-24EA1C2AF55B}" type="slidenum">
              <a:rPr lang="en-GB" smtClean="0"/>
              <a:t>2</a:t>
            </a:fld>
            <a:endParaRPr lang="en-GB"/>
          </a:p>
        </p:txBody>
      </p:sp>
    </p:spTree>
    <p:extLst>
      <p:ext uri="{BB962C8B-B14F-4D97-AF65-F5344CB8AC3E}">
        <p14:creationId xmlns:p14="http://schemas.microsoft.com/office/powerpoint/2010/main" val="2969057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Attitude/ feelings = attentiveness and admiration</a:t>
            </a:r>
          </a:p>
        </p:txBody>
      </p:sp>
      <p:sp>
        <p:nvSpPr>
          <p:cNvPr id="4" name="Slide Number Placeholder 3"/>
          <p:cNvSpPr>
            <a:spLocks noGrp="1"/>
          </p:cNvSpPr>
          <p:nvPr>
            <p:ph type="sldNum" sz="quarter" idx="10"/>
          </p:nvPr>
        </p:nvSpPr>
        <p:spPr/>
        <p:txBody>
          <a:bodyPr/>
          <a:lstStyle/>
          <a:p>
            <a:fld id="{3D3D2459-C83E-486C-B630-24EA1C2AF55B}" type="slidenum">
              <a:rPr lang="en-GB" smtClean="0"/>
              <a:t>3</a:t>
            </a:fld>
            <a:endParaRPr lang="en-GB"/>
          </a:p>
        </p:txBody>
      </p:sp>
    </p:spTree>
    <p:extLst>
      <p:ext uri="{BB962C8B-B14F-4D97-AF65-F5344CB8AC3E}">
        <p14:creationId xmlns:p14="http://schemas.microsoft.com/office/powerpoint/2010/main" val="296905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3D2459-C83E-486C-B630-24EA1C2AF55B}" type="slidenum">
              <a:rPr lang="en-GB" smtClean="0"/>
              <a:t>4</a:t>
            </a:fld>
            <a:endParaRPr lang="en-GB"/>
          </a:p>
        </p:txBody>
      </p:sp>
    </p:spTree>
    <p:extLst>
      <p:ext uri="{BB962C8B-B14F-4D97-AF65-F5344CB8AC3E}">
        <p14:creationId xmlns:p14="http://schemas.microsoft.com/office/powerpoint/2010/main" val="296905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3D2459-C83E-486C-B630-24EA1C2AF55B}" type="slidenum">
              <a:rPr lang="en-GB" smtClean="0"/>
              <a:t>6</a:t>
            </a:fld>
            <a:endParaRPr lang="en-GB"/>
          </a:p>
        </p:txBody>
      </p:sp>
    </p:spTree>
    <p:extLst>
      <p:ext uri="{BB962C8B-B14F-4D97-AF65-F5344CB8AC3E}">
        <p14:creationId xmlns:p14="http://schemas.microsoft.com/office/powerpoint/2010/main" val="296905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3D2459-C83E-486C-B630-24EA1C2AF55B}" type="slidenum">
              <a:rPr lang="en-GB" smtClean="0"/>
              <a:t>7</a:t>
            </a:fld>
            <a:endParaRPr lang="en-GB"/>
          </a:p>
        </p:txBody>
      </p:sp>
    </p:spTree>
    <p:extLst>
      <p:ext uri="{BB962C8B-B14F-4D97-AF65-F5344CB8AC3E}">
        <p14:creationId xmlns:p14="http://schemas.microsoft.com/office/powerpoint/2010/main" val="2969057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Iambic tetrameter = a line of poetry with four beats of one unstressed syllable, followed by one</a:t>
            </a:r>
            <a:r>
              <a:rPr lang="en-GB" baseline="0" dirty="0"/>
              <a:t> stressed syllable. It sounds like da </a:t>
            </a:r>
            <a:r>
              <a:rPr lang="en-GB" baseline="0" dirty="0" err="1"/>
              <a:t>dum</a:t>
            </a:r>
            <a:r>
              <a:rPr lang="en-GB" baseline="0" dirty="0"/>
              <a:t>, da </a:t>
            </a:r>
            <a:r>
              <a:rPr lang="en-GB" baseline="0" dirty="0" err="1"/>
              <a:t>dum</a:t>
            </a:r>
            <a:r>
              <a:rPr lang="en-GB" baseline="0" dirty="0"/>
              <a:t>, da </a:t>
            </a:r>
            <a:r>
              <a:rPr lang="en-GB" baseline="0" dirty="0" err="1"/>
              <a:t>dum</a:t>
            </a:r>
            <a:r>
              <a:rPr lang="en-GB" baseline="0" dirty="0"/>
              <a:t>, da </a:t>
            </a:r>
            <a:r>
              <a:rPr lang="en-GB" baseline="0" dirty="0" err="1"/>
              <a:t>dum</a:t>
            </a:r>
            <a:r>
              <a:rPr lang="en-GB" baseline="0" dirty="0"/>
              <a:t>. It shows natural rhythm and a bit like a heart beat.</a:t>
            </a:r>
            <a:endParaRPr lang="en-GB" dirty="0"/>
          </a:p>
        </p:txBody>
      </p:sp>
      <p:sp>
        <p:nvSpPr>
          <p:cNvPr id="4" name="Slide Number Placeholder 3"/>
          <p:cNvSpPr>
            <a:spLocks noGrp="1"/>
          </p:cNvSpPr>
          <p:nvPr>
            <p:ph type="sldNum" sz="quarter" idx="10"/>
          </p:nvPr>
        </p:nvSpPr>
        <p:spPr/>
        <p:txBody>
          <a:bodyPr/>
          <a:lstStyle/>
          <a:p>
            <a:fld id="{3D3D2459-C83E-486C-B630-24EA1C2AF55B}" type="slidenum">
              <a:rPr lang="en-GB" smtClean="0"/>
              <a:t>8</a:t>
            </a:fld>
            <a:endParaRPr lang="en-GB"/>
          </a:p>
        </p:txBody>
      </p:sp>
    </p:spTree>
    <p:extLst>
      <p:ext uri="{BB962C8B-B14F-4D97-AF65-F5344CB8AC3E}">
        <p14:creationId xmlns:p14="http://schemas.microsoft.com/office/powerpoint/2010/main" val="2969057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3D2459-C83E-486C-B630-24EA1C2AF55B}" type="slidenum">
              <a:rPr lang="en-GB" smtClean="0"/>
              <a:t>9</a:t>
            </a:fld>
            <a:endParaRPr lang="en-GB"/>
          </a:p>
        </p:txBody>
      </p:sp>
    </p:spTree>
    <p:extLst>
      <p:ext uri="{BB962C8B-B14F-4D97-AF65-F5344CB8AC3E}">
        <p14:creationId xmlns:p14="http://schemas.microsoft.com/office/powerpoint/2010/main" val="296905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DADB47D-C657-4B99-B7AB-13D9648366CB}" type="datetimeFigureOut">
              <a:rPr lang="en-GB" smtClean="0"/>
              <a:t>18/10/2020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56289F-A885-4643-A1CB-219ABF2BBF91}" type="slidenum">
              <a:rPr lang="en-GB" smtClean="0"/>
              <a:t>‹#›</a:t>
            </a:fld>
            <a:endParaRPr lang="en-GB"/>
          </a:p>
        </p:txBody>
      </p:sp>
    </p:spTree>
    <p:extLst>
      <p:ext uri="{BB962C8B-B14F-4D97-AF65-F5344CB8AC3E}">
        <p14:creationId xmlns:p14="http://schemas.microsoft.com/office/powerpoint/2010/main" val="1686387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DADB47D-C657-4B99-B7AB-13D9648366CB}" type="datetimeFigureOut">
              <a:rPr lang="en-GB" smtClean="0"/>
              <a:t>18/10/2020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56289F-A885-4643-A1CB-219ABF2BBF91}" type="slidenum">
              <a:rPr lang="en-GB" smtClean="0"/>
              <a:t>‹#›</a:t>
            </a:fld>
            <a:endParaRPr lang="en-GB"/>
          </a:p>
        </p:txBody>
      </p:sp>
    </p:spTree>
    <p:extLst>
      <p:ext uri="{BB962C8B-B14F-4D97-AF65-F5344CB8AC3E}">
        <p14:creationId xmlns:p14="http://schemas.microsoft.com/office/powerpoint/2010/main" val="103810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DADB47D-C657-4B99-B7AB-13D9648366CB}" type="datetimeFigureOut">
              <a:rPr lang="en-GB" smtClean="0"/>
              <a:t>18/10/2020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56289F-A885-4643-A1CB-219ABF2BBF91}" type="slidenum">
              <a:rPr lang="en-GB" smtClean="0"/>
              <a:t>‹#›</a:t>
            </a:fld>
            <a:endParaRPr lang="en-GB"/>
          </a:p>
        </p:txBody>
      </p:sp>
    </p:spTree>
    <p:extLst>
      <p:ext uri="{BB962C8B-B14F-4D97-AF65-F5344CB8AC3E}">
        <p14:creationId xmlns:p14="http://schemas.microsoft.com/office/powerpoint/2010/main" val="3309522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DADB47D-C657-4B99-B7AB-13D9648366CB}" type="datetimeFigureOut">
              <a:rPr lang="en-GB" smtClean="0"/>
              <a:t>18/10/2020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56289F-A885-4643-A1CB-219ABF2BBF91}" type="slidenum">
              <a:rPr lang="en-GB" smtClean="0"/>
              <a:t>‹#›</a:t>
            </a:fld>
            <a:endParaRPr lang="en-GB"/>
          </a:p>
        </p:txBody>
      </p:sp>
    </p:spTree>
    <p:extLst>
      <p:ext uri="{BB962C8B-B14F-4D97-AF65-F5344CB8AC3E}">
        <p14:creationId xmlns:p14="http://schemas.microsoft.com/office/powerpoint/2010/main" val="1163894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ADB47D-C657-4B99-B7AB-13D9648366CB}" type="datetimeFigureOut">
              <a:rPr lang="en-GB" smtClean="0"/>
              <a:t>18/10/2020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56289F-A885-4643-A1CB-219ABF2BBF91}" type="slidenum">
              <a:rPr lang="en-GB" smtClean="0"/>
              <a:t>‹#›</a:t>
            </a:fld>
            <a:endParaRPr lang="en-GB"/>
          </a:p>
        </p:txBody>
      </p:sp>
    </p:spTree>
    <p:extLst>
      <p:ext uri="{BB962C8B-B14F-4D97-AF65-F5344CB8AC3E}">
        <p14:creationId xmlns:p14="http://schemas.microsoft.com/office/powerpoint/2010/main" val="4121756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DADB47D-C657-4B99-B7AB-13D9648366CB}" type="datetimeFigureOut">
              <a:rPr lang="en-GB" smtClean="0"/>
              <a:t>18/10/2020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56289F-A885-4643-A1CB-219ABF2BBF91}" type="slidenum">
              <a:rPr lang="en-GB" smtClean="0"/>
              <a:t>‹#›</a:t>
            </a:fld>
            <a:endParaRPr lang="en-GB"/>
          </a:p>
        </p:txBody>
      </p:sp>
    </p:spTree>
    <p:extLst>
      <p:ext uri="{BB962C8B-B14F-4D97-AF65-F5344CB8AC3E}">
        <p14:creationId xmlns:p14="http://schemas.microsoft.com/office/powerpoint/2010/main" val="2431312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DADB47D-C657-4B99-B7AB-13D9648366CB}" type="datetimeFigureOut">
              <a:rPr lang="en-GB" smtClean="0"/>
              <a:t>18/10/2020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856289F-A885-4643-A1CB-219ABF2BBF91}" type="slidenum">
              <a:rPr lang="en-GB" smtClean="0"/>
              <a:t>‹#›</a:t>
            </a:fld>
            <a:endParaRPr lang="en-GB"/>
          </a:p>
        </p:txBody>
      </p:sp>
    </p:spTree>
    <p:extLst>
      <p:ext uri="{BB962C8B-B14F-4D97-AF65-F5344CB8AC3E}">
        <p14:creationId xmlns:p14="http://schemas.microsoft.com/office/powerpoint/2010/main" val="3567220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DADB47D-C657-4B99-B7AB-13D9648366CB}" type="datetimeFigureOut">
              <a:rPr lang="en-GB" smtClean="0"/>
              <a:t>18/10/2020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856289F-A885-4643-A1CB-219ABF2BBF91}" type="slidenum">
              <a:rPr lang="en-GB" smtClean="0"/>
              <a:t>‹#›</a:t>
            </a:fld>
            <a:endParaRPr lang="en-GB"/>
          </a:p>
        </p:txBody>
      </p:sp>
    </p:spTree>
    <p:extLst>
      <p:ext uri="{BB962C8B-B14F-4D97-AF65-F5344CB8AC3E}">
        <p14:creationId xmlns:p14="http://schemas.microsoft.com/office/powerpoint/2010/main" val="1969863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ADB47D-C657-4B99-B7AB-13D9648366CB}" type="datetimeFigureOut">
              <a:rPr lang="en-GB" smtClean="0"/>
              <a:t>18/10/2020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856289F-A885-4643-A1CB-219ABF2BBF91}" type="slidenum">
              <a:rPr lang="en-GB" smtClean="0"/>
              <a:t>‹#›</a:t>
            </a:fld>
            <a:endParaRPr lang="en-GB"/>
          </a:p>
        </p:txBody>
      </p:sp>
    </p:spTree>
    <p:extLst>
      <p:ext uri="{BB962C8B-B14F-4D97-AF65-F5344CB8AC3E}">
        <p14:creationId xmlns:p14="http://schemas.microsoft.com/office/powerpoint/2010/main" val="4002693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ADB47D-C657-4B99-B7AB-13D9648366CB}" type="datetimeFigureOut">
              <a:rPr lang="en-GB" smtClean="0"/>
              <a:t>18/10/2020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56289F-A885-4643-A1CB-219ABF2BBF91}" type="slidenum">
              <a:rPr lang="en-GB" smtClean="0"/>
              <a:t>‹#›</a:t>
            </a:fld>
            <a:endParaRPr lang="en-GB"/>
          </a:p>
        </p:txBody>
      </p:sp>
    </p:spTree>
    <p:extLst>
      <p:ext uri="{BB962C8B-B14F-4D97-AF65-F5344CB8AC3E}">
        <p14:creationId xmlns:p14="http://schemas.microsoft.com/office/powerpoint/2010/main" val="227166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ADB47D-C657-4B99-B7AB-13D9648366CB}" type="datetimeFigureOut">
              <a:rPr lang="en-GB" smtClean="0"/>
              <a:t>18/10/2020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56289F-A885-4643-A1CB-219ABF2BBF91}" type="slidenum">
              <a:rPr lang="en-GB" smtClean="0"/>
              <a:t>‹#›</a:t>
            </a:fld>
            <a:endParaRPr lang="en-GB"/>
          </a:p>
        </p:txBody>
      </p:sp>
    </p:spTree>
    <p:extLst>
      <p:ext uri="{BB962C8B-B14F-4D97-AF65-F5344CB8AC3E}">
        <p14:creationId xmlns:p14="http://schemas.microsoft.com/office/powerpoint/2010/main" val="4209086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ADB47D-C657-4B99-B7AB-13D9648366CB}" type="datetimeFigureOut">
              <a:rPr lang="en-GB" smtClean="0"/>
              <a:t>18/10/2020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56289F-A885-4643-A1CB-219ABF2BBF91}" type="slidenum">
              <a:rPr lang="en-GB" smtClean="0"/>
              <a:t>‹#›</a:t>
            </a:fld>
            <a:endParaRPr lang="en-GB"/>
          </a:p>
        </p:txBody>
      </p:sp>
    </p:spTree>
    <p:extLst>
      <p:ext uri="{BB962C8B-B14F-4D97-AF65-F5344CB8AC3E}">
        <p14:creationId xmlns:p14="http://schemas.microsoft.com/office/powerpoint/2010/main" val="2283070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70702" y="0"/>
            <a:ext cx="2859087" cy="140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sp>
        <p:nvSpPr>
          <p:cNvPr id="12" name="Subtitle 2"/>
          <p:cNvSpPr txBox="1">
            <a:spLocks/>
          </p:cNvSpPr>
          <p:nvPr/>
        </p:nvSpPr>
        <p:spPr>
          <a:xfrm>
            <a:off x="1436745" y="3634051"/>
            <a:ext cx="6400800" cy="1752600"/>
          </a:xfrm>
          <a:prstGeom prst="rect">
            <a:avLst/>
          </a:prstGeom>
          <a:solidFill>
            <a:schemeClr val="accent2">
              <a:lumMod val="20000"/>
              <a:lumOff val="80000"/>
            </a:schemeClr>
          </a:soli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dirty="0">
                <a:solidFill>
                  <a:schemeClr val="tx1"/>
                </a:solidFill>
              </a:rPr>
              <a:t>LO: To develop poetry analysis skills. ST: I can understand writers’ methods and use subject terminology.</a:t>
            </a:r>
          </a:p>
        </p:txBody>
      </p:sp>
      <p:sp>
        <p:nvSpPr>
          <p:cNvPr id="13" name="Title 1"/>
          <p:cNvSpPr txBox="1">
            <a:spLocks/>
          </p:cNvSpPr>
          <p:nvPr/>
        </p:nvSpPr>
        <p:spPr>
          <a:xfrm>
            <a:off x="214157" y="1408114"/>
            <a:ext cx="8912580" cy="2226729"/>
          </a:xfrm>
          <a:prstGeom prst="rect">
            <a:avLst/>
          </a:prstGeom>
          <a:solidFill>
            <a:schemeClr val="bg1">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b="1" u="sng" dirty="0">
                <a:latin typeface="AR BERKLEY" panose="02000000000000000000" pitchFamily="2" charset="0"/>
              </a:rPr>
              <a:t>‘Love Poems’ </a:t>
            </a:r>
          </a:p>
          <a:p>
            <a:pPr algn="ctr"/>
            <a:r>
              <a:rPr lang="en-GB" sz="6000" b="1" u="sng" dirty="0">
                <a:latin typeface="AR BERKLEY" panose="02000000000000000000" pitchFamily="2" charset="0"/>
              </a:rPr>
              <a:t>She walks in Beauty</a:t>
            </a:r>
          </a:p>
        </p:txBody>
      </p:sp>
    </p:spTree>
    <p:extLst>
      <p:ext uri="{BB962C8B-B14F-4D97-AF65-F5344CB8AC3E}">
        <p14:creationId xmlns:p14="http://schemas.microsoft.com/office/powerpoint/2010/main" val="4065928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Subtitle 2"/>
          <p:cNvSpPr txBox="1">
            <a:spLocks/>
          </p:cNvSpPr>
          <p:nvPr/>
        </p:nvSpPr>
        <p:spPr>
          <a:xfrm>
            <a:off x="1221280" y="2696716"/>
            <a:ext cx="6701439" cy="1752600"/>
          </a:xfrm>
          <a:prstGeom prst="rect">
            <a:avLst/>
          </a:prstGeom>
          <a:solidFill>
            <a:schemeClr val="accent2">
              <a:lumMod val="20000"/>
              <a:lumOff val="80000"/>
            </a:schemeClr>
          </a:solidFill>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dirty="0">
                <a:solidFill>
                  <a:schemeClr val="tx1"/>
                </a:solidFill>
              </a:rPr>
              <a:t>Consider how beauty and nature can be linked together.</a:t>
            </a:r>
          </a:p>
          <a:p>
            <a:r>
              <a:rPr lang="en-GB" dirty="0">
                <a:solidFill>
                  <a:schemeClr val="tx1"/>
                </a:solidFill>
              </a:rPr>
              <a:t>Why would a poet use night rather than day to describe beauty?</a:t>
            </a:r>
          </a:p>
        </p:txBody>
      </p:sp>
      <p:sp>
        <p:nvSpPr>
          <p:cNvPr id="4" name="Rectangular Callout 3"/>
          <p:cNvSpPr/>
          <p:nvPr/>
        </p:nvSpPr>
        <p:spPr>
          <a:xfrm>
            <a:off x="0" y="-1"/>
            <a:ext cx="4932040" cy="1802369"/>
          </a:xfrm>
          <a:prstGeom prst="wedgeRectCallout">
            <a:avLst>
              <a:gd name="adj1" fmla="val 40535"/>
              <a:gd name="adj2" fmla="val 62500"/>
            </a:avLst>
          </a:prstGeom>
          <a:solidFill>
            <a:schemeClr val="accent2">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Key Words</a:t>
            </a:r>
            <a:r>
              <a:rPr lang="en-GB" dirty="0">
                <a:solidFill>
                  <a:schemeClr val="tx1"/>
                </a:solidFill>
              </a:rPr>
              <a:t>:</a:t>
            </a:r>
          </a:p>
          <a:p>
            <a:pPr algn="ctr"/>
            <a:r>
              <a:rPr lang="en-GB" b="1" dirty="0">
                <a:solidFill>
                  <a:schemeClr val="tx1"/>
                </a:solidFill>
              </a:rPr>
              <a:t>Climes: regions with a similar climate</a:t>
            </a:r>
          </a:p>
          <a:p>
            <a:pPr algn="ctr"/>
            <a:r>
              <a:rPr lang="en-GB" b="1" dirty="0">
                <a:solidFill>
                  <a:schemeClr val="tx1"/>
                </a:solidFill>
              </a:rPr>
              <a:t>Aspect: appearance or face</a:t>
            </a:r>
          </a:p>
          <a:p>
            <a:pPr algn="ctr"/>
            <a:r>
              <a:rPr lang="en-GB" b="1" dirty="0">
                <a:solidFill>
                  <a:schemeClr val="tx1"/>
                </a:solidFill>
              </a:rPr>
              <a:t>Gaudy: Extravagant, even tastelessly , bright</a:t>
            </a:r>
          </a:p>
          <a:p>
            <a:pPr algn="ctr"/>
            <a:r>
              <a:rPr lang="en-GB" b="1" dirty="0">
                <a:solidFill>
                  <a:schemeClr val="tx1"/>
                </a:solidFill>
              </a:rPr>
              <a:t>Tress: a lock of hair</a:t>
            </a:r>
          </a:p>
          <a:p>
            <a:pPr algn="ctr"/>
            <a:r>
              <a:rPr lang="en-GB" b="1" dirty="0">
                <a:solidFill>
                  <a:schemeClr val="tx1"/>
                </a:solidFill>
              </a:rPr>
              <a:t>Brow: forehead</a:t>
            </a:r>
            <a:endParaRPr lang="en-GB" dirty="0">
              <a:solidFill>
                <a:schemeClr val="tx1"/>
              </a:solidFill>
            </a:endParaRPr>
          </a:p>
        </p:txBody>
      </p:sp>
    </p:spTree>
    <p:extLst>
      <p:ext uri="{BB962C8B-B14F-4D97-AF65-F5344CB8AC3E}">
        <p14:creationId xmlns:p14="http://schemas.microsoft.com/office/powerpoint/2010/main" val="2976256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Subtitle 2"/>
          <p:cNvSpPr txBox="1">
            <a:spLocks/>
          </p:cNvSpPr>
          <p:nvPr/>
        </p:nvSpPr>
        <p:spPr>
          <a:xfrm>
            <a:off x="2699792" y="0"/>
            <a:ext cx="3744416" cy="6165304"/>
          </a:xfrm>
          <a:prstGeom prst="rect">
            <a:avLst/>
          </a:prstGeom>
          <a:solidFill>
            <a:schemeClr val="bg1"/>
          </a:solidFill>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sz="1600" b="1" dirty="0">
                <a:solidFill>
                  <a:schemeClr val="tx1"/>
                </a:solidFill>
              </a:rPr>
              <a:t>She Walks in Beauty </a:t>
            </a:r>
          </a:p>
          <a:p>
            <a:r>
              <a:rPr lang="en-GB" sz="1600" b="1" dirty="0">
                <a:solidFill>
                  <a:schemeClr val="tx1"/>
                </a:solidFill>
              </a:rPr>
              <a:t>She walks in beauty, like the night </a:t>
            </a:r>
          </a:p>
          <a:p>
            <a:r>
              <a:rPr lang="en-GB" sz="1600" b="1" dirty="0">
                <a:solidFill>
                  <a:schemeClr val="tx1"/>
                </a:solidFill>
              </a:rPr>
              <a:t>Of cloudless climes and starry skies; </a:t>
            </a:r>
          </a:p>
          <a:p>
            <a:r>
              <a:rPr lang="en-GB" sz="1600" b="1" dirty="0">
                <a:solidFill>
                  <a:schemeClr val="tx1"/>
                </a:solidFill>
              </a:rPr>
              <a:t>And all that’s best of dark and bright</a:t>
            </a:r>
          </a:p>
          <a:p>
            <a:r>
              <a:rPr lang="en-GB" sz="1600" b="1" dirty="0">
                <a:solidFill>
                  <a:schemeClr val="tx1"/>
                </a:solidFill>
              </a:rPr>
              <a:t> Meet in her aspect and her eyes: </a:t>
            </a:r>
          </a:p>
          <a:p>
            <a:r>
              <a:rPr lang="en-GB" sz="1600" b="1" dirty="0">
                <a:solidFill>
                  <a:schemeClr val="tx1"/>
                </a:solidFill>
              </a:rPr>
              <a:t>Thus mellowed to that tender light </a:t>
            </a:r>
          </a:p>
          <a:p>
            <a:r>
              <a:rPr lang="en-GB" sz="1600" b="1" dirty="0">
                <a:solidFill>
                  <a:schemeClr val="tx1"/>
                </a:solidFill>
              </a:rPr>
              <a:t>Which Heaven to gaudy day denies.</a:t>
            </a:r>
          </a:p>
          <a:p>
            <a:endParaRPr lang="en-GB" sz="1600" b="1" dirty="0">
              <a:solidFill>
                <a:schemeClr val="tx1"/>
              </a:solidFill>
            </a:endParaRPr>
          </a:p>
          <a:p>
            <a:r>
              <a:rPr lang="en-GB" sz="1600" b="1" dirty="0">
                <a:solidFill>
                  <a:schemeClr val="tx1"/>
                </a:solidFill>
              </a:rPr>
              <a:t> One shade the more, one ray the less,</a:t>
            </a:r>
          </a:p>
          <a:p>
            <a:r>
              <a:rPr lang="en-GB" sz="1600" b="1" dirty="0">
                <a:solidFill>
                  <a:schemeClr val="tx1"/>
                </a:solidFill>
              </a:rPr>
              <a:t> Had half impaired the nameless grace </a:t>
            </a:r>
          </a:p>
          <a:p>
            <a:r>
              <a:rPr lang="en-GB" sz="1600" b="1" dirty="0">
                <a:solidFill>
                  <a:schemeClr val="tx1"/>
                </a:solidFill>
              </a:rPr>
              <a:t>Which waves in every raven tress,</a:t>
            </a:r>
          </a:p>
          <a:p>
            <a:r>
              <a:rPr lang="en-GB" sz="1600" b="1" dirty="0">
                <a:solidFill>
                  <a:schemeClr val="tx1"/>
                </a:solidFill>
              </a:rPr>
              <a:t> Or softly lightens o’er her face; </a:t>
            </a:r>
          </a:p>
          <a:p>
            <a:r>
              <a:rPr lang="en-GB" sz="1600" b="1" dirty="0">
                <a:solidFill>
                  <a:schemeClr val="tx1"/>
                </a:solidFill>
              </a:rPr>
              <a:t>Where thoughts serenely sweet express, </a:t>
            </a:r>
          </a:p>
          <a:p>
            <a:r>
              <a:rPr lang="en-GB" sz="1600" b="1" dirty="0">
                <a:solidFill>
                  <a:schemeClr val="tx1"/>
                </a:solidFill>
              </a:rPr>
              <a:t>How pure, how dear their dwelling-place. </a:t>
            </a:r>
          </a:p>
          <a:p>
            <a:endParaRPr lang="en-GB" sz="1600" b="1" dirty="0">
              <a:solidFill>
                <a:schemeClr val="tx1"/>
              </a:solidFill>
            </a:endParaRPr>
          </a:p>
          <a:p>
            <a:r>
              <a:rPr lang="en-GB" sz="1600" b="1" dirty="0">
                <a:solidFill>
                  <a:schemeClr val="tx1"/>
                </a:solidFill>
              </a:rPr>
              <a:t>And on that cheek, and o’er that brow, </a:t>
            </a:r>
          </a:p>
          <a:p>
            <a:r>
              <a:rPr lang="en-GB" sz="1600" b="1" dirty="0">
                <a:solidFill>
                  <a:schemeClr val="tx1"/>
                </a:solidFill>
              </a:rPr>
              <a:t>So soft, so calm, yet eloquent, </a:t>
            </a:r>
          </a:p>
          <a:p>
            <a:r>
              <a:rPr lang="en-GB" sz="1600" b="1" dirty="0">
                <a:solidFill>
                  <a:schemeClr val="tx1"/>
                </a:solidFill>
              </a:rPr>
              <a:t>The smiles that win, the tints that glow, </a:t>
            </a:r>
          </a:p>
          <a:p>
            <a:r>
              <a:rPr lang="en-GB" sz="1600" b="1" dirty="0">
                <a:solidFill>
                  <a:schemeClr val="tx1"/>
                </a:solidFill>
              </a:rPr>
              <a:t>But tell of days in goodness spent, </a:t>
            </a:r>
          </a:p>
          <a:p>
            <a:r>
              <a:rPr lang="en-GB" sz="1600" b="1" dirty="0">
                <a:solidFill>
                  <a:schemeClr val="tx1"/>
                </a:solidFill>
              </a:rPr>
              <a:t>A mind at peace with all below,</a:t>
            </a:r>
          </a:p>
          <a:p>
            <a:r>
              <a:rPr lang="en-GB" sz="1600" b="1" dirty="0">
                <a:solidFill>
                  <a:schemeClr val="tx1"/>
                </a:solidFill>
              </a:rPr>
              <a:t> A heart whose love is innocent!</a:t>
            </a:r>
          </a:p>
        </p:txBody>
      </p:sp>
      <p:sp>
        <p:nvSpPr>
          <p:cNvPr id="17" name="Title 1"/>
          <p:cNvSpPr txBox="1">
            <a:spLocks/>
          </p:cNvSpPr>
          <p:nvPr/>
        </p:nvSpPr>
        <p:spPr>
          <a:xfrm>
            <a:off x="-7137" y="1982734"/>
            <a:ext cx="2898157" cy="1478389"/>
          </a:xfrm>
          <a:prstGeom prst="rect">
            <a:avLst/>
          </a:prstGeom>
          <a:solidFill>
            <a:schemeClr val="bg1">
              <a:lumMod val="5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GB" sz="4800" b="1" dirty="0">
                <a:solidFill>
                  <a:sysClr val="windowText" lastClr="000000"/>
                </a:solidFill>
                <a:latin typeface="AR BERKLEY" panose="02000000000000000000" pitchFamily="2" charset="0"/>
              </a:rPr>
              <a:t>Let’s read the poem by Lord Byron</a:t>
            </a:r>
          </a:p>
        </p:txBody>
      </p:sp>
      <p:sp>
        <p:nvSpPr>
          <p:cNvPr id="18" name="Oval 17"/>
          <p:cNvSpPr/>
          <p:nvPr/>
        </p:nvSpPr>
        <p:spPr>
          <a:xfrm>
            <a:off x="6837565" y="476672"/>
            <a:ext cx="2198931" cy="1327316"/>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Start with the title</a:t>
            </a:r>
            <a:r>
              <a:rPr lang="en-GB" b="1" i="1" dirty="0">
                <a:solidFill>
                  <a:schemeClr val="tx1"/>
                </a:solidFill>
              </a:rPr>
              <a:t>, She walks in Beauty</a:t>
            </a:r>
          </a:p>
        </p:txBody>
      </p:sp>
      <p:sp>
        <p:nvSpPr>
          <p:cNvPr id="19" name="Rounded Rectangle 18"/>
          <p:cNvSpPr/>
          <p:nvPr/>
        </p:nvSpPr>
        <p:spPr>
          <a:xfrm>
            <a:off x="6598745" y="2952731"/>
            <a:ext cx="2585193" cy="1016784"/>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What are your initial thoughts?</a:t>
            </a:r>
          </a:p>
        </p:txBody>
      </p:sp>
      <p:sp>
        <p:nvSpPr>
          <p:cNvPr id="5" name="Rectangle 4"/>
          <p:cNvSpPr/>
          <p:nvPr/>
        </p:nvSpPr>
        <p:spPr>
          <a:xfrm>
            <a:off x="6660232" y="4027518"/>
            <a:ext cx="2569251" cy="1323439"/>
          </a:xfrm>
          <a:prstGeom prst="rect">
            <a:avLst/>
          </a:prstGeom>
          <a:solidFill>
            <a:schemeClr val="accent2">
              <a:lumMod val="20000"/>
              <a:lumOff val="80000"/>
            </a:schemeClr>
          </a:solidFill>
        </p:spPr>
        <p:txBody>
          <a:bodyPr wrap="square">
            <a:spAutoFit/>
          </a:bodyPr>
          <a:lstStyle/>
          <a:p>
            <a:pPr lvl="0" algn="ctr"/>
            <a:r>
              <a:rPr lang="en-GB" sz="2000" b="1" u="sng" dirty="0">
                <a:solidFill>
                  <a:srgbClr val="FF0000"/>
                </a:solidFill>
              </a:rPr>
              <a:t>Challenge:</a:t>
            </a:r>
          </a:p>
          <a:p>
            <a:pPr lvl="0" algn="ctr"/>
            <a:r>
              <a:rPr lang="en-GB" sz="2000" dirty="0">
                <a:solidFill>
                  <a:srgbClr val="FF0000"/>
                </a:solidFill>
              </a:rPr>
              <a:t>Can you spot any feelings or attitudes in the poem?</a:t>
            </a:r>
          </a:p>
        </p:txBody>
      </p:sp>
      <p:sp>
        <p:nvSpPr>
          <p:cNvPr id="20" name="Rectangular Callout 19"/>
          <p:cNvSpPr/>
          <p:nvPr/>
        </p:nvSpPr>
        <p:spPr>
          <a:xfrm>
            <a:off x="0" y="-1"/>
            <a:ext cx="1835696" cy="1802369"/>
          </a:xfrm>
          <a:prstGeom prst="wedgeRectCallout">
            <a:avLst>
              <a:gd name="adj1" fmla="val 40535"/>
              <a:gd name="adj2" fmla="val 62500"/>
            </a:avLst>
          </a:prstGeom>
          <a:solidFill>
            <a:schemeClr val="accent2">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Key Words</a:t>
            </a:r>
            <a:r>
              <a:rPr lang="en-GB" dirty="0">
                <a:solidFill>
                  <a:schemeClr val="tx1"/>
                </a:solidFill>
              </a:rPr>
              <a:t>:</a:t>
            </a:r>
          </a:p>
          <a:p>
            <a:pPr algn="ctr"/>
            <a:r>
              <a:rPr lang="en-GB" b="1" dirty="0">
                <a:solidFill>
                  <a:schemeClr val="tx1"/>
                </a:solidFill>
              </a:rPr>
              <a:t>Climes</a:t>
            </a:r>
          </a:p>
          <a:p>
            <a:pPr algn="ctr"/>
            <a:r>
              <a:rPr lang="en-GB" b="1" dirty="0">
                <a:solidFill>
                  <a:schemeClr val="tx1"/>
                </a:solidFill>
              </a:rPr>
              <a:t>Aspect</a:t>
            </a:r>
          </a:p>
          <a:p>
            <a:pPr algn="ctr"/>
            <a:r>
              <a:rPr lang="en-GB" b="1" dirty="0">
                <a:solidFill>
                  <a:schemeClr val="tx1"/>
                </a:solidFill>
              </a:rPr>
              <a:t>Gaudy</a:t>
            </a:r>
          </a:p>
          <a:p>
            <a:pPr algn="ctr"/>
            <a:r>
              <a:rPr lang="en-GB" b="1" dirty="0">
                <a:solidFill>
                  <a:schemeClr val="tx1"/>
                </a:solidFill>
              </a:rPr>
              <a:t>Tress</a:t>
            </a:r>
          </a:p>
          <a:p>
            <a:pPr algn="ctr"/>
            <a:r>
              <a:rPr lang="en-GB" b="1" dirty="0">
                <a:solidFill>
                  <a:schemeClr val="tx1"/>
                </a:solidFill>
              </a:rPr>
              <a:t>Brow</a:t>
            </a:r>
            <a:endParaRPr lang="en-GB" dirty="0">
              <a:solidFill>
                <a:schemeClr val="tx1"/>
              </a:solidFill>
            </a:endParaRPr>
          </a:p>
        </p:txBody>
      </p:sp>
    </p:spTree>
    <p:extLst>
      <p:ext uri="{BB962C8B-B14F-4D97-AF65-F5344CB8AC3E}">
        <p14:creationId xmlns:p14="http://schemas.microsoft.com/office/powerpoint/2010/main" val="1496571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itle 1"/>
          <p:cNvSpPr txBox="1">
            <a:spLocks/>
          </p:cNvSpPr>
          <p:nvPr/>
        </p:nvSpPr>
        <p:spPr>
          <a:xfrm>
            <a:off x="7994" y="0"/>
            <a:ext cx="6930516" cy="795980"/>
          </a:xfrm>
          <a:prstGeom prst="rect">
            <a:avLst/>
          </a:prstGeom>
          <a:solidFill>
            <a:schemeClr val="accent2">
              <a:lumMod val="20000"/>
              <a:lumOff val="8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GB" sz="4800" b="1" dirty="0">
                <a:latin typeface="AR BERKLEY" panose="02000000000000000000" pitchFamily="2" charset="0"/>
              </a:rPr>
              <a:t>The poet: Lord Byron</a:t>
            </a:r>
            <a:endParaRPr lang="en-GB" sz="4800" b="1" dirty="0">
              <a:solidFill>
                <a:schemeClr val="bg1"/>
              </a:solidFill>
              <a:latin typeface="AR BERKLEY" panose="02000000000000000000" pitchFamily="2" charset="0"/>
            </a:endParaRPr>
          </a:p>
        </p:txBody>
      </p:sp>
      <p:sp>
        <p:nvSpPr>
          <p:cNvPr id="5" name="Rectangle 4"/>
          <p:cNvSpPr/>
          <p:nvPr/>
        </p:nvSpPr>
        <p:spPr>
          <a:xfrm>
            <a:off x="0" y="646913"/>
            <a:ext cx="9036496" cy="4616648"/>
          </a:xfrm>
          <a:prstGeom prst="rect">
            <a:avLst/>
          </a:prstGeom>
          <a:solidFill>
            <a:schemeClr val="accent2">
              <a:lumMod val="20000"/>
              <a:lumOff val="80000"/>
            </a:schemeClr>
          </a:solidFill>
        </p:spPr>
        <p:txBody>
          <a:bodyPr wrap="square">
            <a:spAutoFit/>
          </a:bodyPr>
          <a:lstStyle/>
          <a:p>
            <a:pPr marL="285750" indent="-285750">
              <a:buFont typeface="Arial" panose="020B0604020202020204" pitchFamily="34" charset="0"/>
              <a:buChar char="•"/>
            </a:pPr>
            <a:r>
              <a:rPr lang="en-GB" sz="1400" dirty="0"/>
              <a:t>George Gordon Noel, sixth Baron Byron, was born on 22 January 1788 in London. His father died when he was three, with the result that he inherited his title from his great uncle in 1798.</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sz="1400" dirty="0"/>
              <a:t>Byron spent his early years in Aberdeen, and was educated at Harrow School and Cambridge University. In 1809, he left for a two-year tour of a number of Mediterranean countries. He returned to England in 1811, and in 1812 the first two cantos of 'Childe Harold's Pilgrimage' were published. Byron became famous overnight.</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sz="1400" dirty="0"/>
              <a:t>In 1814, Byron's half-sister Augusta gave birth to a daughter, almost certainly Byron's. The following year Byron married Annabella </a:t>
            </a:r>
            <a:r>
              <a:rPr lang="en-GB" sz="1400" dirty="0" err="1"/>
              <a:t>Milbanke</a:t>
            </a:r>
            <a:r>
              <a:rPr lang="en-GB" sz="1400" dirty="0"/>
              <a:t>, with whom he had a daughter, his only legitimate child. The couple separated in 1816.</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sz="1400" dirty="0"/>
              <a:t>Facing mounting pressure as a result of his failed marriage, scandalous affairs and huge debts, Byron left England in April 1816 and never returned. He spent the summer of 1816 at Lake Geneva with Percy Bysshe Shelley, his wife Mary and Mary's half sister Claire </a:t>
            </a:r>
            <a:r>
              <a:rPr lang="en-GB" sz="1400" dirty="0" err="1"/>
              <a:t>Clairmont</a:t>
            </a:r>
            <a:r>
              <a:rPr lang="en-GB" sz="1400" dirty="0"/>
              <a:t>, with whom Byron had a daughter.</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sz="1400" dirty="0"/>
              <a:t>Byron travelled on to Italy, where he was to live for more than six years. In 1819, while staying in Venice, he began an affair with Teresa </a:t>
            </a:r>
            <a:r>
              <a:rPr lang="en-GB" sz="1400" dirty="0" err="1"/>
              <a:t>Guiccioli</a:t>
            </a:r>
            <a:r>
              <a:rPr lang="en-GB" sz="1400" dirty="0"/>
              <a:t>, the wife of an Italian nobleman. It was in this period that Byron wrote some of his most famous works, including 'Don Juan' (1819-1824).</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sz="1400" dirty="0"/>
              <a:t>In July 1823, Byron left Italy to join the Greek insurgents who were fighting a war of independence against the Ottoman Empire. On 19 April 1824 he died from fever at </a:t>
            </a:r>
            <a:r>
              <a:rPr lang="en-GB" sz="1400" dirty="0" err="1"/>
              <a:t>Missolonghi</a:t>
            </a:r>
            <a:r>
              <a:rPr lang="en-GB" sz="1400" dirty="0"/>
              <a:t>, in modern day Greece. His death was mourned throughout Britain. His body was brought back to England and buried at his ancestral home in Nottinghamshire.</a:t>
            </a:r>
          </a:p>
        </p:txBody>
      </p:sp>
      <p:sp>
        <p:nvSpPr>
          <p:cNvPr id="18" name="TextBox 17">
            <a:extLst>
              <a:ext uri="{FF2B5EF4-FFF2-40B4-BE49-F238E27FC236}">
                <a16:creationId xmlns:a16="http://schemas.microsoft.com/office/drawing/2014/main" id="{53E0051D-2C5C-4A28-B7EB-B9D20D738E28}"/>
              </a:ext>
            </a:extLst>
          </p:cNvPr>
          <p:cNvSpPr txBox="1"/>
          <p:nvPr/>
        </p:nvSpPr>
        <p:spPr>
          <a:xfrm>
            <a:off x="232122" y="5395862"/>
            <a:ext cx="8804374" cy="1200329"/>
          </a:xfrm>
          <a:prstGeom prst="rect">
            <a:avLst/>
          </a:prstGeom>
          <a:solidFill>
            <a:schemeClr val="bg1"/>
          </a:solidFill>
        </p:spPr>
        <p:txBody>
          <a:bodyPr wrap="square" rtlCol="0">
            <a:spAutoFit/>
          </a:bodyPr>
          <a:lstStyle/>
          <a:p>
            <a:r>
              <a:rPr lang="en-GB" sz="2400" dirty="0"/>
              <a:t>Remind students that we use S.M.I.L.E. when writing about a poem and that they should annotate these on their copy of the poem. Re-read the poem with the students. Support them with the task.</a:t>
            </a:r>
          </a:p>
        </p:txBody>
      </p:sp>
    </p:spTree>
    <p:extLst>
      <p:ext uri="{BB962C8B-B14F-4D97-AF65-F5344CB8AC3E}">
        <p14:creationId xmlns:p14="http://schemas.microsoft.com/office/powerpoint/2010/main" val="3453912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82525-E8B6-4EA6-87F3-8B1CAE83C775}"/>
              </a:ext>
            </a:extLst>
          </p:cNvPr>
          <p:cNvSpPr>
            <a:spLocks noGrp="1"/>
          </p:cNvSpPr>
          <p:nvPr>
            <p:ph type="title"/>
          </p:nvPr>
        </p:nvSpPr>
        <p:spPr/>
        <p:txBody>
          <a:bodyPr>
            <a:normAutofit/>
          </a:bodyPr>
          <a:lstStyle/>
          <a:p>
            <a:r>
              <a:rPr lang="en-GB" sz="2800" dirty="0"/>
              <a:t>Discuss the questions from the task sheet and ask students to work through each section and make notes.</a:t>
            </a:r>
          </a:p>
        </p:txBody>
      </p:sp>
      <p:sp>
        <p:nvSpPr>
          <p:cNvPr id="4" name="Rectangle 2">
            <a:extLst>
              <a:ext uri="{FF2B5EF4-FFF2-40B4-BE49-F238E27FC236}">
                <a16:creationId xmlns:a16="http://schemas.microsoft.com/office/drawing/2014/main" id="{7C3C20D0-B471-4875-9F9E-3EB8B8DACBE2}"/>
              </a:ext>
            </a:extLst>
          </p:cNvPr>
          <p:cNvSpPr>
            <a:spLocks noChangeArrowheads="1"/>
          </p:cNvSpPr>
          <p:nvPr/>
        </p:nvSpPr>
        <p:spPr bwMode="auto">
          <a:xfrm>
            <a:off x="1259632" y="189168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Rectangle 4">
            <a:extLst>
              <a:ext uri="{FF2B5EF4-FFF2-40B4-BE49-F238E27FC236}">
                <a16:creationId xmlns:a16="http://schemas.microsoft.com/office/drawing/2014/main" id="{9013813B-5815-4B29-9753-B1C71797E580}"/>
              </a:ext>
            </a:extLst>
          </p:cNvPr>
          <p:cNvSpPr>
            <a:spLocks noChangeArrowheads="1"/>
          </p:cNvSpPr>
          <p:nvPr/>
        </p:nvSpPr>
        <p:spPr bwMode="auto">
          <a:xfrm>
            <a:off x="464096" y="1556792"/>
            <a:ext cx="18002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Structure:</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How is the piece organised on the page?</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How many stanza</a:t>
            </a:r>
            <a:r>
              <a:rPr kumimoji="0" lang="en-GB" altLang="en-US" sz="1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s / verses are there?</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Are the stanzas equal or unequal?</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is the line length?</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Is there a rhyme scheme? What is it?</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Can you identify the topic of each stanza? Label it..</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Is there any repetition? Enjambment? Where? What is the effect?</a:t>
            </a:r>
            <a:r>
              <a:rPr kumimoji="0" lang="en-GB" altLang="en-US" sz="1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GB"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 name="Rectangle 6">
            <a:extLst>
              <a:ext uri="{FF2B5EF4-FFF2-40B4-BE49-F238E27FC236}">
                <a16:creationId xmlns:a16="http://schemas.microsoft.com/office/drawing/2014/main" id="{C89427C5-EBF1-4402-8F1D-F903B2835673}"/>
              </a:ext>
            </a:extLst>
          </p:cNvPr>
          <p:cNvSpPr/>
          <p:nvPr/>
        </p:nvSpPr>
        <p:spPr>
          <a:xfrm>
            <a:off x="2555776" y="1689725"/>
            <a:ext cx="2160240" cy="1647631"/>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Meaning:</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is the poem about?</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Can you discover more than one meaning?</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ideas and themes is the poet portraying?</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is the poet’s point of view?</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706A7EB5-DA6E-4E20-94E8-E1B44D0E30A8}"/>
              </a:ext>
            </a:extLst>
          </p:cNvPr>
          <p:cNvSpPr/>
          <p:nvPr/>
        </p:nvSpPr>
        <p:spPr>
          <a:xfrm>
            <a:off x="5183560" y="1772816"/>
            <a:ext cx="1944216" cy="1874359"/>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Imagery</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Which images are conveyed to the reader?</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Does the poem contain metaphors, similes, personification?</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Why do you think the poet has included the images in the poem?</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BCEDACA3-D6E8-4E9E-A3DB-A32C5AA92809}"/>
              </a:ext>
            </a:extLst>
          </p:cNvPr>
          <p:cNvSpPr/>
          <p:nvPr/>
        </p:nvSpPr>
        <p:spPr>
          <a:xfrm>
            <a:off x="2437875" y="3674240"/>
            <a:ext cx="2160240" cy="2470933"/>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Language</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Which words has the poet used to convey meaning?</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are the connotations </a:t>
            </a:r>
            <a:r>
              <a:rPr kumimoji="0" lang="en-GB" sz="1000" b="0" i="0" u="none" strike="noStrike" kern="1200" cap="none" spc="0" normalizeH="0" baseline="0" noProof="0" dirty="0" err="1">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fo</a:t>
            </a: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 the language used? Is there more than one meaning of a word or phrase?</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Has the poet used figurative language (</a:t>
            </a:r>
            <a:r>
              <a:rPr kumimoji="0" lang="en-GB" sz="1000" b="0" i="0" u="none" strike="noStrike" kern="1200" cap="none" spc="0" normalizeH="0" baseline="0" noProof="0" dirty="0" err="1">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onomatapoeia</a:t>
            </a: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 alliteration. assonance)</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How has the poet used language to infer meaning?</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1362105F-A521-49A2-8DF2-885A9C2FF4CD}"/>
              </a:ext>
            </a:extLst>
          </p:cNvPr>
          <p:cNvSpPr/>
          <p:nvPr/>
        </p:nvSpPr>
        <p:spPr>
          <a:xfrm>
            <a:off x="5178297" y="3849130"/>
            <a:ext cx="2952328" cy="1771767"/>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For each category above, remember to explain the effect on the reader.</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effect on the reader is the poet trying to achieve and how? What do the words make you think and feel and why? Why is the purpose of the poet’s choice of </a:t>
            </a:r>
            <a:r>
              <a:rPr kumimoji="0" lang="en-GB" sz="1000" b="0" i="0" u="none" strike="noStrike" kern="1200" cap="none" spc="0" normalizeH="0" baseline="0" noProof="0" dirty="0" err="1">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langauge</a:t>
            </a: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/theme/opinion?</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is </a:t>
            </a:r>
            <a:r>
              <a:rPr kumimoji="0" lang="en-GB"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your </a:t>
            </a: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overall impression of the poem and why?</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3344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itle 1"/>
          <p:cNvSpPr txBox="1">
            <a:spLocks/>
          </p:cNvSpPr>
          <p:nvPr/>
        </p:nvSpPr>
        <p:spPr>
          <a:xfrm>
            <a:off x="89756" y="-25480"/>
            <a:ext cx="6930516" cy="795980"/>
          </a:xfrm>
          <a:prstGeom prst="rect">
            <a:avLst/>
          </a:prstGeom>
          <a:solidFill>
            <a:schemeClr val="accent2">
              <a:lumMod val="20000"/>
              <a:lumOff val="8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GB" sz="4800" b="1" dirty="0">
                <a:latin typeface="AR BERKLEY" panose="02000000000000000000" pitchFamily="2" charset="0"/>
              </a:rPr>
              <a:t>Context</a:t>
            </a:r>
            <a:endParaRPr lang="en-GB" sz="4800" b="1" dirty="0">
              <a:solidFill>
                <a:schemeClr val="bg1"/>
              </a:solidFill>
              <a:latin typeface="AR BERKLEY" panose="02000000000000000000" pitchFamily="2" charset="0"/>
            </a:endParaRPr>
          </a:p>
        </p:txBody>
      </p:sp>
      <p:sp>
        <p:nvSpPr>
          <p:cNvPr id="5" name="Rectangle 4"/>
          <p:cNvSpPr/>
          <p:nvPr/>
        </p:nvSpPr>
        <p:spPr>
          <a:xfrm>
            <a:off x="0" y="770400"/>
            <a:ext cx="9107836" cy="4154984"/>
          </a:xfrm>
          <a:prstGeom prst="rect">
            <a:avLst/>
          </a:prstGeom>
          <a:solidFill>
            <a:schemeClr val="accent2">
              <a:lumMod val="20000"/>
              <a:lumOff val="80000"/>
            </a:schemeClr>
          </a:solidFill>
          <a:ln>
            <a:solidFill>
              <a:schemeClr val="accent2">
                <a:lumMod val="50000"/>
              </a:schemeClr>
            </a:solidFill>
          </a:ln>
        </p:spPr>
        <p:txBody>
          <a:bodyPr wrap="square">
            <a:spAutoFit/>
          </a:bodyPr>
          <a:lstStyle/>
          <a:p>
            <a:pPr marL="342900" indent="-342900">
              <a:buFont typeface="Arial" panose="020B0604020202020204" pitchFamily="34" charset="0"/>
              <a:buChar char="•"/>
              <a:defRPr/>
            </a:pPr>
            <a:r>
              <a:rPr lang="en-GB" altLang="en-US" sz="2400" dirty="0">
                <a:latin typeface="Trebuchet MS" panose="020B0603020202020204" pitchFamily="34" charset="0"/>
              </a:rPr>
              <a:t>This poem is thought to celebrate female beauty. Both her external beauty and her inner goodness captivate the heart and mind of the speaker. However, as love is not mentioned until the last line, you can definitely question whether this is actually a love poem or indeed one that is more concerned with infatuation. </a:t>
            </a:r>
          </a:p>
          <a:p>
            <a:pPr marL="342900" indent="-342900">
              <a:buFont typeface="Arial" panose="020B0604020202020204" pitchFamily="34" charset="0"/>
              <a:buChar char="•"/>
              <a:defRPr/>
            </a:pPr>
            <a:r>
              <a:rPr lang="en-GB" altLang="en-US" sz="2400" dirty="0">
                <a:latin typeface="Trebuchet MS" panose="020B0603020202020204" pitchFamily="34" charset="0"/>
              </a:rPr>
              <a:t>He paints a clear, vivid picture of this woman to the reader, as he obsesses over every small detail of her appearance. </a:t>
            </a:r>
          </a:p>
          <a:p>
            <a:pPr marL="342900" indent="-342900">
              <a:buFont typeface="Arial" panose="020B0604020202020204" pitchFamily="34" charset="0"/>
              <a:buChar char="•"/>
              <a:defRPr/>
            </a:pPr>
            <a:endParaRPr lang="en-GB" altLang="en-US" sz="2400" dirty="0">
              <a:latin typeface="Trebuchet MS" panose="020B0603020202020204" pitchFamily="34" charset="0"/>
            </a:endParaRPr>
          </a:p>
          <a:p>
            <a:pPr marL="342900" indent="-342900">
              <a:buFont typeface="Arial" panose="020B0604020202020204" pitchFamily="34" charset="0"/>
              <a:buChar char="•"/>
              <a:defRPr/>
            </a:pPr>
            <a:r>
              <a:rPr lang="en-GB" altLang="en-US" sz="2400" dirty="0">
                <a:latin typeface="Trebuchet MS" panose="020B0603020202020204" pitchFamily="34" charset="0"/>
              </a:rPr>
              <a:t>His sense of longing is evident as she appears unobtainable to him. He can look but he can’t have her.  </a:t>
            </a:r>
          </a:p>
        </p:txBody>
      </p:sp>
      <p:sp>
        <p:nvSpPr>
          <p:cNvPr id="12" name="Subtitle 2"/>
          <p:cNvSpPr txBox="1">
            <a:spLocks/>
          </p:cNvSpPr>
          <p:nvPr/>
        </p:nvSpPr>
        <p:spPr>
          <a:xfrm>
            <a:off x="0" y="4925384"/>
            <a:ext cx="9144000" cy="858196"/>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AO3: Demonstrate understanding of the significance and influence of the contexts in which literary texts are written and received.</a:t>
            </a:r>
          </a:p>
        </p:txBody>
      </p:sp>
    </p:spTree>
    <p:extLst>
      <p:ext uri="{BB962C8B-B14F-4D97-AF65-F5344CB8AC3E}">
        <p14:creationId xmlns:p14="http://schemas.microsoft.com/office/powerpoint/2010/main" val="974695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AO3: Demonstrate understanding of the significance and influence of the contexts in which literary texts are written and received.</a:t>
            </a:r>
          </a:p>
        </p:txBody>
      </p:sp>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itle 1"/>
          <p:cNvSpPr txBox="1">
            <a:spLocks/>
          </p:cNvSpPr>
          <p:nvPr/>
        </p:nvSpPr>
        <p:spPr>
          <a:xfrm>
            <a:off x="89756" y="-25480"/>
            <a:ext cx="6930516" cy="795980"/>
          </a:xfrm>
          <a:prstGeom prst="rect">
            <a:avLst/>
          </a:prstGeom>
          <a:solidFill>
            <a:schemeClr val="accent2">
              <a:lumMod val="20000"/>
              <a:lumOff val="8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GB" sz="4800" b="1" dirty="0">
                <a:latin typeface="AR BERKLEY" panose="02000000000000000000" pitchFamily="2" charset="0"/>
              </a:rPr>
              <a:t>Romanticism</a:t>
            </a:r>
            <a:endParaRPr lang="en-GB" sz="4800" b="1" dirty="0">
              <a:solidFill>
                <a:schemeClr val="bg1"/>
              </a:solidFill>
              <a:latin typeface="AR BERKLEY" panose="02000000000000000000" pitchFamily="2" charset="0"/>
            </a:endParaRPr>
          </a:p>
        </p:txBody>
      </p:sp>
      <p:sp>
        <p:nvSpPr>
          <p:cNvPr id="5" name="Rectangle 4"/>
          <p:cNvSpPr/>
          <p:nvPr/>
        </p:nvSpPr>
        <p:spPr>
          <a:xfrm>
            <a:off x="0" y="947043"/>
            <a:ext cx="9107836" cy="4893647"/>
          </a:xfrm>
          <a:prstGeom prst="rect">
            <a:avLst/>
          </a:prstGeom>
          <a:solidFill>
            <a:schemeClr val="accent2">
              <a:lumMod val="20000"/>
              <a:lumOff val="80000"/>
            </a:schemeClr>
          </a:solidFill>
          <a:ln>
            <a:solidFill>
              <a:schemeClr val="accent2">
                <a:lumMod val="50000"/>
              </a:schemeClr>
            </a:solidFill>
          </a:ln>
        </p:spPr>
        <p:txBody>
          <a:bodyPr wrap="square">
            <a:spAutoFit/>
          </a:bodyPr>
          <a:lstStyle/>
          <a:p>
            <a:pPr marL="342900" indent="-342900">
              <a:buFont typeface="Arial" panose="020B0604020202020204" pitchFamily="34" charset="0"/>
              <a:buChar char="•"/>
            </a:pPr>
            <a:r>
              <a:rPr lang="en-GB" altLang="en-US" sz="2400" b="1" dirty="0">
                <a:latin typeface="Trebuchet MS" panose="020B0603020202020204" pitchFamily="34" charset="0"/>
              </a:rPr>
              <a:t>Lord Byron was one of the leading Romantic poets of his era. </a:t>
            </a:r>
          </a:p>
          <a:p>
            <a:pPr marL="342900" indent="-342900">
              <a:buFont typeface="Arial" panose="020B0604020202020204" pitchFamily="34" charset="0"/>
              <a:buChar char="•"/>
            </a:pPr>
            <a:r>
              <a:rPr lang="en-GB" altLang="en-US" sz="2400" b="1" dirty="0">
                <a:latin typeface="Trebuchet MS" panose="020B0603020202020204" pitchFamily="34" charset="0"/>
              </a:rPr>
              <a:t>Romanticism was a general artistic movement in literature, music and the visual arts, which dominated European culture from the late-18th century until the mid-19th century. </a:t>
            </a:r>
          </a:p>
          <a:p>
            <a:pPr marL="342900" lvl="0" indent="-342900" eaLnBrk="0" fontAlgn="base" hangingPunct="0">
              <a:spcBef>
                <a:spcPct val="0"/>
              </a:spcBef>
              <a:spcAft>
                <a:spcPct val="0"/>
              </a:spcAft>
              <a:buFont typeface="Arial" panose="020B0604020202020204" pitchFamily="34" charset="0"/>
              <a:buChar char="•"/>
              <a:defRPr/>
            </a:pPr>
            <a:r>
              <a:rPr lang="en-GB" altLang="en-US" sz="2400" b="1" dirty="0">
                <a:solidFill>
                  <a:srgbClr val="000000"/>
                </a:solidFill>
                <a:latin typeface="Trebuchet MS" panose="020B0603020202020204" pitchFamily="34" charset="0"/>
                <a:cs typeface="Arial" panose="020B0604020202020204" pitchFamily="34" charset="0"/>
              </a:rPr>
              <a:t>Romanticism had many easily identifiable components, such as:</a:t>
            </a:r>
          </a:p>
          <a:p>
            <a:pPr lvl="2" eaLnBrk="0" fontAlgn="base" hangingPunct="0">
              <a:spcBef>
                <a:spcPct val="0"/>
              </a:spcBef>
              <a:spcAft>
                <a:spcPct val="0"/>
              </a:spcAft>
              <a:defRPr/>
            </a:pPr>
            <a:r>
              <a:rPr lang="en-GB" altLang="en-US" sz="2400" b="1" dirty="0">
                <a:solidFill>
                  <a:srgbClr val="000000"/>
                </a:solidFill>
                <a:latin typeface="Trebuchet MS" panose="020B0603020202020204" pitchFamily="34" charset="0"/>
                <a:cs typeface="Arial" panose="020B0604020202020204" pitchFamily="34" charset="0"/>
              </a:rPr>
              <a:t>a recognition of the influence of the senses and of personal emotion;</a:t>
            </a:r>
          </a:p>
          <a:p>
            <a:pPr lvl="2" eaLnBrk="0" fontAlgn="base" hangingPunct="0">
              <a:spcBef>
                <a:spcPct val="0"/>
              </a:spcBef>
              <a:spcAft>
                <a:spcPct val="0"/>
              </a:spcAft>
              <a:defRPr/>
            </a:pPr>
            <a:r>
              <a:rPr lang="en-GB" altLang="en-US" sz="2400" b="1" dirty="0">
                <a:solidFill>
                  <a:srgbClr val="000000"/>
                </a:solidFill>
                <a:latin typeface="Trebuchet MS" panose="020B0603020202020204" pitchFamily="34" charset="0"/>
                <a:cs typeface="Arial" panose="020B0604020202020204" pitchFamily="34" charset="0"/>
              </a:rPr>
              <a:t>that the heart (emotion) is considered more powerful than the head (logic);</a:t>
            </a:r>
          </a:p>
          <a:p>
            <a:pPr lvl="2" eaLnBrk="0" fontAlgn="base" hangingPunct="0">
              <a:spcBef>
                <a:spcPct val="0"/>
              </a:spcBef>
              <a:spcAft>
                <a:spcPct val="0"/>
              </a:spcAft>
              <a:defRPr/>
            </a:pPr>
            <a:r>
              <a:rPr lang="en-GB" altLang="en-US" sz="2400" b="1" dirty="0">
                <a:solidFill>
                  <a:srgbClr val="000000"/>
                </a:solidFill>
                <a:latin typeface="Trebuchet MS" panose="020B0603020202020204" pitchFamily="34" charset="0"/>
                <a:cs typeface="Arial" panose="020B0604020202020204" pitchFamily="34" charset="0"/>
              </a:rPr>
              <a:t>a deep knowledge of the natural world.</a:t>
            </a:r>
          </a:p>
        </p:txBody>
      </p:sp>
      <p:pic>
        <p:nvPicPr>
          <p:cNvPr id="12" name="Picture 5" descr="https://upload.wikimedia.org/wikipedia/commons/9/98/Twilight_in_the_Wilderness_by_Frederic_Edwin_Church_%283%29.jpg">
            <a:extLst>
              <a:ext uri="{FF2B5EF4-FFF2-40B4-BE49-F238E27FC236}">
                <a16:creationId xmlns:a16="http://schemas.microsoft.com/office/drawing/2014/main" id="{3C75D014-CB03-4EE3-BFD9-AE52191D3CB3}"/>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553919" y="0"/>
            <a:ext cx="4553918" cy="947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4185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itle 1"/>
          <p:cNvSpPr txBox="1">
            <a:spLocks/>
          </p:cNvSpPr>
          <p:nvPr/>
        </p:nvSpPr>
        <p:spPr>
          <a:xfrm>
            <a:off x="89756" y="-25480"/>
            <a:ext cx="6930516" cy="795980"/>
          </a:xfrm>
          <a:prstGeom prst="rect">
            <a:avLst/>
          </a:prstGeom>
          <a:solidFill>
            <a:schemeClr val="accent2">
              <a:lumMod val="20000"/>
              <a:lumOff val="8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GB" sz="4800" b="1" dirty="0">
                <a:latin typeface="AR BERKLEY" panose="02000000000000000000" pitchFamily="2" charset="0"/>
              </a:rPr>
              <a:t>Form</a:t>
            </a:r>
            <a:endParaRPr lang="en-GB" sz="4800" b="1" dirty="0">
              <a:solidFill>
                <a:schemeClr val="bg1"/>
              </a:solidFill>
              <a:latin typeface="AR BERKLEY" panose="02000000000000000000" pitchFamily="2" charset="0"/>
            </a:endParaRPr>
          </a:p>
        </p:txBody>
      </p:sp>
      <p:sp>
        <p:nvSpPr>
          <p:cNvPr id="5" name="Rectangle 4"/>
          <p:cNvSpPr/>
          <p:nvPr/>
        </p:nvSpPr>
        <p:spPr>
          <a:xfrm>
            <a:off x="395536" y="779419"/>
            <a:ext cx="8352927" cy="4524315"/>
          </a:xfrm>
          <a:prstGeom prst="rect">
            <a:avLst/>
          </a:prstGeom>
          <a:solidFill>
            <a:schemeClr val="accent2">
              <a:lumMod val="20000"/>
              <a:lumOff val="80000"/>
            </a:schemeClr>
          </a:solidFill>
          <a:ln>
            <a:solidFill>
              <a:schemeClr val="accent2">
                <a:lumMod val="50000"/>
              </a:schemeClr>
            </a:solidFill>
          </a:ln>
        </p:spPr>
        <p:txBody>
          <a:bodyPr wrap="square">
            <a:spAutoFit/>
          </a:bodyPr>
          <a:lstStyle/>
          <a:p>
            <a:pPr marL="285750" indent="-285750">
              <a:buFont typeface="Arial" panose="020B0604020202020204" pitchFamily="34" charset="0"/>
              <a:buChar char="•"/>
            </a:pPr>
            <a:r>
              <a:rPr lang="en-GB" sz="2400" dirty="0"/>
              <a:t>The poem maintains a regular ABABAB rhyme scheme.</a:t>
            </a:r>
          </a:p>
          <a:p>
            <a:pPr marL="285750" indent="-285750">
              <a:buFont typeface="Arial" panose="020B0604020202020204" pitchFamily="34" charset="0"/>
              <a:buChar char="•"/>
            </a:pPr>
            <a:r>
              <a:rPr lang="en-GB" sz="2400" dirty="0"/>
              <a:t>It reflects the enduring nature of the woman’s beauty. And how she’s a balance of different qualities.</a:t>
            </a:r>
          </a:p>
          <a:p>
            <a:pPr marL="285750" indent="-285750">
              <a:buFont typeface="Arial" panose="020B0604020202020204" pitchFamily="34" charset="0"/>
              <a:buChar char="•"/>
            </a:pPr>
            <a:r>
              <a:rPr lang="en-GB" sz="2400" dirty="0"/>
              <a:t>It is mostly in iambic tetrameter and uses a lot of enjambment.(which suggests the narrator is overwhelmed by the woman’s beauty).</a:t>
            </a:r>
          </a:p>
          <a:p>
            <a:pPr marL="285750" indent="-285750">
              <a:buFont typeface="Arial" panose="020B0604020202020204" pitchFamily="34" charset="0"/>
              <a:buChar char="•"/>
            </a:pPr>
            <a:r>
              <a:rPr lang="en-GB" sz="2400" dirty="0"/>
              <a:t>The poem is a lyric – both in its poetic form and also in the sense that the words were written to accompany a piece of music.</a:t>
            </a:r>
          </a:p>
          <a:p>
            <a:pPr marL="285750" indent="-285750">
              <a:buFont typeface="Arial" panose="020B0604020202020204" pitchFamily="34" charset="0"/>
              <a:buChar char="•"/>
            </a:pPr>
            <a:r>
              <a:rPr lang="en-GB" sz="2400" dirty="0"/>
              <a:t>The poem’s definite beat is almost hypnotic and perhaps replicates how he cannot take his eyes off the beautiful lady that he finds so captivating. </a:t>
            </a:r>
            <a:endParaRPr lang="en-GB" sz="3200" dirty="0"/>
          </a:p>
        </p:txBody>
      </p:sp>
      <p:sp>
        <p:nvSpPr>
          <p:cNvPr id="12" name="Oval 11"/>
          <p:cNvSpPr/>
          <p:nvPr/>
        </p:nvSpPr>
        <p:spPr>
          <a:xfrm>
            <a:off x="5508104" y="5013176"/>
            <a:ext cx="3456384" cy="576064"/>
          </a:xfrm>
          <a:prstGeom prst="ellipse">
            <a:avLst/>
          </a:prstGeom>
          <a:solidFill>
            <a:schemeClr val="accent2">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Be proactive take your own notes!</a:t>
            </a:r>
          </a:p>
        </p:txBody>
      </p:sp>
    </p:spTree>
    <p:extLst>
      <p:ext uri="{BB962C8B-B14F-4D97-AF65-F5344CB8AC3E}">
        <p14:creationId xmlns:p14="http://schemas.microsoft.com/office/powerpoint/2010/main" val="2672380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itle 1"/>
          <p:cNvSpPr txBox="1">
            <a:spLocks/>
          </p:cNvSpPr>
          <p:nvPr/>
        </p:nvSpPr>
        <p:spPr>
          <a:xfrm>
            <a:off x="89756" y="-25480"/>
            <a:ext cx="6930516" cy="795980"/>
          </a:xfrm>
          <a:prstGeom prst="rect">
            <a:avLst/>
          </a:prstGeom>
          <a:solidFill>
            <a:schemeClr val="accent2">
              <a:lumMod val="20000"/>
              <a:lumOff val="8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GB" sz="4800" b="1" dirty="0">
                <a:latin typeface="AR BERKLEY" panose="02000000000000000000" pitchFamily="2" charset="0"/>
              </a:rPr>
              <a:t>Structure and tone</a:t>
            </a:r>
            <a:endParaRPr lang="en-GB" sz="4800" b="1" dirty="0">
              <a:solidFill>
                <a:schemeClr val="bg1"/>
              </a:solidFill>
              <a:latin typeface="AR BERKLEY" panose="02000000000000000000" pitchFamily="2" charset="0"/>
            </a:endParaRPr>
          </a:p>
        </p:txBody>
      </p:sp>
      <p:sp>
        <p:nvSpPr>
          <p:cNvPr id="5" name="Rectangle 4"/>
          <p:cNvSpPr/>
          <p:nvPr/>
        </p:nvSpPr>
        <p:spPr>
          <a:xfrm>
            <a:off x="89756" y="707052"/>
            <a:ext cx="8874731" cy="3970318"/>
          </a:xfrm>
          <a:prstGeom prst="rect">
            <a:avLst/>
          </a:prstGeom>
          <a:solidFill>
            <a:schemeClr val="accent2">
              <a:lumMod val="20000"/>
              <a:lumOff val="80000"/>
            </a:schemeClr>
          </a:solidFill>
          <a:ln>
            <a:solidFill>
              <a:schemeClr val="accent2">
                <a:lumMod val="50000"/>
              </a:schemeClr>
            </a:solidFill>
          </a:ln>
        </p:spPr>
        <p:txBody>
          <a:bodyPr wrap="square">
            <a:spAutoFit/>
          </a:bodyPr>
          <a:lstStyle/>
          <a:p>
            <a:pPr marL="285750" indent="-285750">
              <a:buFont typeface="Arial" panose="020B0604020202020204" pitchFamily="34" charset="0"/>
              <a:buChar char="•"/>
            </a:pPr>
            <a:r>
              <a:rPr lang="en-GB" sz="2800" dirty="0"/>
              <a:t> split into THREE stanzas of equal length</a:t>
            </a:r>
          </a:p>
          <a:p>
            <a:pPr marL="285750" indent="-285750">
              <a:buFont typeface="Arial" panose="020B0604020202020204" pitchFamily="34" charset="0"/>
              <a:buChar char="•"/>
            </a:pPr>
            <a:r>
              <a:rPr lang="en-GB" sz="2800" dirty="0"/>
              <a:t>As it progresses, the poem focuses less on the woman’s physical appearance and more on her inner beauty.</a:t>
            </a:r>
          </a:p>
          <a:p>
            <a:pPr marL="285750" indent="-285750">
              <a:buFont typeface="Arial" panose="020B0604020202020204" pitchFamily="34" charset="0"/>
              <a:buChar char="•"/>
            </a:pPr>
            <a:r>
              <a:rPr lang="en-GB" sz="2800" dirty="0"/>
              <a:t>Personality is most beautiful?</a:t>
            </a:r>
          </a:p>
          <a:p>
            <a:pPr marL="285750" indent="-285750">
              <a:buFont typeface="Arial" panose="020B0604020202020204" pitchFamily="34" charset="0"/>
              <a:buChar char="•"/>
            </a:pPr>
            <a:r>
              <a:rPr lang="en-GB" sz="2800" dirty="0"/>
              <a:t>Hints that he doesn’t know her well</a:t>
            </a:r>
          </a:p>
          <a:p>
            <a:pPr marL="285750" indent="-285750">
              <a:buFont typeface="Arial" panose="020B0604020202020204" pitchFamily="34" charset="0"/>
              <a:buChar char="•"/>
            </a:pPr>
            <a:r>
              <a:rPr lang="en-GB" sz="2800" dirty="0"/>
              <a:t>The </a:t>
            </a:r>
            <a:r>
              <a:rPr lang="en-GB" sz="2800" b="1" dirty="0"/>
              <a:t>tone</a:t>
            </a:r>
            <a:r>
              <a:rPr lang="en-GB" sz="2800" dirty="0"/>
              <a:t> of the poem is very romantic, soft and calm. The poem gives off a "lovestruck", very loving </a:t>
            </a:r>
            <a:r>
              <a:rPr lang="en-GB" sz="2800" b="1" dirty="0"/>
              <a:t>mood</a:t>
            </a:r>
            <a:r>
              <a:rPr lang="en-GB" sz="2800" dirty="0"/>
              <a:t>. The </a:t>
            </a:r>
            <a:r>
              <a:rPr lang="en-GB" sz="2800" b="1" dirty="0"/>
              <a:t>mood</a:t>
            </a:r>
            <a:r>
              <a:rPr lang="en-GB" sz="2800" dirty="0"/>
              <a:t> and </a:t>
            </a:r>
            <a:r>
              <a:rPr lang="en-GB" sz="2800" b="1" dirty="0"/>
              <a:t>tone</a:t>
            </a:r>
            <a:r>
              <a:rPr lang="en-GB" sz="2800" dirty="0"/>
              <a:t> of the poem helps express Lord Byron's admiration towards the girl.</a:t>
            </a:r>
          </a:p>
        </p:txBody>
      </p:sp>
      <p:sp>
        <p:nvSpPr>
          <p:cNvPr id="18" name="TextBox 17">
            <a:extLst>
              <a:ext uri="{FF2B5EF4-FFF2-40B4-BE49-F238E27FC236}">
                <a16:creationId xmlns:a16="http://schemas.microsoft.com/office/drawing/2014/main" id="{BC66A48C-C0D0-473B-BE34-BD1638AF7D74}"/>
              </a:ext>
            </a:extLst>
          </p:cNvPr>
          <p:cNvSpPr txBox="1"/>
          <p:nvPr/>
        </p:nvSpPr>
        <p:spPr>
          <a:xfrm>
            <a:off x="179513" y="5023822"/>
            <a:ext cx="6400800" cy="1200329"/>
          </a:xfrm>
          <a:prstGeom prst="rect">
            <a:avLst/>
          </a:prstGeom>
          <a:solidFill>
            <a:schemeClr val="bg1"/>
          </a:solidFill>
        </p:spPr>
        <p:txBody>
          <a:bodyPr wrap="square" rtlCol="0">
            <a:spAutoFit/>
          </a:bodyPr>
          <a:lstStyle/>
          <a:p>
            <a:r>
              <a:rPr lang="en-GB" sz="2400" dirty="0"/>
              <a:t>Complete the writing task in full. At least 5 PETER paragraphs. Complete this task in full for homework by next lesson. </a:t>
            </a:r>
          </a:p>
        </p:txBody>
      </p:sp>
    </p:spTree>
    <p:extLst>
      <p:ext uri="{BB962C8B-B14F-4D97-AF65-F5344CB8AC3E}">
        <p14:creationId xmlns:p14="http://schemas.microsoft.com/office/powerpoint/2010/main" val="40968661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1600</Words>
  <Application>Microsoft Office PowerPoint</Application>
  <PresentationFormat>On-screen Show (4:3)</PresentationFormat>
  <Paragraphs>132</Paragraphs>
  <Slides>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 BERKLEY</vt:lpstr>
      <vt:lpstr>Arial</vt:lpstr>
      <vt:lpstr>Calibri</vt:lpstr>
      <vt:lpstr>Comic Sans MS</vt:lpstr>
      <vt:lpstr>Trebuchet MS</vt:lpstr>
      <vt:lpstr>Office Theme</vt:lpstr>
      <vt:lpstr>PowerPoint Presentation</vt:lpstr>
      <vt:lpstr>PowerPoint Presentation</vt:lpstr>
      <vt:lpstr>PowerPoint Presentation</vt:lpstr>
      <vt:lpstr>PowerPoint Presentation</vt:lpstr>
      <vt:lpstr>Discuss the questions from the task sheet and ask students to work through each section and make notes.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dc:creator>
  <cp:lastModifiedBy>Amanda Allen</cp:lastModifiedBy>
  <cp:revision>23</cp:revision>
  <dcterms:created xsi:type="dcterms:W3CDTF">2020-04-02T12:01:47Z</dcterms:created>
  <dcterms:modified xsi:type="dcterms:W3CDTF">2020-10-18T08:44:40Z</dcterms:modified>
</cp:coreProperties>
</file>