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65" r:id="rId4"/>
    <p:sldId id="266" r:id="rId5"/>
    <p:sldId id="267" r:id="rId6"/>
    <p:sldId id="261" r:id="rId7"/>
    <p:sldId id="264" r:id="rId8"/>
    <p:sldId id="260" r:id="rId9"/>
    <p:sldId id="268" r:id="rId10"/>
    <p:sldId id="271" r:id="rId11"/>
    <p:sldId id="272" r:id="rId12"/>
    <p:sldId id="269" r:id="rId13"/>
    <p:sldId id="270" r:id="rId14"/>
    <p:sldId id="273" r:id="rId15"/>
    <p:sldId id="274" r:id="rId16"/>
    <p:sldId id="277" r:id="rId17"/>
    <p:sldId id="275" r:id="rId18"/>
    <p:sldId id="276" r:id="rId19"/>
    <p:sldId id="280" r:id="rId20"/>
    <p:sldId id="281" r:id="rId21"/>
    <p:sldId id="282" r:id="rId22"/>
    <p:sldId id="283" r:id="rId23"/>
    <p:sldId id="285"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1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63010B-A28D-4A4D-8081-5D50309198BF}" type="datetimeFigureOut">
              <a:rPr lang="en-GB" smtClean="0"/>
              <a:t>03/11/2020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7FAA9E-184E-4BBE-A6AD-7CCF5A62A3C0}" type="slidenum">
              <a:rPr lang="en-GB" smtClean="0"/>
              <a:t>‹#›</a:t>
            </a:fld>
            <a:endParaRPr lang="en-GB"/>
          </a:p>
        </p:txBody>
      </p:sp>
    </p:spTree>
    <p:extLst>
      <p:ext uri="{BB962C8B-B14F-4D97-AF65-F5344CB8AC3E}">
        <p14:creationId xmlns:p14="http://schemas.microsoft.com/office/powerpoint/2010/main" val="269057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2</a:t>
            </a:fld>
            <a:endParaRPr lang="en-GB" dirty="0"/>
          </a:p>
        </p:txBody>
      </p:sp>
    </p:spTree>
    <p:extLst>
      <p:ext uri="{BB962C8B-B14F-4D97-AF65-F5344CB8AC3E}">
        <p14:creationId xmlns:p14="http://schemas.microsoft.com/office/powerpoint/2010/main" val="302564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3</a:t>
            </a:fld>
            <a:endParaRPr lang="en-GB" dirty="0"/>
          </a:p>
        </p:txBody>
      </p:sp>
    </p:spTree>
    <p:extLst>
      <p:ext uri="{BB962C8B-B14F-4D97-AF65-F5344CB8AC3E}">
        <p14:creationId xmlns:p14="http://schemas.microsoft.com/office/powerpoint/2010/main" val="415261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10</a:t>
            </a:fld>
            <a:endParaRPr lang="en-GB" dirty="0"/>
          </a:p>
        </p:txBody>
      </p:sp>
    </p:spTree>
    <p:extLst>
      <p:ext uri="{BB962C8B-B14F-4D97-AF65-F5344CB8AC3E}">
        <p14:creationId xmlns:p14="http://schemas.microsoft.com/office/powerpoint/2010/main" val="208970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11</a:t>
            </a:fld>
            <a:endParaRPr lang="en-GB" dirty="0"/>
          </a:p>
        </p:txBody>
      </p:sp>
    </p:spTree>
    <p:extLst>
      <p:ext uri="{BB962C8B-B14F-4D97-AF65-F5344CB8AC3E}">
        <p14:creationId xmlns:p14="http://schemas.microsoft.com/office/powerpoint/2010/main" val="288866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17</a:t>
            </a:fld>
            <a:endParaRPr lang="en-GB" dirty="0"/>
          </a:p>
        </p:txBody>
      </p:sp>
    </p:spTree>
    <p:extLst>
      <p:ext uri="{BB962C8B-B14F-4D97-AF65-F5344CB8AC3E}">
        <p14:creationId xmlns:p14="http://schemas.microsoft.com/office/powerpoint/2010/main" val="101874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Terminology importance</a:t>
            </a:r>
            <a:r>
              <a:rPr lang="en-GB" baseline="0" dirty="0"/>
              <a:t> </a:t>
            </a:r>
            <a:endParaRPr lang="en-GB" dirty="0"/>
          </a:p>
        </p:txBody>
      </p:sp>
      <p:sp>
        <p:nvSpPr>
          <p:cNvPr id="4" name="Slide Number Placeholder 3"/>
          <p:cNvSpPr>
            <a:spLocks noGrp="1"/>
          </p:cNvSpPr>
          <p:nvPr>
            <p:ph type="sldNum" sz="quarter" idx="10"/>
          </p:nvPr>
        </p:nvSpPr>
        <p:spPr/>
        <p:txBody>
          <a:bodyPr/>
          <a:lstStyle/>
          <a:p>
            <a:fld id="{54328318-6909-4EA9-9AA1-55FB5EA04A0C}" type="slidenum">
              <a:rPr lang="en-GB" smtClean="0"/>
              <a:t>18</a:t>
            </a:fld>
            <a:endParaRPr lang="en-GB" dirty="0"/>
          </a:p>
        </p:txBody>
      </p:sp>
    </p:spTree>
    <p:extLst>
      <p:ext uri="{BB962C8B-B14F-4D97-AF65-F5344CB8AC3E}">
        <p14:creationId xmlns:p14="http://schemas.microsoft.com/office/powerpoint/2010/main" val="256498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DEBC70-3178-4FBB-8AB9-1617D03C7F4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63713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DEBC70-3178-4FBB-8AB9-1617D03C7F4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126539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DEBC70-3178-4FBB-8AB9-1617D03C7F4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332743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DEBC70-3178-4FBB-8AB9-1617D03C7F4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919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EBC70-3178-4FBB-8AB9-1617D03C7F4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72820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DEBC70-3178-4FBB-8AB9-1617D03C7F44}"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162015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DEBC70-3178-4FBB-8AB9-1617D03C7F44}" type="datetimeFigureOut">
              <a:rPr lang="en-GB" smtClean="0"/>
              <a:t>03/11/2020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96306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DEBC70-3178-4FBB-8AB9-1617D03C7F44}" type="datetimeFigureOut">
              <a:rPr lang="en-GB" smtClean="0"/>
              <a:t>03/11/2020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67715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EBC70-3178-4FBB-8AB9-1617D03C7F44}" type="datetimeFigureOut">
              <a:rPr lang="en-GB" smtClean="0"/>
              <a:t>03/11/2020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50323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EBC70-3178-4FBB-8AB9-1617D03C7F44}"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162437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EBC70-3178-4FBB-8AB9-1617D03C7F44}"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380509-52AC-43BE-ADC2-CCC1F0FB343F}" type="slidenum">
              <a:rPr lang="en-GB" smtClean="0"/>
              <a:t>‹#›</a:t>
            </a:fld>
            <a:endParaRPr lang="en-GB"/>
          </a:p>
        </p:txBody>
      </p:sp>
    </p:spTree>
    <p:extLst>
      <p:ext uri="{BB962C8B-B14F-4D97-AF65-F5344CB8AC3E}">
        <p14:creationId xmlns:p14="http://schemas.microsoft.com/office/powerpoint/2010/main" val="427910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EBC70-3178-4FBB-8AB9-1617D03C7F44}" type="datetimeFigureOut">
              <a:rPr lang="en-GB" smtClean="0"/>
              <a:t>03/11/2020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80509-52AC-43BE-ADC2-CCC1F0FB343F}" type="slidenum">
              <a:rPr lang="en-GB" smtClean="0"/>
              <a:t>‹#›</a:t>
            </a:fld>
            <a:endParaRPr lang="en-GB"/>
          </a:p>
        </p:txBody>
      </p:sp>
    </p:spTree>
    <p:extLst>
      <p:ext uri="{BB962C8B-B14F-4D97-AF65-F5344CB8AC3E}">
        <p14:creationId xmlns:p14="http://schemas.microsoft.com/office/powerpoint/2010/main" val="1954825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Tuesday </a:t>
            </a:r>
          </a:p>
        </p:txBody>
      </p:sp>
      <p:sp>
        <p:nvSpPr>
          <p:cNvPr id="3" name="Subtitle 2"/>
          <p:cNvSpPr>
            <a:spLocks noGrp="1"/>
          </p:cNvSpPr>
          <p:nvPr>
            <p:ph type="subTitle" idx="1"/>
          </p:nvPr>
        </p:nvSpPr>
        <p:spPr/>
        <p:txBody>
          <a:bodyPr/>
          <a:lstStyle/>
          <a:p>
            <a:endParaRPr lang="en-GB"/>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165721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167"/>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982685" y="1029622"/>
            <a:ext cx="8510377" cy="4876267"/>
          </a:xfrm>
        </p:spPr>
        <p:style>
          <a:lnRef idx="2">
            <a:schemeClr val="dk1"/>
          </a:lnRef>
          <a:fillRef idx="1">
            <a:schemeClr val="lt1"/>
          </a:fillRef>
          <a:effectRef idx="0">
            <a:schemeClr val="dk1"/>
          </a:effectRef>
          <a:fontRef idx="minor">
            <a:schemeClr val="dk1"/>
          </a:fontRef>
        </p:style>
        <p:txBody>
          <a:bodyPr>
            <a:normAutofit fontScale="92500"/>
          </a:bodyPr>
          <a:lstStyle/>
          <a:p>
            <a:pPr marL="457200" indent="-457200">
              <a:buFont typeface="+mj-lt"/>
              <a:buAutoNum type="arabicPeriod"/>
            </a:pPr>
            <a:endParaRPr lang="en-GB" sz="3200" dirty="0"/>
          </a:p>
          <a:p>
            <a:pPr marL="457200" indent="-457200">
              <a:buFont typeface="+mj-lt"/>
              <a:buAutoNum type="arabicPeriod"/>
            </a:pPr>
            <a:r>
              <a:rPr lang="en-GB" sz="3200" b="1" dirty="0"/>
              <a:t>Who finds Juliet on the morning of her wedding? </a:t>
            </a:r>
            <a:endParaRPr lang="en-GB" sz="3200" dirty="0"/>
          </a:p>
          <a:p>
            <a:pPr marL="457200" indent="-457200">
              <a:buFont typeface="+mj-lt"/>
              <a:buAutoNum type="arabicPeriod"/>
            </a:pPr>
            <a:r>
              <a:rPr lang="en-GB" sz="3200" b="1" dirty="0"/>
              <a:t>Why does Lord Capulet say, “Death is my son-in-law” (Scene 5, line 38) </a:t>
            </a:r>
          </a:p>
          <a:p>
            <a:pPr marL="457200" indent="-457200">
              <a:buFont typeface="+mj-lt"/>
              <a:buAutoNum type="arabicPeriod"/>
            </a:pPr>
            <a:r>
              <a:rPr lang="en-GB" sz="3200" b="1" dirty="0"/>
              <a:t>What is the real reason why Friar Lawrence says that they need to quickly bury Juliet's body? </a:t>
            </a:r>
          </a:p>
          <a:p>
            <a:pPr marL="457200" indent="-457200">
              <a:buFont typeface="+mj-lt"/>
              <a:buAutoNum type="arabicPeriod"/>
            </a:pPr>
            <a:r>
              <a:rPr lang="en-GB" sz="3200" b="1" dirty="0"/>
              <a:t>What changes about the wedding preparations?</a:t>
            </a:r>
          </a:p>
          <a:p>
            <a:pPr marL="457200" indent="-457200">
              <a:buFont typeface="+mj-lt"/>
              <a:buAutoNum type="arabicPeriod"/>
            </a:pPr>
            <a:r>
              <a:rPr lang="en-GB" sz="3200" b="1" dirty="0"/>
              <a:t> What is one reason Friar Lawrence is calm about Juliet's "death"? </a:t>
            </a:r>
            <a:endParaRPr lang="en-GB" sz="3200" dirty="0">
              <a:solidFill>
                <a:srgbClr val="FF0000"/>
              </a:solidFill>
            </a:endParaRPr>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232698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167"/>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982685" y="1029622"/>
            <a:ext cx="8510377" cy="4876267"/>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457200" indent="-457200">
              <a:buFont typeface="+mj-lt"/>
              <a:buAutoNum type="arabicPeriod"/>
            </a:pPr>
            <a:endParaRPr lang="en-GB" sz="3200" dirty="0"/>
          </a:p>
          <a:p>
            <a:pPr marL="457200" indent="-457200">
              <a:buFont typeface="+mj-lt"/>
              <a:buAutoNum type="arabicPeriod"/>
            </a:pPr>
            <a:r>
              <a:rPr lang="en-GB" sz="3200" b="1" dirty="0"/>
              <a:t>Who finds Juliet on the morning of her wedding? </a:t>
            </a:r>
            <a:r>
              <a:rPr lang="en-GB" sz="3200" b="1" dirty="0">
                <a:solidFill>
                  <a:srgbClr val="FF0000"/>
                </a:solidFill>
              </a:rPr>
              <a:t>Nurse </a:t>
            </a:r>
            <a:endParaRPr lang="en-GB" sz="3200" dirty="0">
              <a:solidFill>
                <a:srgbClr val="FF0000"/>
              </a:solidFill>
            </a:endParaRPr>
          </a:p>
          <a:p>
            <a:pPr marL="457200" indent="-457200">
              <a:buFont typeface="+mj-lt"/>
              <a:buAutoNum type="arabicPeriod"/>
            </a:pPr>
            <a:r>
              <a:rPr lang="en-GB" sz="3200" b="1" dirty="0"/>
              <a:t>Why does Lord Capulet say, “Death is my son-in-law” (Scene 5, line 38) </a:t>
            </a:r>
            <a:r>
              <a:rPr lang="en-GB" sz="3200" dirty="0">
                <a:solidFill>
                  <a:srgbClr val="FF0000"/>
                </a:solidFill>
              </a:rPr>
              <a:t>Juliet appears dead on her wedding day, as if she has “married” Death.</a:t>
            </a:r>
          </a:p>
          <a:p>
            <a:pPr marL="457200" indent="-457200">
              <a:buFont typeface="+mj-lt"/>
              <a:buAutoNum type="arabicPeriod"/>
            </a:pPr>
            <a:r>
              <a:rPr lang="en-GB" sz="3200" b="1" dirty="0"/>
              <a:t>What is the real reason why Friar Lawrence says that they need to quickly bury Juliet's body? </a:t>
            </a:r>
            <a:r>
              <a:rPr lang="en-GB" sz="3200" dirty="0">
                <a:solidFill>
                  <a:srgbClr val="FF0000"/>
                </a:solidFill>
              </a:rPr>
              <a:t>he does not want the potion to stop working and her to wake up</a:t>
            </a:r>
            <a:endParaRPr lang="en-GB" sz="3200" b="1" dirty="0">
              <a:solidFill>
                <a:srgbClr val="FF0000"/>
              </a:solidFill>
            </a:endParaRPr>
          </a:p>
          <a:p>
            <a:pPr marL="457200" indent="-457200">
              <a:buFont typeface="+mj-lt"/>
              <a:buAutoNum type="arabicPeriod"/>
            </a:pPr>
            <a:r>
              <a:rPr lang="en-GB" sz="3200" b="1" dirty="0"/>
              <a:t>What changes about the wedding preparations? </a:t>
            </a:r>
            <a:r>
              <a:rPr lang="en-GB" sz="3200" dirty="0">
                <a:solidFill>
                  <a:srgbClr val="FF0000"/>
                </a:solidFill>
              </a:rPr>
              <a:t>it turned into a funeral</a:t>
            </a:r>
          </a:p>
          <a:p>
            <a:pPr marL="457200" indent="-457200">
              <a:buFont typeface="+mj-lt"/>
              <a:buAutoNum type="arabicPeriod"/>
            </a:pPr>
            <a:r>
              <a:rPr lang="en-GB" sz="3200" b="1" dirty="0"/>
              <a:t>What is one reason Friar Lawrence is calm about Juliet's "death"? </a:t>
            </a:r>
            <a:r>
              <a:rPr lang="en-GB" sz="2800" dirty="0">
                <a:solidFill>
                  <a:srgbClr val="FF0000"/>
                </a:solidFill>
              </a:rPr>
              <a:t>because he knows she drank a potion and will wake up in 42 hours</a:t>
            </a:r>
            <a:endParaRPr lang="en-GB" sz="3200" dirty="0">
              <a:solidFill>
                <a:srgbClr val="FF0000"/>
              </a:solidFill>
            </a:endParaRPr>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1728017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016"/>
            <a:ext cx="10515600" cy="1325563"/>
          </a:xfrm>
        </p:spPr>
        <p:txBody>
          <a:bodyPr/>
          <a:lstStyle/>
          <a:p>
            <a:pPr algn="ctr"/>
            <a:r>
              <a:rPr lang="en-GB" b="1" u="sng" dirty="0"/>
              <a:t>Read Act 4, scenes 3,4,5 </a:t>
            </a:r>
          </a:p>
        </p:txBody>
      </p:sp>
      <p:sp>
        <p:nvSpPr>
          <p:cNvPr id="3" name="Content Placeholder 2"/>
          <p:cNvSpPr>
            <a:spLocks noGrp="1"/>
          </p:cNvSpPr>
          <p:nvPr>
            <p:ph idx="1"/>
          </p:nvPr>
        </p:nvSpPr>
        <p:spPr>
          <a:xfrm>
            <a:off x="838200" y="964547"/>
            <a:ext cx="10515600" cy="4351338"/>
          </a:xfrm>
          <a:ln>
            <a:solidFill>
              <a:schemeClr val="accent1"/>
            </a:solidFill>
          </a:ln>
        </p:spPr>
        <p:txBody>
          <a:bodyPr>
            <a:normAutofit/>
          </a:bodyPr>
          <a:lstStyle/>
          <a:p>
            <a:pPr fontAlgn="base"/>
            <a:r>
              <a:rPr lang="en-GB" b="1" dirty="0"/>
              <a:t>Summary: Act 4, scene 3</a:t>
            </a:r>
          </a:p>
          <a:p>
            <a:pPr fontAlgn="base"/>
            <a:r>
              <a:rPr lang="en-GB" dirty="0"/>
              <a:t>In her bedchamber, Juliet asks the Nurse to let her spend the night by herself, and repeats the request to Lady Capulet when she arrives. Alone, clutching the vial given to her by Friar Lawrence, she wonders what will happen when she drinks it. If the friar is untrustworthy and seeks merely to hide his role in her marriage to Romeo, she might die; or, if Romeo is late for some reason, she might awaken in the tomb and go mad with fear. She has a vision in which she sees Tybalt’s ghost searching for Romeo. She begs Tybalt’s ghost to quit its search for Romeo, and toasting to Romeo, drinks the contents of the vial.</a:t>
            </a:r>
          </a:p>
          <a:p>
            <a:endParaRPr lang="en-GB" dirty="0"/>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202703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016"/>
            <a:ext cx="10515600" cy="1325563"/>
          </a:xfrm>
        </p:spPr>
        <p:txBody>
          <a:bodyPr/>
          <a:lstStyle/>
          <a:p>
            <a:pPr algn="ctr"/>
            <a:r>
              <a:rPr lang="en-GB" b="1" u="sng" dirty="0"/>
              <a:t>Read Act 4, scenes 3,4,5 </a:t>
            </a:r>
          </a:p>
        </p:txBody>
      </p:sp>
      <p:sp>
        <p:nvSpPr>
          <p:cNvPr id="3" name="Content Placeholder 2"/>
          <p:cNvSpPr>
            <a:spLocks noGrp="1"/>
          </p:cNvSpPr>
          <p:nvPr>
            <p:ph idx="1"/>
          </p:nvPr>
        </p:nvSpPr>
        <p:spPr>
          <a:xfrm>
            <a:off x="838200" y="964547"/>
            <a:ext cx="10515600" cy="4351338"/>
          </a:xfrm>
          <a:ln>
            <a:solidFill>
              <a:schemeClr val="accent1"/>
            </a:solidFill>
          </a:ln>
        </p:spPr>
        <p:txBody>
          <a:bodyPr>
            <a:normAutofit fontScale="85000" lnSpcReduction="20000"/>
          </a:bodyPr>
          <a:lstStyle/>
          <a:p>
            <a:pPr fontAlgn="base"/>
            <a:r>
              <a:rPr lang="en-GB" b="1" dirty="0"/>
              <a:t>Summary: Act 4, scenes 4–5</a:t>
            </a:r>
          </a:p>
          <a:p>
            <a:pPr fontAlgn="base"/>
            <a:r>
              <a:rPr lang="en-GB" dirty="0"/>
              <a:t>Early the next morning, the Capulet house is aflutter with preparations for the wedding. Capulet sends the Nurse to go wake Juliet. She finds Juliet dead and begins to wail, soon joined by both Lady Capulet and Capulet. Paris arrives with Friar Lawrence and a group of musicians for the wedding. When he learns what has happened, Paris joins in the lamentations. The friar reminds them all that Juliet has gone to a better place, and urges them to make ready for her funeral. Sorrowfully, they comply, and exit.</a:t>
            </a:r>
          </a:p>
          <a:p>
            <a:pPr fontAlgn="base"/>
            <a:r>
              <a:rPr lang="en-GB" dirty="0"/>
              <a:t>Left behind, the musicians begin to pack up, their task cut short. Peter, the Capulet servant, enters and asks the musicians to play a happy tune to ease his sorrowful heart. The musicians refuse, arguing that to play such music would be inappropriate. Angered, Peter insults the musicians, who respond in kind. After singing a final insult at the musicians, Peter leaves. The musicians decide to wait for the mourners to return so that they might get to eat the lunch that will be served.</a:t>
            </a:r>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21064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a:latin typeface="Comic Sans MS" panose="030F0702030302020204" pitchFamily="66" charset="0"/>
              </a:rPr>
              <a:t>Key Words:</a:t>
            </a:r>
          </a:p>
          <a:p>
            <a:pPr algn="ctr"/>
            <a:endParaRPr lang="en-GB" sz="1200" b="1" u="sng" dirty="0">
              <a:latin typeface="Comic Sans MS" panose="030F0702030302020204" pitchFamily="66" charset="0"/>
            </a:endParaRPr>
          </a:p>
          <a:p>
            <a:pPr algn="ctr"/>
            <a:endParaRPr lang="en-GB" sz="1400" b="1" u="sng" dirty="0">
              <a:latin typeface="Comic Sans MS" panose="030F0702030302020204" pitchFamily="66" charset="0"/>
            </a:endParaRPr>
          </a:p>
          <a:p>
            <a:pPr algn="ctr"/>
            <a:endParaRPr lang="en-GB" sz="1400" b="1" u="sng" dirty="0">
              <a:latin typeface="Comic Sans MS" panose="030F0702030302020204" pitchFamily="66" charset="0"/>
            </a:endParaRPr>
          </a:p>
        </p:txBody>
      </p:sp>
      <p:sp>
        <p:nvSpPr>
          <p:cNvPr id="7"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
        <p:nvSpPr>
          <p:cNvPr id="8" name="Rounded Rectangle 7"/>
          <p:cNvSpPr/>
          <p:nvPr/>
        </p:nvSpPr>
        <p:spPr>
          <a:xfrm>
            <a:off x="10021764" y="476228"/>
            <a:ext cx="2195142" cy="461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srgbClr val="FF0000"/>
              </a:solidFill>
            </a:endParaRPr>
          </a:p>
          <a:p>
            <a:pPr algn="ctr"/>
            <a:endParaRPr lang="en-GB" u="sng" dirty="0">
              <a:solidFill>
                <a:srgbClr val="FF0000"/>
              </a:solidFill>
            </a:endParaRPr>
          </a:p>
          <a:p>
            <a:pPr algn="ctr"/>
            <a:r>
              <a:rPr lang="en-GB" b="1" u="sng" dirty="0">
                <a:solidFill>
                  <a:schemeClr val="tx1"/>
                </a:solidFill>
              </a:rPr>
              <a:t> TASK:</a:t>
            </a:r>
          </a:p>
          <a:p>
            <a:pPr marL="285750" indent="-285750" algn="ctr">
              <a:buFont typeface="Arial" panose="020B0604020202020204" pitchFamily="34" charset="0"/>
              <a:buChar char="•"/>
            </a:pPr>
            <a:r>
              <a:rPr lang="en-GB" dirty="0"/>
              <a:t>Highlight quotes from B, M, E</a:t>
            </a:r>
          </a:p>
          <a:p>
            <a:pPr marL="285750" indent="-285750" algn="ctr">
              <a:buFont typeface="Arial" panose="020B0604020202020204" pitchFamily="34" charset="0"/>
              <a:buChar char="•"/>
            </a:pPr>
            <a:r>
              <a:rPr lang="en-GB" dirty="0"/>
              <a:t>Analyse quotes using ‘what, how, why’</a:t>
            </a:r>
          </a:p>
          <a:p>
            <a:pPr marL="285750" indent="-285750" algn="ctr">
              <a:buFont typeface="Arial" panose="020B0604020202020204" pitchFamily="34" charset="0"/>
              <a:buChar char="•"/>
            </a:pPr>
            <a:r>
              <a:rPr lang="en-GB" dirty="0"/>
              <a:t>Link to context</a:t>
            </a:r>
          </a:p>
          <a:p>
            <a:pPr marL="285750" indent="-285750" algn="ctr">
              <a:buFont typeface="Arial" panose="020B0604020202020204" pitchFamily="34" charset="0"/>
              <a:buChar char="•"/>
            </a:pPr>
            <a:r>
              <a:rPr lang="en-GB" dirty="0"/>
              <a:t>Use key words</a:t>
            </a:r>
          </a:p>
          <a:p>
            <a:pPr marL="285750" indent="-285750" algn="ctr">
              <a:buFont typeface="Arial" panose="020B0604020202020204" pitchFamily="34" charset="0"/>
              <a:buChar char="•"/>
            </a:pPr>
            <a:endParaRPr lang="en-GB" b="1" u="sng" dirty="0"/>
          </a:p>
          <a:p>
            <a:pPr marL="285750" indent="-285750" algn="ctr">
              <a:buFont typeface="Arial" panose="020B0604020202020204" pitchFamily="34" charset="0"/>
              <a:buChar char="•"/>
            </a:pPr>
            <a:r>
              <a:rPr lang="en-GB" b="1" u="sng" dirty="0">
                <a:solidFill>
                  <a:srgbClr val="FF0000"/>
                </a:solidFill>
              </a:rPr>
              <a:t>CHALLENGE:</a:t>
            </a:r>
          </a:p>
          <a:p>
            <a:pPr marL="285750" indent="-285750" algn="ctr">
              <a:buFont typeface="Arial" panose="020B0604020202020204" pitchFamily="34" charset="0"/>
              <a:buChar char="•"/>
            </a:pPr>
            <a:r>
              <a:rPr lang="en-GB" dirty="0">
                <a:solidFill>
                  <a:srgbClr val="FF0000"/>
                </a:solidFill>
              </a:rPr>
              <a:t>Look for alternative meanings</a:t>
            </a:r>
          </a:p>
          <a:p>
            <a:pPr marL="285750" indent="-285750" algn="ctr">
              <a:buFont typeface="Arial" panose="020B0604020202020204" pitchFamily="34" charset="0"/>
              <a:buChar char="•"/>
            </a:pPr>
            <a:r>
              <a:rPr lang="en-GB" dirty="0">
                <a:solidFill>
                  <a:srgbClr val="FF0000"/>
                </a:solidFill>
              </a:rPr>
              <a:t>Shakespeare’s message</a:t>
            </a:r>
          </a:p>
          <a:p>
            <a:pPr marL="285750" indent="-285750" algn="ctr">
              <a:buFont typeface="Arial" panose="020B0604020202020204" pitchFamily="34" charset="0"/>
              <a:buChar char="•"/>
            </a:pPr>
            <a:endParaRPr lang="en-GB" dirty="0">
              <a:solidFill>
                <a:srgbClr val="FF0000"/>
              </a:solidFill>
            </a:endParaRPr>
          </a:p>
        </p:txBody>
      </p:sp>
      <p:sp>
        <p:nvSpPr>
          <p:cNvPr id="9" name="Rounded Rectangle 8"/>
          <p:cNvSpPr/>
          <p:nvPr/>
        </p:nvSpPr>
        <p:spPr>
          <a:xfrm>
            <a:off x="3267808" y="-76429"/>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Extract analysis</a:t>
            </a:r>
          </a:p>
        </p:txBody>
      </p:sp>
      <p:pic>
        <p:nvPicPr>
          <p:cNvPr id="10" name="Picture 9"/>
          <p:cNvPicPr>
            <a:picLocks noChangeAspect="1"/>
          </p:cNvPicPr>
          <p:nvPr/>
        </p:nvPicPr>
        <p:blipFill rotWithShape="1">
          <a:blip r:embed="rId3"/>
          <a:srcRect l="26654" t="23843" r="25809" b="13773"/>
          <a:stretch/>
        </p:blipFill>
        <p:spPr>
          <a:xfrm>
            <a:off x="2875040" y="443753"/>
            <a:ext cx="6688727" cy="4935071"/>
          </a:xfrm>
          <a:prstGeom prst="rect">
            <a:avLst/>
          </a:prstGeom>
        </p:spPr>
      </p:pic>
    </p:spTree>
    <p:extLst>
      <p:ext uri="{BB962C8B-B14F-4D97-AF65-F5344CB8AC3E}">
        <p14:creationId xmlns:p14="http://schemas.microsoft.com/office/powerpoint/2010/main" val="387774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a:latin typeface="Comic Sans MS" panose="030F0702030302020204" pitchFamily="66" charset="0"/>
              </a:rPr>
              <a:t>Key Words:</a:t>
            </a:r>
          </a:p>
          <a:p>
            <a:pPr algn="ctr"/>
            <a:endParaRPr lang="en-GB" sz="1200" b="1" u="sng" dirty="0">
              <a:latin typeface="Comic Sans MS" panose="030F0702030302020204" pitchFamily="66" charset="0"/>
            </a:endParaRPr>
          </a:p>
          <a:p>
            <a:pPr algn="ctr"/>
            <a:endParaRPr lang="en-GB" sz="1400" b="1" u="sng" dirty="0">
              <a:latin typeface="Comic Sans MS" panose="030F0702030302020204" pitchFamily="66" charset="0"/>
            </a:endParaRPr>
          </a:p>
          <a:p>
            <a:pPr algn="ctr"/>
            <a:endParaRPr lang="en-GB" sz="1400" b="1" u="sng" dirty="0">
              <a:latin typeface="Comic Sans MS" panose="030F0702030302020204" pitchFamily="66" charset="0"/>
            </a:endParaRPr>
          </a:p>
        </p:txBody>
      </p:sp>
      <p:sp>
        <p:nvSpPr>
          <p:cNvPr id="7"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
        <p:nvSpPr>
          <p:cNvPr id="8" name="Rounded Rectangle 7"/>
          <p:cNvSpPr/>
          <p:nvPr/>
        </p:nvSpPr>
        <p:spPr>
          <a:xfrm>
            <a:off x="10021764" y="476228"/>
            <a:ext cx="2195142" cy="461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srgbClr val="FF0000"/>
              </a:solidFill>
            </a:endParaRPr>
          </a:p>
          <a:p>
            <a:pPr algn="ctr"/>
            <a:endParaRPr lang="en-GB" u="sng" dirty="0">
              <a:solidFill>
                <a:srgbClr val="FF0000"/>
              </a:solidFill>
            </a:endParaRPr>
          </a:p>
          <a:p>
            <a:pPr algn="ctr"/>
            <a:r>
              <a:rPr lang="en-GB" b="1" u="sng" dirty="0">
                <a:solidFill>
                  <a:schemeClr val="tx1"/>
                </a:solidFill>
              </a:rPr>
              <a:t> TASK:</a:t>
            </a:r>
          </a:p>
          <a:p>
            <a:pPr marL="285750" indent="-285750" algn="ctr">
              <a:buFont typeface="Arial" panose="020B0604020202020204" pitchFamily="34" charset="0"/>
              <a:buChar char="•"/>
            </a:pPr>
            <a:r>
              <a:rPr lang="en-GB" dirty="0"/>
              <a:t>Highlight quotes from B, M, E</a:t>
            </a:r>
          </a:p>
          <a:p>
            <a:pPr marL="285750" indent="-285750" algn="ctr">
              <a:buFont typeface="Arial" panose="020B0604020202020204" pitchFamily="34" charset="0"/>
              <a:buChar char="•"/>
            </a:pPr>
            <a:r>
              <a:rPr lang="en-GB" dirty="0"/>
              <a:t>Analyse quotes using ‘what, how, why’</a:t>
            </a:r>
          </a:p>
          <a:p>
            <a:pPr marL="285750" indent="-285750" algn="ctr">
              <a:buFont typeface="Arial" panose="020B0604020202020204" pitchFamily="34" charset="0"/>
              <a:buChar char="•"/>
            </a:pPr>
            <a:r>
              <a:rPr lang="en-GB" dirty="0"/>
              <a:t>Link to context</a:t>
            </a:r>
          </a:p>
          <a:p>
            <a:pPr marL="285750" indent="-285750" algn="ctr">
              <a:buFont typeface="Arial" panose="020B0604020202020204" pitchFamily="34" charset="0"/>
              <a:buChar char="•"/>
            </a:pPr>
            <a:r>
              <a:rPr lang="en-GB" dirty="0"/>
              <a:t>Use key words</a:t>
            </a:r>
          </a:p>
          <a:p>
            <a:pPr marL="285750" indent="-285750" algn="ctr">
              <a:buFont typeface="Arial" panose="020B0604020202020204" pitchFamily="34" charset="0"/>
              <a:buChar char="•"/>
            </a:pPr>
            <a:endParaRPr lang="en-GB" b="1" u="sng" dirty="0"/>
          </a:p>
          <a:p>
            <a:pPr marL="285750" indent="-285750" algn="ctr">
              <a:buFont typeface="Arial" panose="020B0604020202020204" pitchFamily="34" charset="0"/>
              <a:buChar char="•"/>
            </a:pPr>
            <a:r>
              <a:rPr lang="en-GB" b="1" u="sng" dirty="0">
                <a:solidFill>
                  <a:srgbClr val="FF0000"/>
                </a:solidFill>
              </a:rPr>
              <a:t>CHALLENGE:</a:t>
            </a:r>
          </a:p>
          <a:p>
            <a:pPr marL="285750" indent="-285750" algn="ctr">
              <a:buFont typeface="Arial" panose="020B0604020202020204" pitchFamily="34" charset="0"/>
              <a:buChar char="•"/>
            </a:pPr>
            <a:r>
              <a:rPr lang="en-GB" dirty="0">
                <a:solidFill>
                  <a:srgbClr val="FF0000"/>
                </a:solidFill>
              </a:rPr>
              <a:t>Look for alternative meanings</a:t>
            </a:r>
          </a:p>
          <a:p>
            <a:pPr marL="285750" indent="-285750" algn="ctr">
              <a:buFont typeface="Arial" panose="020B0604020202020204" pitchFamily="34" charset="0"/>
              <a:buChar char="•"/>
            </a:pPr>
            <a:r>
              <a:rPr lang="en-GB" dirty="0">
                <a:solidFill>
                  <a:srgbClr val="FF0000"/>
                </a:solidFill>
              </a:rPr>
              <a:t>Shakespeare’s message</a:t>
            </a:r>
          </a:p>
          <a:p>
            <a:pPr marL="285750" indent="-285750" algn="ctr">
              <a:buFont typeface="Arial" panose="020B0604020202020204" pitchFamily="34" charset="0"/>
              <a:buChar char="•"/>
            </a:pPr>
            <a:endParaRPr lang="en-GB" dirty="0">
              <a:solidFill>
                <a:srgbClr val="FF0000"/>
              </a:solidFill>
            </a:endParaRPr>
          </a:p>
        </p:txBody>
      </p:sp>
      <p:sp>
        <p:nvSpPr>
          <p:cNvPr id="9" name="Rounded Rectangle 8"/>
          <p:cNvSpPr/>
          <p:nvPr/>
        </p:nvSpPr>
        <p:spPr>
          <a:xfrm>
            <a:off x="3267808" y="-76429"/>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Extract analysis</a:t>
            </a:r>
          </a:p>
        </p:txBody>
      </p:sp>
      <p:pic>
        <p:nvPicPr>
          <p:cNvPr id="4" name="Picture 3"/>
          <p:cNvPicPr>
            <a:picLocks noChangeAspect="1"/>
          </p:cNvPicPr>
          <p:nvPr/>
        </p:nvPicPr>
        <p:blipFill rotWithShape="1">
          <a:blip r:embed="rId3"/>
          <a:srcRect l="26765" t="25216" r="26140" b="12400"/>
          <a:stretch/>
        </p:blipFill>
        <p:spPr>
          <a:xfrm>
            <a:off x="2861594" y="476228"/>
            <a:ext cx="6608595" cy="4921623"/>
          </a:xfrm>
          <a:prstGeom prst="rect">
            <a:avLst/>
          </a:prstGeom>
        </p:spPr>
      </p:pic>
    </p:spTree>
    <p:extLst>
      <p:ext uri="{BB962C8B-B14F-4D97-AF65-F5344CB8AC3E}">
        <p14:creationId xmlns:p14="http://schemas.microsoft.com/office/powerpoint/2010/main" val="406274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Thursday   </a:t>
            </a:r>
          </a:p>
        </p:txBody>
      </p:sp>
      <p:sp>
        <p:nvSpPr>
          <p:cNvPr id="3" name="Subtitle 2"/>
          <p:cNvSpPr>
            <a:spLocks noGrp="1"/>
          </p:cNvSpPr>
          <p:nvPr>
            <p:ph type="subTitle" idx="1"/>
          </p:nvPr>
        </p:nvSpPr>
        <p:spPr/>
        <p:txBody>
          <a:bodyPr/>
          <a:lstStyle/>
          <a:p>
            <a:endParaRPr lang="en-GB"/>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3383783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167"/>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982685" y="1029622"/>
            <a:ext cx="8510377" cy="4876267"/>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457200" indent="-457200">
              <a:buFont typeface="+mj-lt"/>
              <a:buAutoNum type="arabicPeriod"/>
            </a:pPr>
            <a:endParaRPr lang="en-GB" sz="3200" dirty="0"/>
          </a:p>
          <a:p>
            <a:pPr marL="457200" indent="-457200">
              <a:buFont typeface="+mj-lt"/>
              <a:buAutoNum type="arabicPeriod"/>
            </a:pPr>
            <a:r>
              <a:rPr lang="en-GB" sz="3200" dirty="0"/>
              <a:t>Act 5 scene 1: What news does Romeo’s servant Balthazar, who arrives from Verona, tell him?</a:t>
            </a:r>
          </a:p>
          <a:p>
            <a:pPr marL="457200" indent="-457200">
              <a:buFont typeface="+mj-lt"/>
              <a:buAutoNum type="arabicPeriod"/>
            </a:pPr>
            <a:r>
              <a:rPr lang="en-GB" sz="3200" dirty="0"/>
              <a:t>Act 5 scene 1: What does the reader know that Balthazar does not?</a:t>
            </a:r>
          </a:p>
          <a:p>
            <a:pPr marL="457200" indent="-457200">
              <a:buFont typeface="+mj-lt"/>
              <a:buAutoNum type="arabicPeriod"/>
            </a:pPr>
            <a:r>
              <a:rPr lang="en-GB" sz="3200" dirty="0"/>
              <a:t>Act 5 scene 1: What letter has Romeo been waiting for?</a:t>
            </a:r>
          </a:p>
          <a:p>
            <a:pPr marL="457200" indent="-457200">
              <a:buFont typeface="+mj-lt"/>
              <a:buAutoNum type="arabicPeriod"/>
            </a:pPr>
            <a:r>
              <a:rPr lang="en-GB" sz="3200" dirty="0"/>
              <a:t>Act 5 scene1: Romeo plans to return to Verona; where does he stop and what does he buy before leaving? </a:t>
            </a:r>
          </a:p>
          <a:p>
            <a:pPr marL="457200" indent="-457200">
              <a:buFont typeface="+mj-lt"/>
              <a:buAutoNum type="arabicPeriod"/>
            </a:pPr>
            <a:r>
              <a:rPr lang="en-GB" sz="3200" dirty="0"/>
              <a:t>Act 5 scene 1: (When Romeo take a hold of the poison) Why does Romeo say that the vile (poison) is NOT a poison, but a liquid that will GIVE him life</a:t>
            </a:r>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1466492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167"/>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982685" y="1029622"/>
            <a:ext cx="8510377" cy="4876267"/>
          </a:xfrm>
        </p:spPr>
        <p:style>
          <a:lnRef idx="2">
            <a:schemeClr val="dk1"/>
          </a:lnRef>
          <a:fillRef idx="1">
            <a:schemeClr val="lt1"/>
          </a:fillRef>
          <a:effectRef idx="0">
            <a:schemeClr val="dk1"/>
          </a:effectRef>
          <a:fontRef idx="minor">
            <a:schemeClr val="dk1"/>
          </a:fontRef>
        </p:style>
        <p:txBody>
          <a:bodyPr>
            <a:normAutofit/>
          </a:bodyPr>
          <a:lstStyle/>
          <a:p>
            <a:pPr marL="457200" indent="-457200">
              <a:buFont typeface="+mj-lt"/>
              <a:buAutoNum type="arabicPeriod"/>
            </a:pPr>
            <a:r>
              <a:rPr lang="en-GB" sz="3200" dirty="0">
                <a:solidFill>
                  <a:srgbClr val="FF0000"/>
                </a:solidFill>
              </a:rPr>
              <a:t>That Juliet is dead</a:t>
            </a:r>
          </a:p>
          <a:p>
            <a:pPr marL="457200" indent="-457200">
              <a:buFont typeface="+mj-lt"/>
              <a:buAutoNum type="arabicPeriod"/>
            </a:pPr>
            <a:r>
              <a:rPr lang="en-GB" sz="3200" dirty="0">
                <a:solidFill>
                  <a:srgbClr val="FF0000"/>
                </a:solidFill>
              </a:rPr>
              <a:t>That </a:t>
            </a:r>
            <a:r>
              <a:rPr lang="en-GB" sz="3200" dirty="0" err="1">
                <a:solidFill>
                  <a:srgbClr val="FF0000"/>
                </a:solidFill>
              </a:rPr>
              <a:t>Juliets</a:t>
            </a:r>
            <a:r>
              <a:rPr lang="en-GB" sz="3200" dirty="0">
                <a:solidFill>
                  <a:srgbClr val="FF0000"/>
                </a:solidFill>
              </a:rPr>
              <a:t> death was all faked and that she is actually alive</a:t>
            </a:r>
          </a:p>
          <a:p>
            <a:pPr marL="457200" indent="-457200">
              <a:buFont typeface="+mj-lt"/>
              <a:buAutoNum type="arabicPeriod"/>
            </a:pPr>
            <a:r>
              <a:rPr lang="en-GB" sz="3200" dirty="0">
                <a:solidFill>
                  <a:srgbClr val="FF0000"/>
                </a:solidFill>
              </a:rPr>
              <a:t>The letter from Friar Lawrence telling Romeo more about the plan for him and Juliet</a:t>
            </a:r>
          </a:p>
          <a:p>
            <a:pPr marL="457200" indent="-457200">
              <a:buFont typeface="+mj-lt"/>
              <a:buAutoNum type="arabicPeriod"/>
            </a:pPr>
            <a:r>
              <a:rPr lang="en-GB" sz="3200" dirty="0">
                <a:solidFill>
                  <a:srgbClr val="FF0000"/>
                </a:solidFill>
              </a:rPr>
              <a:t>He stops at an apothecary and buys a deadly poison</a:t>
            </a:r>
          </a:p>
          <a:p>
            <a:pPr marL="457200" indent="-457200">
              <a:buFont typeface="+mj-lt"/>
              <a:buAutoNum type="arabicPeriod"/>
            </a:pPr>
            <a:r>
              <a:rPr lang="en-GB" sz="3200" dirty="0">
                <a:solidFill>
                  <a:srgbClr val="FF0000"/>
                </a:solidFill>
              </a:rPr>
              <a:t>Because when he dies it will give him an eternal life with Juliet</a:t>
            </a:r>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142132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016"/>
            <a:ext cx="10515600" cy="1325563"/>
          </a:xfrm>
        </p:spPr>
        <p:txBody>
          <a:bodyPr/>
          <a:lstStyle/>
          <a:p>
            <a:pPr algn="ctr"/>
            <a:r>
              <a:rPr lang="en-GB" b="1" u="sng" dirty="0"/>
              <a:t>Read Act 5, scenes 1 and 2</a:t>
            </a:r>
          </a:p>
        </p:txBody>
      </p:sp>
      <p:sp>
        <p:nvSpPr>
          <p:cNvPr id="3" name="Content Placeholder 2"/>
          <p:cNvSpPr>
            <a:spLocks noGrp="1"/>
          </p:cNvSpPr>
          <p:nvPr>
            <p:ph idx="1"/>
          </p:nvPr>
        </p:nvSpPr>
        <p:spPr>
          <a:xfrm>
            <a:off x="838200" y="964547"/>
            <a:ext cx="10515600" cy="4351338"/>
          </a:xfrm>
          <a:ln>
            <a:solidFill>
              <a:schemeClr val="accent1"/>
            </a:solidFill>
          </a:ln>
        </p:spPr>
        <p:txBody>
          <a:bodyPr>
            <a:normAutofit fontScale="62500" lnSpcReduction="20000"/>
          </a:bodyPr>
          <a:lstStyle/>
          <a:p>
            <a:pPr fontAlgn="base"/>
            <a:r>
              <a:rPr lang="en-GB" b="1" dirty="0"/>
              <a:t>Summary: Act 5, scene 1</a:t>
            </a:r>
          </a:p>
          <a:p>
            <a:pPr fontAlgn="base"/>
            <a:r>
              <a:rPr lang="en-GB" dirty="0"/>
              <a:t>On Wednesday morning, on a street in Mantua, a cheerful Romeo describes a wonderful dream he had the night before: Juliet found him lying dead, but she kissed him, and breathed new life into his body. Just then, Balthasar enters, and Romeo greets him happily, saying that Balthasar must have come from Verona with news of Juliet and his father. Romeo comments that nothing can be ill in the world if Juliet is well. Balthasar replies that nothing can be ill, then, for Juliet is well: she is in heaven, found dead that morning at her home. Thunderstruck, Romeo cries out “Then I defy you, stars” (5.1.24).</a:t>
            </a:r>
          </a:p>
          <a:p>
            <a:pPr fontAlgn="base"/>
            <a:r>
              <a:rPr lang="en-GB" dirty="0"/>
              <a:t>He tells Balthasar to get him pen and paper (with which he writes a letter for Balthasar to give to Montague) and to hire horses, and says that he will return to Verona that night. Balthasar says that Romeo seems so distraught that he is afraid to leave him, but Romeo insists. Romeo suddenly stops and asks if Balthasar is carrying a letter from Friar Lawrence. Balthasar says he is not, and Romeo sends his servant on his way. Once Balthasar is gone, Romeo says that he will lie with Juliet that night. He goes to find an apothecary, a seller of drugs. After telling the man in the shop that he looks poor, Romeo offers to pay him well for a vial of poison. The Apothecary says that he has just such a thing, but that selling poison in Mantua carries the death sentence. Romeo replies that the Apothecary is too poor to refuse the sale. The Apothecary finally relents and sells Romeo the poison. Once alone, Romeo speaks to the vial, declaring that he will go to Juliet’s tomb and kill himself.</a:t>
            </a:r>
          </a:p>
          <a:p>
            <a:endParaRPr lang="en-GB" dirty="0"/>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141546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167"/>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2982685" y="1029622"/>
            <a:ext cx="8510377" cy="4876267"/>
          </a:xfrm>
        </p:spPr>
        <p:style>
          <a:lnRef idx="2">
            <a:schemeClr val="dk1"/>
          </a:lnRef>
          <a:fillRef idx="1">
            <a:schemeClr val="lt1"/>
          </a:fillRef>
          <a:effectRef idx="0">
            <a:schemeClr val="dk1"/>
          </a:effectRef>
          <a:fontRef idx="minor">
            <a:schemeClr val="dk1"/>
          </a:fontRef>
        </p:style>
        <p:txBody>
          <a:bodyPr>
            <a:normAutofit/>
          </a:bodyPr>
          <a:lstStyle/>
          <a:p>
            <a:pPr marL="457200" indent="-457200">
              <a:buFont typeface="+mj-lt"/>
              <a:buAutoNum type="arabicPeriod"/>
            </a:pPr>
            <a:endParaRPr lang="en-GB" sz="3200" dirty="0"/>
          </a:p>
          <a:p>
            <a:pPr marL="457200" indent="-457200">
              <a:buFont typeface="+mj-lt"/>
              <a:buAutoNum type="arabicPeriod"/>
            </a:pPr>
            <a:r>
              <a:rPr lang="en-GB" sz="3200" dirty="0"/>
              <a:t>Who gave Juliet a potion to fake her death?</a:t>
            </a:r>
          </a:p>
          <a:p>
            <a:pPr marL="457200" indent="-457200">
              <a:buFont typeface="+mj-lt"/>
              <a:buAutoNum type="arabicPeriod"/>
            </a:pPr>
            <a:r>
              <a:rPr lang="en-GB" sz="3200" dirty="0"/>
              <a:t>What day were Paris and Juliet supposed to get married?</a:t>
            </a:r>
          </a:p>
          <a:p>
            <a:pPr marL="457200" indent="-457200">
              <a:buFont typeface="+mj-lt"/>
              <a:buAutoNum type="arabicPeriod"/>
            </a:pPr>
            <a:r>
              <a:rPr lang="en-GB" sz="3200" dirty="0"/>
              <a:t>Why is Friar Lawrence hesitant to marry Juliet and Paris?</a:t>
            </a:r>
          </a:p>
          <a:p>
            <a:pPr marL="457200" indent="-457200">
              <a:buFont typeface="+mj-lt"/>
              <a:buAutoNum type="arabicPeriod"/>
            </a:pPr>
            <a:r>
              <a:rPr lang="en-GB" sz="3200" dirty="0"/>
              <a:t>What does the potion make Juliet do?</a:t>
            </a:r>
          </a:p>
          <a:p>
            <a:pPr marL="457200" indent="-457200">
              <a:buFont typeface="+mj-lt"/>
              <a:buAutoNum type="arabicPeriod"/>
            </a:pPr>
            <a:r>
              <a:rPr lang="en-GB" sz="3200" dirty="0"/>
              <a:t>How will Romeo understand the Friar’s plan that he agreed with Juliet?</a:t>
            </a:r>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511949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016"/>
            <a:ext cx="10515600" cy="1325563"/>
          </a:xfrm>
        </p:spPr>
        <p:txBody>
          <a:bodyPr/>
          <a:lstStyle/>
          <a:p>
            <a:pPr algn="ctr"/>
            <a:r>
              <a:rPr lang="en-GB" b="1" u="sng" dirty="0"/>
              <a:t>Read Act 5, scenes 1 and 2</a:t>
            </a:r>
          </a:p>
        </p:txBody>
      </p:sp>
      <p:sp>
        <p:nvSpPr>
          <p:cNvPr id="3" name="Content Placeholder 2"/>
          <p:cNvSpPr>
            <a:spLocks noGrp="1"/>
          </p:cNvSpPr>
          <p:nvPr>
            <p:ph idx="1"/>
          </p:nvPr>
        </p:nvSpPr>
        <p:spPr>
          <a:xfrm>
            <a:off x="838200" y="964547"/>
            <a:ext cx="10515600" cy="4351338"/>
          </a:xfrm>
          <a:ln>
            <a:solidFill>
              <a:schemeClr val="accent1"/>
            </a:solidFill>
          </a:ln>
        </p:spPr>
        <p:txBody>
          <a:bodyPr>
            <a:normAutofit fontScale="92500" lnSpcReduction="10000"/>
          </a:bodyPr>
          <a:lstStyle/>
          <a:p>
            <a:pPr fontAlgn="base"/>
            <a:r>
              <a:rPr lang="en-GB" b="1" dirty="0"/>
              <a:t>Summary: Act 5, scene 2</a:t>
            </a:r>
          </a:p>
          <a:p>
            <a:pPr fontAlgn="base"/>
            <a:r>
              <a:rPr lang="en-GB" dirty="0"/>
              <a:t>At his cell, Friar Lawrence speaks with Friar John, whom he had earlier sent to Mantua with a letter for Romeo. He asks John how Romeo responded to his letter (which described the plan involving Juliet’s false death). Friar John replies that he was unable to deliver the letter because he was shut up in a quarantined house due to an outbreak of plague. Friar Lawrence becomes upset, realizing that if Romeo does not know about Juliet’s false death, there will be no one to retrieve her from the tomb when she awakes. (He does not know that Romeo has learned of Juliet’s death and believes it to be real.) Sending for a crowbar, Friar Lawrence declares that he will have to rescue Juliet from the tomb on his own. He sends another letter to Romeo to warn him about what has happened, and plans to keep Juliet in his cell until Romeo arrives.</a:t>
            </a:r>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228188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a:latin typeface="Comic Sans MS" panose="030F0702030302020204" pitchFamily="66" charset="0"/>
              </a:rPr>
              <a:t>Key Words:</a:t>
            </a:r>
          </a:p>
          <a:p>
            <a:pPr algn="ctr"/>
            <a:endParaRPr lang="en-GB" sz="1200" b="1" u="sng" dirty="0">
              <a:latin typeface="Comic Sans MS" panose="030F0702030302020204" pitchFamily="66" charset="0"/>
            </a:endParaRPr>
          </a:p>
          <a:p>
            <a:pPr algn="ctr"/>
            <a:endParaRPr lang="en-GB" sz="1400" b="1" u="sng" dirty="0">
              <a:latin typeface="Comic Sans MS" panose="030F0702030302020204" pitchFamily="66" charset="0"/>
            </a:endParaRPr>
          </a:p>
          <a:p>
            <a:pPr algn="ctr"/>
            <a:endParaRPr lang="en-GB" sz="1400" b="1" u="sng" dirty="0">
              <a:latin typeface="Comic Sans MS" panose="030F0702030302020204" pitchFamily="66" charset="0"/>
            </a:endParaRPr>
          </a:p>
        </p:txBody>
      </p:sp>
      <p:sp>
        <p:nvSpPr>
          <p:cNvPr id="7"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
        <p:nvSpPr>
          <p:cNvPr id="8" name="Rounded Rectangle 7"/>
          <p:cNvSpPr/>
          <p:nvPr/>
        </p:nvSpPr>
        <p:spPr>
          <a:xfrm>
            <a:off x="10021764" y="476228"/>
            <a:ext cx="2195142" cy="461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srgbClr val="FF0000"/>
              </a:solidFill>
            </a:endParaRPr>
          </a:p>
          <a:p>
            <a:pPr algn="ctr"/>
            <a:endParaRPr lang="en-GB" u="sng" dirty="0">
              <a:solidFill>
                <a:srgbClr val="FF0000"/>
              </a:solidFill>
            </a:endParaRPr>
          </a:p>
          <a:p>
            <a:pPr algn="ctr"/>
            <a:r>
              <a:rPr lang="en-GB" b="1" u="sng" dirty="0">
                <a:solidFill>
                  <a:schemeClr val="tx1"/>
                </a:solidFill>
              </a:rPr>
              <a:t> TASK:</a:t>
            </a:r>
          </a:p>
          <a:p>
            <a:pPr marL="285750" indent="-285750" algn="ctr">
              <a:buFont typeface="Arial" panose="020B0604020202020204" pitchFamily="34" charset="0"/>
              <a:buChar char="•"/>
            </a:pPr>
            <a:r>
              <a:rPr lang="en-GB" dirty="0"/>
              <a:t>Highlight quotes from B, M, E</a:t>
            </a:r>
          </a:p>
          <a:p>
            <a:pPr marL="285750" indent="-285750" algn="ctr">
              <a:buFont typeface="Arial" panose="020B0604020202020204" pitchFamily="34" charset="0"/>
              <a:buChar char="•"/>
            </a:pPr>
            <a:r>
              <a:rPr lang="en-GB" dirty="0"/>
              <a:t>Analyse quotes using ‘what, how, why’</a:t>
            </a:r>
          </a:p>
          <a:p>
            <a:pPr marL="285750" indent="-285750" algn="ctr">
              <a:buFont typeface="Arial" panose="020B0604020202020204" pitchFamily="34" charset="0"/>
              <a:buChar char="•"/>
            </a:pPr>
            <a:r>
              <a:rPr lang="en-GB" dirty="0"/>
              <a:t>Link to context</a:t>
            </a:r>
          </a:p>
          <a:p>
            <a:pPr marL="285750" indent="-285750" algn="ctr">
              <a:buFont typeface="Arial" panose="020B0604020202020204" pitchFamily="34" charset="0"/>
              <a:buChar char="•"/>
            </a:pPr>
            <a:r>
              <a:rPr lang="en-GB" dirty="0"/>
              <a:t>Use key words</a:t>
            </a:r>
          </a:p>
          <a:p>
            <a:pPr marL="285750" indent="-285750" algn="ctr">
              <a:buFont typeface="Arial" panose="020B0604020202020204" pitchFamily="34" charset="0"/>
              <a:buChar char="•"/>
            </a:pPr>
            <a:endParaRPr lang="en-GB" b="1" u="sng" dirty="0"/>
          </a:p>
          <a:p>
            <a:pPr marL="285750" indent="-285750" algn="ctr">
              <a:buFont typeface="Arial" panose="020B0604020202020204" pitchFamily="34" charset="0"/>
              <a:buChar char="•"/>
            </a:pPr>
            <a:r>
              <a:rPr lang="en-GB" b="1" u="sng" dirty="0">
                <a:solidFill>
                  <a:srgbClr val="FF0000"/>
                </a:solidFill>
              </a:rPr>
              <a:t>CHALLENGE:</a:t>
            </a:r>
          </a:p>
          <a:p>
            <a:pPr marL="285750" indent="-285750" algn="ctr">
              <a:buFont typeface="Arial" panose="020B0604020202020204" pitchFamily="34" charset="0"/>
              <a:buChar char="•"/>
            </a:pPr>
            <a:r>
              <a:rPr lang="en-GB" dirty="0">
                <a:solidFill>
                  <a:srgbClr val="FF0000"/>
                </a:solidFill>
              </a:rPr>
              <a:t>Look for alternative meanings</a:t>
            </a:r>
          </a:p>
          <a:p>
            <a:pPr marL="285750" indent="-285750" algn="ctr">
              <a:buFont typeface="Arial" panose="020B0604020202020204" pitchFamily="34" charset="0"/>
              <a:buChar char="•"/>
            </a:pPr>
            <a:r>
              <a:rPr lang="en-GB" dirty="0">
                <a:solidFill>
                  <a:srgbClr val="FF0000"/>
                </a:solidFill>
              </a:rPr>
              <a:t>Shakespeare’s message</a:t>
            </a:r>
          </a:p>
          <a:p>
            <a:pPr marL="285750" indent="-285750" algn="ctr">
              <a:buFont typeface="Arial" panose="020B0604020202020204" pitchFamily="34" charset="0"/>
              <a:buChar char="•"/>
            </a:pPr>
            <a:endParaRPr lang="en-GB" dirty="0">
              <a:solidFill>
                <a:srgbClr val="FF0000"/>
              </a:solidFill>
            </a:endParaRPr>
          </a:p>
        </p:txBody>
      </p:sp>
      <p:sp>
        <p:nvSpPr>
          <p:cNvPr id="9" name="Rounded Rectangle 8"/>
          <p:cNvSpPr/>
          <p:nvPr/>
        </p:nvSpPr>
        <p:spPr>
          <a:xfrm>
            <a:off x="3267808" y="-76429"/>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Extract analysis</a:t>
            </a:r>
          </a:p>
        </p:txBody>
      </p:sp>
      <p:pic>
        <p:nvPicPr>
          <p:cNvPr id="4" name="Picture 3"/>
          <p:cNvPicPr>
            <a:picLocks noChangeAspect="1"/>
          </p:cNvPicPr>
          <p:nvPr/>
        </p:nvPicPr>
        <p:blipFill rotWithShape="1">
          <a:blip r:embed="rId3"/>
          <a:srcRect l="27096" t="20901" r="25699" b="16127"/>
          <a:stretch/>
        </p:blipFill>
        <p:spPr>
          <a:xfrm>
            <a:off x="2796989" y="384998"/>
            <a:ext cx="6575611" cy="4931709"/>
          </a:xfrm>
          <a:prstGeom prst="rect">
            <a:avLst/>
          </a:prstGeom>
        </p:spPr>
      </p:pic>
    </p:spTree>
    <p:extLst>
      <p:ext uri="{BB962C8B-B14F-4D97-AF65-F5344CB8AC3E}">
        <p14:creationId xmlns:p14="http://schemas.microsoft.com/office/powerpoint/2010/main" val="323084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a:latin typeface="Comic Sans MS" panose="030F0702030302020204" pitchFamily="66" charset="0"/>
              </a:rPr>
              <a:t>Key Words:</a:t>
            </a:r>
          </a:p>
          <a:p>
            <a:pPr algn="ctr"/>
            <a:endParaRPr lang="en-GB" sz="1200" b="1" u="sng" dirty="0">
              <a:latin typeface="Comic Sans MS" panose="030F0702030302020204" pitchFamily="66" charset="0"/>
            </a:endParaRPr>
          </a:p>
          <a:p>
            <a:pPr algn="ctr"/>
            <a:endParaRPr lang="en-GB" sz="1400" b="1" u="sng" dirty="0">
              <a:latin typeface="Comic Sans MS" panose="030F0702030302020204" pitchFamily="66" charset="0"/>
            </a:endParaRPr>
          </a:p>
          <a:p>
            <a:pPr algn="ctr"/>
            <a:endParaRPr lang="en-GB" sz="1400" b="1" u="sng" dirty="0">
              <a:latin typeface="Comic Sans MS" panose="030F0702030302020204" pitchFamily="66" charset="0"/>
            </a:endParaRPr>
          </a:p>
        </p:txBody>
      </p:sp>
      <p:sp>
        <p:nvSpPr>
          <p:cNvPr id="7"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5</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
        <p:nvSpPr>
          <p:cNvPr id="8" name="Rounded Rectangle 7"/>
          <p:cNvSpPr/>
          <p:nvPr/>
        </p:nvSpPr>
        <p:spPr>
          <a:xfrm>
            <a:off x="10021764" y="476228"/>
            <a:ext cx="2195142" cy="461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srgbClr val="FF0000"/>
              </a:solidFill>
            </a:endParaRPr>
          </a:p>
          <a:p>
            <a:pPr algn="ctr"/>
            <a:endParaRPr lang="en-GB" u="sng" dirty="0">
              <a:solidFill>
                <a:srgbClr val="FF0000"/>
              </a:solidFill>
            </a:endParaRPr>
          </a:p>
          <a:p>
            <a:pPr algn="ctr"/>
            <a:r>
              <a:rPr lang="en-GB" b="1" u="sng" dirty="0">
                <a:solidFill>
                  <a:schemeClr val="tx1"/>
                </a:solidFill>
              </a:rPr>
              <a:t> TASK:</a:t>
            </a:r>
          </a:p>
          <a:p>
            <a:pPr marL="285750" indent="-285750" algn="ctr">
              <a:buFont typeface="Arial" panose="020B0604020202020204" pitchFamily="34" charset="0"/>
              <a:buChar char="•"/>
            </a:pPr>
            <a:r>
              <a:rPr lang="en-GB" dirty="0"/>
              <a:t>Highlight quotes from B, M, E</a:t>
            </a:r>
          </a:p>
          <a:p>
            <a:pPr marL="285750" indent="-285750" algn="ctr">
              <a:buFont typeface="Arial" panose="020B0604020202020204" pitchFamily="34" charset="0"/>
              <a:buChar char="•"/>
            </a:pPr>
            <a:r>
              <a:rPr lang="en-GB" dirty="0"/>
              <a:t>Analyse quotes using ‘what, how, why’</a:t>
            </a:r>
          </a:p>
          <a:p>
            <a:pPr marL="285750" indent="-285750" algn="ctr">
              <a:buFont typeface="Arial" panose="020B0604020202020204" pitchFamily="34" charset="0"/>
              <a:buChar char="•"/>
            </a:pPr>
            <a:r>
              <a:rPr lang="en-GB" dirty="0"/>
              <a:t>Link to context</a:t>
            </a:r>
          </a:p>
          <a:p>
            <a:pPr marL="285750" indent="-285750" algn="ctr">
              <a:buFont typeface="Arial" panose="020B0604020202020204" pitchFamily="34" charset="0"/>
              <a:buChar char="•"/>
            </a:pPr>
            <a:r>
              <a:rPr lang="en-GB" dirty="0"/>
              <a:t>Use key words</a:t>
            </a:r>
          </a:p>
          <a:p>
            <a:pPr marL="285750" indent="-285750" algn="ctr">
              <a:buFont typeface="Arial" panose="020B0604020202020204" pitchFamily="34" charset="0"/>
              <a:buChar char="•"/>
            </a:pPr>
            <a:endParaRPr lang="en-GB" b="1" u="sng" dirty="0"/>
          </a:p>
          <a:p>
            <a:pPr marL="285750" indent="-285750" algn="ctr">
              <a:buFont typeface="Arial" panose="020B0604020202020204" pitchFamily="34" charset="0"/>
              <a:buChar char="•"/>
            </a:pPr>
            <a:r>
              <a:rPr lang="en-GB" b="1" u="sng" dirty="0">
                <a:solidFill>
                  <a:srgbClr val="FF0000"/>
                </a:solidFill>
              </a:rPr>
              <a:t>CHALLENGE:</a:t>
            </a:r>
          </a:p>
          <a:p>
            <a:pPr marL="285750" indent="-285750" algn="ctr">
              <a:buFont typeface="Arial" panose="020B0604020202020204" pitchFamily="34" charset="0"/>
              <a:buChar char="•"/>
            </a:pPr>
            <a:r>
              <a:rPr lang="en-GB" dirty="0">
                <a:solidFill>
                  <a:srgbClr val="FF0000"/>
                </a:solidFill>
              </a:rPr>
              <a:t>Look for alternative meanings</a:t>
            </a:r>
          </a:p>
          <a:p>
            <a:pPr marL="285750" indent="-285750" algn="ctr">
              <a:buFont typeface="Arial" panose="020B0604020202020204" pitchFamily="34" charset="0"/>
              <a:buChar char="•"/>
            </a:pPr>
            <a:r>
              <a:rPr lang="en-GB" dirty="0">
                <a:solidFill>
                  <a:srgbClr val="FF0000"/>
                </a:solidFill>
              </a:rPr>
              <a:t>Shakespeare’s message</a:t>
            </a:r>
          </a:p>
          <a:p>
            <a:pPr marL="285750" indent="-285750" algn="ctr">
              <a:buFont typeface="Arial" panose="020B0604020202020204" pitchFamily="34" charset="0"/>
              <a:buChar char="•"/>
            </a:pPr>
            <a:endParaRPr lang="en-GB" dirty="0">
              <a:solidFill>
                <a:srgbClr val="FF0000"/>
              </a:solidFill>
            </a:endParaRPr>
          </a:p>
        </p:txBody>
      </p:sp>
      <p:sp>
        <p:nvSpPr>
          <p:cNvPr id="9" name="Rounded Rectangle 8"/>
          <p:cNvSpPr/>
          <p:nvPr/>
        </p:nvSpPr>
        <p:spPr>
          <a:xfrm>
            <a:off x="3267808" y="-76429"/>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Extract analysis</a:t>
            </a:r>
          </a:p>
        </p:txBody>
      </p:sp>
      <p:pic>
        <p:nvPicPr>
          <p:cNvPr id="10" name="Picture 9"/>
          <p:cNvPicPr>
            <a:picLocks noChangeAspect="1"/>
          </p:cNvPicPr>
          <p:nvPr/>
        </p:nvPicPr>
        <p:blipFill rotWithShape="1">
          <a:blip r:embed="rId3"/>
          <a:srcRect l="25332" t="26393" r="25477" b="11421"/>
          <a:stretch/>
        </p:blipFill>
        <p:spPr>
          <a:xfrm>
            <a:off x="2774188" y="350615"/>
            <a:ext cx="7225742" cy="5135785"/>
          </a:xfrm>
          <a:prstGeom prst="rect">
            <a:avLst/>
          </a:prstGeom>
        </p:spPr>
      </p:pic>
    </p:spTree>
    <p:extLst>
      <p:ext uri="{BB962C8B-B14F-4D97-AF65-F5344CB8AC3E}">
        <p14:creationId xmlns:p14="http://schemas.microsoft.com/office/powerpoint/2010/main" val="185675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1918727"/>
            <a:ext cx="3061447" cy="2518804"/>
          </a:xfrm>
          <a:ln>
            <a:solidFill>
              <a:srgbClr val="FF0000"/>
            </a:solidFill>
          </a:ln>
        </p:spPr>
        <p:txBody>
          <a:bodyPr>
            <a:normAutofit/>
          </a:bodyPr>
          <a:lstStyle/>
          <a:p>
            <a:r>
              <a:rPr lang="en-GB" sz="3200" b="1" u="sng" dirty="0"/>
              <a:t>Answer the exam question</a:t>
            </a:r>
            <a:br>
              <a:rPr lang="en-GB" sz="3200" b="1" u="sng" dirty="0"/>
            </a:br>
            <a:r>
              <a:rPr lang="en-GB" sz="2000" dirty="0"/>
              <a:t>1. follow the guide to the right</a:t>
            </a:r>
            <a:br>
              <a:rPr lang="en-GB" sz="2000" dirty="0"/>
            </a:br>
            <a:r>
              <a:rPr lang="en-GB" sz="2000" dirty="0"/>
              <a:t>2. use your R&amp;J book to help you</a:t>
            </a:r>
            <a:br>
              <a:rPr lang="en-GB" sz="2000" dirty="0"/>
            </a:br>
            <a:r>
              <a:rPr lang="en-GB" sz="2000" dirty="0"/>
              <a:t>3. 5 PETERS</a:t>
            </a:r>
            <a:endParaRPr lang="en-GB" sz="3200" b="1" u="sng" dirty="0"/>
          </a:p>
        </p:txBody>
      </p:sp>
      <p:pic>
        <p:nvPicPr>
          <p:cNvPr id="4" name="Picture 3"/>
          <p:cNvPicPr>
            <a:picLocks noChangeAspect="1"/>
          </p:cNvPicPr>
          <p:nvPr/>
        </p:nvPicPr>
        <p:blipFill rotWithShape="1">
          <a:blip r:embed="rId2"/>
          <a:srcRect l="31544" t="15474" r="34375" b="5468"/>
          <a:stretch/>
        </p:blipFill>
        <p:spPr>
          <a:xfrm>
            <a:off x="627529" y="365124"/>
            <a:ext cx="5468471" cy="6358405"/>
          </a:xfrm>
          <a:prstGeom prst="rect">
            <a:avLst/>
          </a:prstGeom>
        </p:spPr>
      </p:pic>
      <p:sp>
        <p:nvSpPr>
          <p:cNvPr id="5" name="Rounded Rectangle 4"/>
          <p:cNvSpPr/>
          <p:nvPr/>
        </p:nvSpPr>
        <p:spPr>
          <a:xfrm>
            <a:off x="9369329" y="1067899"/>
            <a:ext cx="2195142" cy="5494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srgbClr val="FF0000"/>
              </a:solidFill>
            </a:endParaRPr>
          </a:p>
          <a:p>
            <a:pPr algn="ctr"/>
            <a:endParaRPr lang="en-GB" u="sng" dirty="0">
              <a:solidFill>
                <a:srgbClr val="FF0000"/>
              </a:solidFill>
            </a:endParaRPr>
          </a:p>
          <a:p>
            <a:pPr algn="ctr"/>
            <a:r>
              <a:rPr lang="en-GB" b="1" u="sng" dirty="0">
                <a:solidFill>
                  <a:schemeClr val="tx1"/>
                </a:solidFill>
              </a:rPr>
              <a:t> TASK:</a:t>
            </a:r>
          </a:p>
          <a:p>
            <a:pPr marL="285750" indent="-285750" algn="ctr">
              <a:buFont typeface="Arial" panose="020B0604020202020204" pitchFamily="34" charset="0"/>
              <a:buChar char="•"/>
            </a:pPr>
            <a:r>
              <a:rPr lang="en-GB" dirty="0"/>
              <a:t>Highlight quotes from B, M, E</a:t>
            </a:r>
          </a:p>
          <a:p>
            <a:pPr marL="285750" indent="-285750" algn="ctr">
              <a:buFont typeface="Arial" panose="020B0604020202020204" pitchFamily="34" charset="0"/>
              <a:buChar char="•"/>
            </a:pPr>
            <a:r>
              <a:rPr lang="en-GB" dirty="0"/>
              <a:t>Analyse quotes using ‘what, how, why’</a:t>
            </a:r>
          </a:p>
          <a:p>
            <a:pPr marL="285750" indent="-285750" algn="ctr">
              <a:buFont typeface="Arial" panose="020B0604020202020204" pitchFamily="34" charset="0"/>
              <a:buChar char="•"/>
            </a:pPr>
            <a:r>
              <a:rPr lang="en-GB" dirty="0"/>
              <a:t>Link to context</a:t>
            </a:r>
          </a:p>
          <a:p>
            <a:pPr marL="285750" indent="-285750" algn="ctr">
              <a:buFont typeface="Arial" panose="020B0604020202020204" pitchFamily="34" charset="0"/>
              <a:buChar char="•"/>
            </a:pPr>
            <a:r>
              <a:rPr lang="en-GB" dirty="0"/>
              <a:t>Use key words</a:t>
            </a:r>
          </a:p>
          <a:p>
            <a:pPr marL="285750" indent="-285750" algn="ctr">
              <a:buFont typeface="Arial" panose="020B0604020202020204" pitchFamily="34" charset="0"/>
              <a:buChar char="•"/>
            </a:pPr>
            <a:r>
              <a:rPr lang="en-GB" dirty="0"/>
              <a:t>Use quotes from across the play</a:t>
            </a:r>
          </a:p>
          <a:p>
            <a:pPr marL="285750" indent="-285750" algn="ctr">
              <a:buFont typeface="Arial" panose="020B0604020202020204" pitchFamily="34" charset="0"/>
              <a:buChar char="•"/>
            </a:pPr>
            <a:endParaRPr lang="en-GB" b="1" u="sng" dirty="0"/>
          </a:p>
          <a:p>
            <a:pPr marL="285750" indent="-285750" algn="ctr">
              <a:buFont typeface="Arial" panose="020B0604020202020204" pitchFamily="34" charset="0"/>
              <a:buChar char="•"/>
            </a:pPr>
            <a:r>
              <a:rPr lang="en-GB" b="1" u="sng" dirty="0">
                <a:solidFill>
                  <a:srgbClr val="FF0000"/>
                </a:solidFill>
              </a:rPr>
              <a:t>CHALLENGE:</a:t>
            </a:r>
          </a:p>
          <a:p>
            <a:pPr marL="285750" indent="-285750" algn="ctr">
              <a:buFont typeface="Arial" panose="020B0604020202020204" pitchFamily="34" charset="0"/>
              <a:buChar char="•"/>
            </a:pPr>
            <a:r>
              <a:rPr lang="en-GB" dirty="0">
                <a:solidFill>
                  <a:srgbClr val="FF0000"/>
                </a:solidFill>
              </a:rPr>
              <a:t>Look for alternative meanings</a:t>
            </a:r>
          </a:p>
          <a:p>
            <a:pPr marL="285750" indent="-285750" algn="ctr">
              <a:buFont typeface="Arial" panose="020B0604020202020204" pitchFamily="34" charset="0"/>
              <a:buChar char="•"/>
            </a:pPr>
            <a:r>
              <a:rPr lang="en-GB" dirty="0">
                <a:solidFill>
                  <a:srgbClr val="FF0000"/>
                </a:solidFill>
              </a:rPr>
              <a:t>Shakespeare’s message</a:t>
            </a:r>
          </a:p>
          <a:p>
            <a:pPr marL="285750" indent="-285750" algn="ctr">
              <a:buFont typeface="Arial" panose="020B0604020202020204" pitchFamily="34" charset="0"/>
              <a:buChar char="•"/>
            </a:pPr>
            <a:endParaRPr lang="en-GB" dirty="0">
              <a:solidFill>
                <a:srgbClr val="FF0000"/>
              </a:solidFill>
            </a:endParaRPr>
          </a:p>
        </p:txBody>
      </p:sp>
    </p:spTree>
    <p:extLst>
      <p:ext uri="{BB962C8B-B14F-4D97-AF65-F5344CB8AC3E}">
        <p14:creationId xmlns:p14="http://schemas.microsoft.com/office/powerpoint/2010/main" val="124992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974451"/>
          </a:xfrm>
          <a:gradFill>
            <a:gsLst>
              <a:gs pos="0">
                <a:srgbClr val="F83EC3"/>
              </a:gs>
              <a:gs pos="50000">
                <a:schemeClr val="dk1">
                  <a:lumMod val="105000"/>
                  <a:satMod val="103000"/>
                  <a:tint val="73000"/>
                </a:schemeClr>
              </a:gs>
              <a:gs pos="100000">
                <a:schemeClr val="dk1">
                  <a:lumMod val="105000"/>
                  <a:satMod val="109000"/>
                  <a:tint val="81000"/>
                </a:schemeClr>
              </a:gs>
            </a:gsLst>
          </a:gradFill>
        </p:spPr>
        <p:style>
          <a:lnRef idx="1">
            <a:schemeClr val="dk1"/>
          </a:lnRef>
          <a:fillRef idx="2">
            <a:schemeClr val="dk1"/>
          </a:fillRef>
          <a:effectRef idx="1">
            <a:schemeClr val="dk1"/>
          </a:effectRef>
          <a:fontRef idx="minor">
            <a:schemeClr val="dk1"/>
          </a:fontRef>
        </p:style>
        <p:txBody>
          <a:bodyPr>
            <a:normAutofit/>
          </a:bodyPr>
          <a:lstStyle/>
          <a:p>
            <a:r>
              <a:rPr lang="en-GB" dirty="0"/>
              <a:t>5 in 5 Romeo &amp; Juliet</a:t>
            </a:r>
          </a:p>
        </p:txBody>
      </p:sp>
      <p:sp>
        <p:nvSpPr>
          <p:cNvPr id="3" name="Subtitle 2"/>
          <p:cNvSpPr>
            <a:spLocks noGrp="1"/>
          </p:cNvSpPr>
          <p:nvPr>
            <p:ph type="subTitle" idx="1"/>
          </p:nvPr>
        </p:nvSpPr>
        <p:spPr>
          <a:xfrm>
            <a:off x="3345756" y="869723"/>
            <a:ext cx="8510377" cy="487626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457200" indent="-457200">
              <a:buFont typeface="+mj-lt"/>
              <a:buAutoNum type="arabicPeriod"/>
            </a:pPr>
            <a:endParaRPr lang="en-GB" sz="3200" dirty="0"/>
          </a:p>
          <a:p>
            <a:pPr marL="457200" indent="-457200">
              <a:buFont typeface="+mj-lt"/>
              <a:buAutoNum type="arabicPeriod"/>
            </a:pPr>
            <a:r>
              <a:rPr lang="en-GB" sz="3200" dirty="0"/>
              <a:t>Who gave Juliet a potion to fake her death?</a:t>
            </a:r>
          </a:p>
          <a:p>
            <a:r>
              <a:rPr lang="en-GB" sz="3200" dirty="0">
                <a:solidFill>
                  <a:srgbClr val="FF0000"/>
                </a:solidFill>
              </a:rPr>
              <a:t>Friar Lawrence</a:t>
            </a:r>
          </a:p>
          <a:p>
            <a:pPr marL="457200" indent="-457200">
              <a:buFont typeface="+mj-lt"/>
              <a:buAutoNum type="arabicPeriod"/>
            </a:pPr>
            <a:r>
              <a:rPr lang="en-GB" sz="3200" dirty="0"/>
              <a:t>What day were Paris and Juliet supposed to get married? </a:t>
            </a:r>
            <a:r>
              <a:rPr lang="en-GB" sz="3200" dirty="0">
                <a:solidFill>
                  <a:srgbClr val="FF0000"/>
                </a:solidFill>
              </a:rPr>
              <a:t>Thursday</a:t>
            </a:r>
          </a:p>
          <a:p>
            <a:pPr marL="457200" indent="-457200">
              <a:buFont typeface="+mj-lt"/>
              <a:buAutoNum type="arabicPeriod"/>
            </a:pPr>
            <a:r>
              <a:rPr lang="en-GB" sz="3200" dirty="0"/>
              <a:t>Why is Friar Lawrence hesitant to marry Juliet and Paris? </a:t>
            </a:r>
            <a:r>
              <a:rPr lang="en-GB" sz="3200" dirty="0">
                <a:solidFill>
                  <a:srgbClr val="FF0000"/>
                </a:solidFill>
              </a:rPr>
              <a:t>He had already married her to Romeo</a:t>
            </a:r>
          </a:p>
          <a:p>
            <a:r>
              <a:rPr lang="en-GB" sz="3200" dirty="0"/>
              <a:t>4. What does the potion make Juliet do? </a:t>
            </a:r>
            <a:r>
              <a:rPr lang="en-GB" sz="3200" dirty="0">
                <a:solidFill>
                  <a:srgbClr val="FF0000"/>
                </a:solidFill>
              </a:rPr>
              <a:t>Appear dead</a:t>
            </a:r>
          </a:p>
          <a:p>
            <a:pPr marL="457200" indent="-457200">
              <a:buFont typeface="+mj-lt"/>
              <a:buAutoNum type="arabicPeriod"/>
            </a:pPr>
            <a:r>
              <a:rPr lang="en-GB" sz="3200" dirty="0"/>
              <a:t>How will Romeo understand the Friar’s plan that he agreed with Juliet? </a:t>
            </a:r>
            <a:r>
              <a:rPr lang="en-GB" sz="3200" dirty="0">
                <a:solidFill>
                  <a:srgbClr val="FF0000"/>
                </a:solidFill>
              </a:rPr>
              <a:t>By letters sent to him</a:t>
            </a:r>
          </a:p>
        </p:txBody>
      </p:sp>
      <p:pic>
        <p:nvPicPr>
          <p:cNvPr id="4" name="Picture 3" descr="http://tse3.mm.bing.net/th?id=OIP.M4b4196478bc5e06e487c6d07cdff1140o0&amp;pid=15.1">
            <a:extLst>
              <a:ext uri="{FF2B5EF4-FFF2-40B4-BE49-F238E27FC236}">
                <a16:creationId xmlns:a16="http://schemas.microsoft.com/office/drawing/2014/main" id="{46854E30-A9C0-4C2F-A067-2149845A5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1675411"/>
            <a:ext cx="1428750" cy="175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C900335779[1]">
            <a:extLst>
              <a:ext uri="{FF2B5EF4-FFF2-40B4-BE49-F238E27FC236}">
                <a16:creationId xmlns:a16="http://schemas.microsoft.com/office/drawing/2014/main" id="{AC67BAAB-23C0-40EB-BD93-A71BAA2976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38" y="263426"/>
            <a:ext cx="1084263" cy="258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40156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016"/>
            <a:ext cx="10515600" cy="1325563"/>
          </a:xfrm>
        </p:spPr>
        <p:txBody>
          <a:bodyPr/>
          <a:lstStyle/>
          <a:p>
            <a:pPr algn="ctr"/>
            <a:r>
              <a:rPr lang="en-GB" b="1" u="sng" dirty="0"/>
              <a:t>Read Act 4, scenes 1 and 2 </a:t>
            </a:r>
          </a:p>
        </p:txBody>
      </p:sp>
      <p:sp>
        <p:nvSpPr>
          <p:cNvPr id="3" name="Content Placeholder 2"/>
          <p:cNvSpPr>
            <a:spLocks noGrp="1"/>
          </p:cNvSpPr>
          <p:nvPr>
            <p:ph idx="1"/>
          </p:nvPr>
        </p:nvSpPr>
        <p:spPr>
          <a:xfrm>
            <a:off x="838200" y="964547"/>
            <a:ext cx="10515600" cy="4351338"/>
          </a:xfrm>
          <a:ln>
            <a:solidFill>
              <a:schemeClr val="accent1"/>
            </a:solidFill>
          </a:ln>
        </p:spPr>
        <p:txBody>
          <a:bodyPr>
            <a:normAutofit fontScale="70000" lnSpcReduction="20000"/>
          </a:bodyPr>
          <a:lstStyle/>
          <a:p>
            <a:pPr fontAlgn="base"/>
            <a:r>
              <a:rPr lang="en-GB" b="1" dirty="0"/>
              <a:t>Summary: Act 4, scene 1</a:t>
            </a:r>
          </a:p>
          <a:p>
            <a:pPr fontAlgn="base"/>
            <a:r>
              <a:rPr lang="en-GB" dirty="0"/>
              <a:t>In his cell, Friar Lawrence speaks with Paris about the latter’s impending marriage to Juliet. Paris says that Juliet’s grief about Tybalt’s death has made her unbalanced, and that Capulet, in his wisdom, has determined they should marry soon so that Juliet can stop crying and put an end to her period of mourning. The friar remarks to himself that he wishes he were unaware of the reason that Paris’s marriage to Juliet should be delayed.</a:t>
            </a:r>
          </a:p>
          <a:p>
            <a:pPr fontAlgn="base"/>
            <a:r>
              <a:rPr lang="en-GB" dirty="0"/>
              <a:t>Juliet enters, and Paris speaks to her lovingly, if somewhat arrogantly. Juliet responds indifferently, showing neither affection nor dislike. She remarks that she has not married him yet. On the </a:t>
            </a:r>
            <a:r>
              <a:rPr lang="en-GB" dirty="0" err="1"/>
              <a:t>pretense</a:t>
            </a:r>
            <a:r>
              <a:rPr lang="en-GB" dirty="0"/>
              <a:t> that he must hear Juliet’s confession, Friar Lawrence ushers Paris away, though not before Paris kisses Juliet once. After Paris leaves, Juliet asks Friar Lawrence for help, brandishing a knife and saying that she will kill herself rather than marry Paris. The friar proposes a plan: Juliet must consent to marry Paris; then, on the night before the wedding, she must drink a sleeping potion that will make her appear to be dead; she will be laid to rest in the Capulet tomb, and the friar will send word to Romeo in Mantua to help him retrieve her when she wakes up. She will then return to Mantua with Romeo, and be free to live with him away from their parents’ hatred. Juliet consents to the plan wholeheartedly. Friar Lawrence gives her the sleeping potion.</a:t>
            </a:r>
          </a:p>
          <a:p>
            <a:endParaRPr lang="en-GB" dirty="0"/>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327074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016"/>
            <a:ext cx="10515600" cy="1325563"/>
          </a:xfrm>
        </p:spPr>
        <p:txBody>
          <a:bodyPr/>
          <a:lstStyle/>
          <a:p>
            <a:pPr algn="ctr"/>
            <a:r>
              <a:rPr lang="en-GB" b="1" u="sng" dirty="0"/>
              <a:t>Read Act 4, scenes 1 and 2 from books </a:t>
            </a:r>
          </a:p>
        </p:txBody>
      </p:sp>
      <p:sp>
        <p:nvSpPr>
          <p:cNvPr id="3" name="Content Placeholder 2"/>
          <p:cNvSpPr>
            <a:spLocks noGrp="1"/>
          </p:cNvSpPr>
          <p:nvPr>
            <p:ph idx="1"/>
          </p:nvPr>
        </p:nvSpPr>
        <p:spPr>
          <a:xfrm>
            <a:off x="986118" y="1059143"/>
            <a:ext cx="10515600" cy="4351338"/>
          </a:xfrm>
          <a:ln>
            <a:solidFill>
              <a:schemeClr val="accent1"/>
            </a:solidFill>
          </a:ln>
        </p:spPr>
        <p:txBody>
          <a:bodyPr>
            <a:normAutofit/>
          </a:bodyPr>
          <a:lstStyle/>
          <a:p>
            <a:pPr fontAlgn="base"/>
            <a:r>
              <a:rPr lang="en-GB" b="1" dirty="0"/>
              <a:t>Summary: Act 4, scene 2</a:t>
            </a:r>
          </a:p>
          <a:p>
            <a:pPr fontAlgn="base"/>
            <a:r>
              <a:rPr lang="en-GB" dirty="0"/>
              <a:t>Juliet returns home, where she finds Capulet and Lady Capulet preparing for the wedding. She surprises her parents by repenting her disobedience and cheerfully agreeing to marry Paris. Capulet is so pleased that he insists on moving the marriage up a day, to Wednesday—tomorrow. Juliet heads to her chambers to, ostensibly, prepare for her wedding. Capulet heads off to tell Paris the news.</a:t>
            </a:r>
          </a:p>
          <a:p>
            <a:endParaRPr lang="en-GB" dirty="0"/>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255938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Rounded Rectangular Callout 5"/>
          <p:cNvSpPr/>
          <p:nvPr/>
        </p:nvSpPr>
        <p:spPr>
          <a:xfrm>
            <a:off x="0" y="1"/>
            <a:ext cx="2596659" cy="2470760"/>
          </a:xfrm>
          <a:prstGeom prst="wedgeRoundRectCallout">
            <a:avLst>
              <a:gd name="adj1" fmla="val -46491"/>
              <a:gd name="adj2" fmla="val 57061"/>
              <a:gd name="adj3" fmla="val 16667"/>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200" b="1" u="sng" dirty="0">
              <a:latin typeface="Comic Sans MS" panose="030F0702030302020204" pitchFamily="66" charset="0"/>
            </a:endParaRPr>
          </a:p>
          <a:p>
            <a:pPr algn="ctr"/>
            <a:endParaRPr lang="en-GB" sz="1200" b="1" u="sng" dirty="0">
              <a:latin typeface="Comic Sans MS" panose="030F0702030302020204" pitchFamily="66" charset="0"/>
            </a:endParaRPr>
          </a:p>
          <a:p>
            <a:pPr algn="ctr"/>
            <a:r>
              <a:rPr lang="en-GB" sz="1200" b="1" u="sng" dirty="0">
                <a:latin typeface="Comic Sans MS" panose="030F0702030302020204" pitchFamily="66" charset="0"/>
              </a:rPr>
              <a:t>Key Words:</a:t>
            </a:r>
          </a:p>
          <a:p>
            <a:pPr algn="ctr"/>
            <a:endParaRPr lang="en-GB" sz="1200" b="1" u="sng" dirty="0">
              <a:latin typeface="Comic Sans MS" panose="030F0702030302020204" pitchFamily="66" charset="0"/>
            </a:endParaRPr>
          </a:p>
          <a:p>
            <a:pPr algn="ctr"/>
            <a:endParaRPr lang="en-GB" sz="1400" b="1" u="sng" dirty="0">
              <a:latin typeface="Comic Sans MS" panose="030F0702030302020204" pitchFamily="66" charset="0"/>
            </a:endParaRPr>
          </a:p>
          <a:p>
            <a:pPr algn="ctr"/>
            <a:endParaRPr lang="en-GB" sz="1400" b="1" u="sng" dirty="0">
              <a:latin typeface="Comic Sans MS" panose="030F0702030302020204" pitchFamily="66" charset="0"/>
            </a:endParaRPr>
          </a:p>
        </p:txBody>
      </p:sp>
      <p:sp>
        <p:nvSpPr>
          <p:cNvPr id="7"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
        <p:nvSpPr>
          <p:cNvPr id="8" name="Rounded Rectangle 7"/>
          <p:cNvSpPr/>
          <p:nvPr/>
        </p:nvSpPr>
        <p:spPr>
          <a:xfrm>
            <a:off x="10021764" y="476228"/>
            <a:ext cx="2195142" cy="461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solidFill>
                <a:srgbClr val="FF0000"/>
              </a:solidFill>
            </a:endParaRPr>
          </a:p>
          <a:p>
            <a:pPr algn="ctr"/>
            <a:endParaRPr lang="en-GB" u="sng" dirty="0">
              <a:solidFill>
                <a:srgbClr val="FF0000"/>
              </a:solidFill>
            </a:endParaRPr>
          </a:p>
          <a:p>
            <a:pPr algn="ctr"/>
            <a:r>
              <a:rPr lang="en-GB" b="1" u="sng" dirty="0">
                <a:solidFill>
                  <a:schemeClr val="tx1"/>
                </a:solidFill>
              </a:rPr>
              <a:t> TASK:</a:t>
            </a:r>
          </a:p>
          <a:p>
            <a:pPr marL="285750" indent="-285750" algn="ctr">
              <a:buFont typeface="Arial" panose="020B0604020202020204" pitchFamily="34" charset="0"/>
              <a:buChar char="•"/>
            </a:pPr>
            <a:r>
              <a:rPr lang="en-GB" dirty="0"/>
              <a:t>Highlight quotes from B, M, E</a:t>
            </a:r>
          </a:p>
          <a:p>
            <a:pPr marL="285750" indent="-285750" algn="ctr">
              <a:buFont typeface="Arial" panose="020B0604020202020204" pitchFamily="34" charset="0"/>
              <a:buChar char="•"/>
            </a:pPr>
            <a:r>
              <a:rPr lang="en-GB" dirty="0"/>
              <a:t>Analyse quotes using ‘what, how, why’</a:t>
            </a:r>
          </a:p>
          <a:p>
            <a:pPr marL="285750" indent="-285750" algn="ctr">
              <a:buFont typeface="Arial" panose="020B0604020202020204" pitchFamily="34" charset="0"/>
              <a:buChar char="•"/>
            </a:pPr>
            <a:r>
              <a:rPr lang="en-GB" dirty="0"/>
              <a:t>Link to context</a:t>
            </a:r>
          </a:p>
          <a:p>
            <a:pPr marL="285750" indent="-285750" algn="ctr">
              <a:buFont typeface="Arial" panose="020B0604020202020204" pitchFamily="34" charset="0"/>
              <a:buChar char="•"/>
            </a:pPr>
            <a:r>
              <a:rPr lang="en-GB" dirty="0"/>
              <a:t>Use key words</a:t>
            </a:r>
          </a:p>
          <a:p>
            <a:pPr marL="285750" indent="-285750" algn="ctr">
              <a:buFont typeface="Arial" panose="020B0604020202020204" pitchFamily="34" charset="0"/>
              <a:buChar char="•"/>
            </a:pPr>
            <a:endParaRPr lang="en-GB" b="1" u="sng" dirty="0"/>
          </a:p>
          <a:p>
            <a:pPr marL="285750" indent="-285750" algn="ctr">
              <a:buFont typeface="Arial" panose="020B0604020202020204" pitchFamily="34" charset="0"/>
              <a:buChar char="•"/>
            </a:pPr>
            <a:r>
              <a:rPr lang="en-GB" b="1" u="sng" dirty="0">
                <a:solidFill>
                  <a:srgbClr val="FF0000"/>
                </a:solidFill>
              </a:rPr>
              <a:t>CHALLENGE:</a:t>
            </a:r>
          </a:p>
          <a:p>
            <a:pPr marL="285750" indent="-285750" algn="ctr">
              <a:buFont typeface="Arial" panose="020B0604020202020204" pitchFamily="34" charset="0"/>
              <a:buChar char="•"/>
            </a:pPr>
            <a:r>
              <a:rPr lang="en-GB" dirty="0">
                <a:solidFill>
                  <a:srgbClr val="FF0000"/>
                </a:solidFill>
              </a:rPr>
              <a:t>Look for alternative meanings</a:t>
            </a:r>
          </a:p>
          <a:p>
            <a:pPr marL="285750" indent="-285750" algn="ctr">
              <a:buFont typeface="Arial" panose="020B0604020202020204" pitchFamily="34" charset="0"/>
              <a:buChar char="•"/>
            </a:pPr>
            <a:r>
              <a:rPr lang="en-GB" dirty="0">
                <a:solidFill>
                  <a:srgbClr val="FF0000"/>
                </a:solidFill>
              </a:rPr>
              <a:t>Shakespeare’s message</a:t>
            </a:r>
          </a:p>
          <a:p>
            <a:pPr marL="285750" indent="-285750" algn="ctr">
              <a:buFont typeface="Arial" panose="020B0604020202020204" pitchFamily="34" charset="0"/>
              <a:buChar char="•"/>
            </a:pPr>
            <a:endParaRPr lang="en-GB" dirty="0">
              <a:solidFill>
                <a:srgbClr val="FF0000"/>
              </a:solidFill>
            </a:endParaRPr>
          </a:p>
        </p:txBody>
      </p:sp>
      <p:sp>
        <p:nvSpPr>
          <p:cNvPr id="9" name="Rounded Rectangle 8"/>
          <p:cNvSpPr/>
          <p:nvPr/>
        </p:nvSpPr>
        <p:spPr>
          <a:xfrm>
            <a:off x="3267808" y="-76429"/>
            <a:ext cx="6775939" cy="328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Extract analysis</a:t>
            </a:r>
          </a:p>
        </p:txBody>
      </p:sp>
      <p:pic>
        <p:nvPicPr>
          <p:cNvPr id="4" name="Picture 3"/>
          <p:cNvPicPr>
            <a:picLocks noChangeAspect="1"/>
          </p:cNvPicPr>
          <p:nvPr/>
        </p:nvPicPr>
        <p:blipFill rotWithShape="1">
          <a:blip r:embed="rId3"/>
          <a:srcRect l="26985" t="22471" r="25147" b="13773"/>
          <a:stretch/>
        </p:blipFill>
        <p:spPr>
          <a:xfrm>
            <a:off x="2919327" y="433039"/>
            <a:ext cx="6689782" cy="5009629"/>
          </a:xfrm>
          <a:prstGeom prst="rect">
            <a:avLst/>
          </a:prstGeom>
        </p:spPr>
      </p:pic>
    </p:spTree>
    <p:extLst>
      <p:ext uri="{BB962C8B-B14F-4D97-AF65-F5344CB8AC3E}">
        <p14:creationId xmlns:p14="http://schemas.microsoft.com/office/powerpoint/2010/main" val="314659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18" y="0"/>
            <a:ext cx="10515600" cy="724087"/>
          </a:xfrm>
        </p:spPr>
        <p:txBody>
          <a:bodyPr/>
          <a:lstStyle/>
          <a:p>
            <a:pPr algn="ctr"/>
            <a:r>
              <a:rPr lang="en-GB" b="1" u="sng" dirty="0"/>
              <a:t>Planning responses </a:t>
            </a:r>
          </a:p>
        </p:txBody>
      </p:sp>
      <p:sp>
        <p:nvSpPr>
          <p:cNvPr id="3" name="Content Placeholder 2"/>
          <p:cNvSpPr>
            <a:spLocks noGrp="1"/>
          </p:cNvSpPr>
          <p:nvPr>
            <p:ph idx="1"/>
          </p:nvPr>
        </p:nvSpPr>
        <p:spPr>
          <a:xfrm>
            <a:off x="838200" y="1156447"/>
            <a:ext cx="6181165" cy="5020516"/>
          </a:xfrm>
          <a:ln>
            <a:solidFill>
              <a:schemeClr val="accent1"/>
            </a:solidFill>
          </a:ln>
        </p:spPr>
        <p:txBody>
          <a:bodyPr>
            <a:normAutofit/>
          </a:bodyPr>
          <a:lstStyle/>
          <a:p>
            <a:r>
              <a:rPr lang="en-GB" b="1" u="sng" dirty="0">
                <a:solidFill>
                  <a:srgbClr val="FF0000"/>
                </a:solidFill>
              </a:rPr>
              <a:t>Plan a response to:</a:t>
            </a:r>
          </a:p>
          <a:p>
            <a:pPr marL="0" indent="0">
              <a:buNone/>
            </a:pPr>
            <a:r>
              <a:rPr lang="en-GB" b="1" u="sng" dirty="0">
                <a:solidFill>
                  <a:srgbClr val="FF0000"/>
                </a:solidFill>
              </a:rPr>
              <a:t>How is Juliet presented in this extract?</a:t>
            </a:r>
          </a:p>
          <a:p>
            <a:pPr marL="0" indent="0">
              <a:buNone/>
            </a:pPr>
            <a:endParaRPr lang="en-GB" b="1" u="sng" dirty="0">
              <a:solidFill>
                <a:srgbClr val="FF0000"/>
              </a:solidFill>
            </a:endParaRPr>
          </a:p>
          <a:p>
            <a:pPr marL="0" indent="0">
              <a:buNone/>
            </a:pPr>
            <a:endParaRPr lang="en-GB" b="1" u="sng" dirty="0">
              <a:solidFill>
                <a:srgbClr val="FF0000"/>
              </a:solidFill>
            </a:endParaRPr>
          </a:p>
          <a:p>
            <a:pPr marL="0" indent="0">
              <a:buNone/>
            </a:pPr>
            <a:r>
              <a:rPr lang="en-GB" b="1" u="sng" dirty="0">
                <a:solidFill>
                  <a:srgbClr val="FF0000"/>
                </a:solidFill>
              </a:rPr>
              <a:t>-select quotes (B,M,E)</a:t>
            </a:r>
          </a:p>
          <a:p>
            <a:pPr marL="0" indent="0">
              <a:buNone/>
            </a:pPr>
            <a:r>
              <a:rPr lang="en-GB" b="1" u="sng" dirty="0">
                <a:solidFill>
                  <a:srgbClr val="FF0000"/>
                </a:solidFill>
              </a:rPr>
              <a:t>-zoom in on </a:t>
            </a:r>
            <a:r>
              <a:rPr lang="en-GB" b="1" u="sng" dirty="0" err="1">
                <a:solidFill>
                  <a:srgbClr val="FF0000"/>
                </a:solidFill>
              </a:rPr>
              <a:t>lang</a:t>
            </a:r>
            <a:r>
              <a:rPr lang="en-GB" b="1" u="sng" dirty="0">
                <a:solidFill>
                  <a:srgbClr val="FF0000"/>
                </a:solidFill>
              </a:rPr>
              <a:t>/structure</a:t>
            </a:r>
          </a:p>
          <a:p>
            <a:pPr marL="0" indent="0">
              <a:buNone/>
            </a:pPr>
            <a:r>
              <a:rPr lang="en-GB" b="1" u="sng" dirty="0">
                <a:solidFill>
                  <a:srgbClr val="FF0000"/>
                </a:solidFill>
              </a:rPr>
              <a:t>-identify key terminology to use</a:t>
            </a:r>
          </a:p>
          <a:p>
            <a:pPr marL="0" indent="0">
              <a:buNone/>
            </a:pPr>
            <a:r>
              <a:rPr lang="en-GB" b="1" u="sng" dirty="0">
                <a:solidFill>
                  <a:srgbClr val="FF0000"/>
                </a:solidFill>
              </a:rPr>
              <a:t>PETER</a:t>
            </a:r>
          </a:p>
          <a:p>
            <a:pPr marL="0" indent="0">
              <a:buNone/>
            </a:pPr>
            <a:endParaRPr lang="en-GB" b="1" u="sng" dirty="0">
              <a:solidFill>
                <a:srgbClr val="FF0000"/>
              </a:solidFill>
            </a:endParaRPr>
          </a:p>
          <a:p>
            <a:pPr marL="0" indent="0">
              <a:buNone/>
            </a:pPr>
            <a:endParaRPr lang="en-GB" b="1" u="sng" dirty="0">
              <a:solidFill>
                <a:srgbClr val="FF0000"/>
              </a:solidFill>
            </a:endParaRPr>
          </a:p>
          <a:p>
            <a:endParaRPr lang="en-GB" dirty="0"/>
          </a:p>
        </p:txBody>
      </p:sp>
      <p:sp>
        <p:nvSpPr>
          <p:cNvPr id="4" name="TextBox 3"/>
          <p:cNvSpPr txBox="1"/>
          <p:nvPr/>
        </p:nvSpPr>
        <p:spPr>
          <a:xfrm>
            <a:off x="7866529" y="927847"/>
            <a:ext cx="3913095" cy="3693319"/>
          </a:xfrm>
          <a:prstGeom prst="rect">
            <a:avLst/>
          </a:prstGeom>
          <a:noFill/>
          <a:ln>
            <a:solidFill>
              <a:schemeClr val="accent1"/>
            </a:solidFill>
          </a:ln>
        </p:spPr>
        <p:txBody>
          <a:bodyPr wrap="square" rtlCol="0">
            <a:spAutoFit/>
          </a:bodyPr>
          <a:lstStyle/>
          <a:p>
            <a:r>
              <a:rPr lang="en-GB" b="1" u="sng" dirty="0">
                <a:solidFill>
                  <a:srgbClr val="FF0000"/>
                </a:solidFill>
              </a:rPr>
              <a:t>Questions to create plans for:</a:t>
            </a:r>
          </a:p>
          <a:p>
            <a:endParaRPr lang="en-GB" dirty="0"/>
          </a:p>
          <a:p>
            <a:pPr marL="285750" indent="-285750">
              <a:buFont typeface="Arial" panose="020B0604020202020204" pitchFamily="34" charset="0"/>
              <a:buChar char="•"/>
            </a:pPr>
            <a:r>
              <a:rPr lang="en-GB" dirty="0"/>
              <a:t>How is Juliet love presented?</a:t>
            </a:r>
          </a:p>
          <a:p>
            <a:endParaRPr lang="en-GB" dirty="0"/>
          </a:p>
          <a:p>
            <a:pPr marL="285750" indent="-285750">
              <a:buFont typeface="Arial" panose="020B0604020202020204" pitchFamily="34" charset="0"/>
              <a:buChar char="•"/>
            </a:pPr>
            <a:r>
              <a:rPr lang="en-GB" dirty="0"/>
              <a:t>How is Juliet’s relationship with the Friar presented?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How is Juliet’s emotional state presented?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is she threatening to do and why?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9889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5244353"/>
            <a:ext cx="10515600" cy="932610"/>
          </a:xfrm>
          <a:ln>
            <a:solidFill>
              <a:schemeClr val="accent1"/>
            </a:solidFill>
          </a:ln>
        </p:spPr>
        <p:txBody>
          <a:bodyPr>
            <a:normAutofit fontScale="62500" lnSpcReduction="20000"/>
          </a:bodyPr>
          <a:lstStyle/>
          <a:p>
            <a:r>
              <a:rPr lang="en-GB" b="1" u="sng" dirty="0"/>
              <a:t>Vocab:</a:t>
            </a:r>
          </a:p>
          <a:p>
            <a:r>
              <a:rPr lang="en-GB" dirty="0"/>
              <a:t>Perhaps,   possibly,     maybe,     alternatively,       on the other hand,</a:t>
            </a:r>
          </a:p>
          <a:p>
            <a:r>
              <a:rPr lang="en-GB" dirty="0"/>
              <a:t>Clearly,       without doubt,            personally,         successfully,        </a:t>
            </a:r>
          </a:p>
        </p:txBody>
      </p:sp>
      <p:pic>
        <p:nvPicPr>
          <p:cNvPr id="4" name="Picture 3"/>
          <p:cNvPicPr>
            <a:picLocks noChangeAspect="1"/>
          </p:cNvPicPr>
          <p:nvPr/>
        </p:nvPicPr>
        <p:blipFill rotWithShape="1">
          <a:blip r:embed="rId2"/>
          <a:srcRect l="13456" t="16062" r="15294" b="21163"/>
          <a:stretch/>
        </p:blipFill>
        <p:spPr>
          <a:xfrm>
            <a:off x="0" y="0"/>
            <a:ext cx="12048789" cy="4975412"/>
          </a:xfrm>
          <a:prstGeom prst="rect">
            <a:avLst/>
          </a:prstGeom>
        </p:spPr>
      </p:pic>
    </p:spTree>
    <p:extLst>
      <p:ext uri="{BB962C8B-B14F-4D97-AF65-F5344CB8AC3E}">
        <p14:creationId xmlns:p14="http://schemas.microsoft.com/office/powerpoint/2010/main" val="90332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Wednesday  </a:t>
            </a:r>
          </a:p>
        </p:txBody>
      </p:sp>
      <p:sp>
        <p:nvSpPr>
          <p:cNvPr id="3" name="Subtitle 2"/>
          <p:cNvSpPr>
            <a:spLocks noGrp="1"/>
          </p:cNvSpPr>
          <p:nvPr>
            <p:ph type="subTitle" idx="1"/>
          </p:nvPr>
        </p:nvSpPr>
        <p:spPr/>
        <p:txBody>
          <a:bodyPr/>
          <a:lstStyle/>
          <a:p>
            <a:endParaRPr lang="en-GB"/>
          </a:p>
        </p:txBody>
      </p:sp>
      <p:sp>
        <p:nvSpPr>
          <p:cNvPr id="4" name="Subtitle 2"/>
          <p:cNvSpPr txBox="1">
            <a:spLocks/>
          </p:cNvSpPr>
          <p:nvPr/>
        </p:nvSpPr>
        <p:spPr>
          <a:xfrm>
            <a:off x="0" y="5627536"/>
            <a:ext cx="12192001" cy="1230464"/>
          </a:xfrm>
          <a:prstGeom prst="rect">
            <a:avLst/>
          </a:prstGeom>
          <a:solidFill>
            <a:schemeClr val="accent1">
              <a:lumMod val="20000"/>
              <a:lumOff val="80000"/>
              <a:alpha val="54902"/>
            </a:schemeClr>
          </a:solidFill>
          <a:ln>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u="sng" dirty="0"/>
              <a:t>Learning Objective: to revise Act 4 </a:t>
            </a:r>
          </a:p>
          <a:p>
            <a:pPr marL="0" indent="0">
              <a:lnSpc>
                <a:spcPct val="100000"/>
              </a:lnSpc>
              <a:spcBef>
                <a:spcPts val="0"/>
              </a:spcBef>
              <a:buNone/>
            </a:pPr>
            <a:r>
              <a:rPr lang="en-GB" sz="1400" dirty="0"/>
              <a:t>AO1 Read, understand and respond to texts. Students should be able to:  maintain a critical style and develop an informed personal response  use textual references, including quotations, to support and illustrate interpretations. </a:t>
            </a:r>
          </a:p>
          <a:p>
            <a:pPr marL="0" indent="0">
              <a:lnSpc>
                <a:spcPct val="100000"/>
              </a:lnSpc>
              <a:spcBef>
                <a:spcPts val="0"/>
              </a:spcBef>
              <a:buNone/>
            </a:pPr>
            <a:r>
              <a:rPr lang="en-GB" sz="1400" dirty="0"/>
              <a:t>AO2 Analyse the language, form and structure used by a writer to create meanings and effects, using relevant subject terminology where appropriate. </a:t>
            </a:r>
          </a:p>
          <a:p>
            <a:pPr marL="0" indent="0">
              <a:lnSpc>
                <a:spcPct val="100000"/>
              </a:lnSpc>
              <a:spcBef>
                <a:spcPts val="0"/>
              </a:spcBef>
              <a:buNone/>
            </a:pPr>
            <a:r>
              <a:rPr lang="en-GB" sz="1400" dirty="0"/>
              <a:t>AO3 Show understanding of the relationships between texts and the contexts in which they were written.</a:t>
            </a:r>
            <a:endParaRPr lang="en-GB" sz="1400" b="1" u="sng" dirty="0"/>
          </a:p>
        </p:txBody>
      </p:sp>
    </p:spTree>
    <p:extLst>
      <p:ext uri="{BB962C8B-B14F-4D97-AF65-F5344CB8AC3E}">
        <p14:creationId xmlns:p14="http://schemas.microsoft.com/office/powerpoint/2010/main" val="2308891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3953</Words>
  <Application>Microsoft Office PowerPoint</Application>
  <PresentationFormat>Widescreen</PresentationFormat>
  <Paragraphs>273</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Comic Sans MS</vt:lpstr>
      <vt:lpstr>Office Theme</vt:lpstr>
      <vt:lpstr>Tuesday </vt:lpstr>
      <vt:lpstr>5 in 5 Romeo &amp; Juliet</vt:lpstr>
      <vt:lpstr>5 in 5 Romeo &amp; Juliet</vt:lpstr>
      <vt:lpstr>Read Act 4, scenes 1 and 2 </vt:lpstr>
      <vt:lpstr>Read Act 4, scenes 1 and 2 from books </vt:lpstr>
      <vt:lpstr>PowerPoint Presentation</vt:lpstr>
      <vt:lpstr>Planning responses </vt:lpstr>
      <vt:lpstr>PowerPoint Presentation</vt:lpstr>
      <vt:lpstr>Wednesday  </vt:lpstr>
      <vt:lpstr>5 in 5 Romeo &amp; Juliet</vt:lpstr>
      <vt:lpstr>5 in 5 Romeo &amp; Juliet</vt:lpstr>
      <vt:lpstr>Read Act 4, scenes 3,4,5 </vt:lpstr>
      <vt:lpstr>Read Act 4, scenes 3,4,5 </vt:lpstr>
      <vt:lpstr>PowerPoint Presentation</vt:lpstr>
      <vt:lpstr>PowerPoint Presentation</vt:lpstr>
      <vt:lpstr>Thursday   </vt:lpstr>
      <vt:lpstr>5 in 5 Romeo &amp; Juliet</vt:lpstr>
      <vt:lpstr>5 in 5 Romeo &amp; Juliet</vt:lpstr>
      <vt:lpstr>Read Act 5, scenes 1 and 2</vt:lpstr>
      <vt:lpstr>Read Act 5, scenes 1 and 2</vt:lpstr>
      <vt:lpstr>PowerPoint Presentation</vt:lpstr>
      <vt:lpstr>PowerPoint Presentation</vt:lpstr>
      <vt:lpstr>Answer the exam question 1. follow the guide to the right 2. use your R&amp;J book to help you 3. 5 PETERS</vt:lpstr>
    </vt:vector>
  </TitlesOfParts>
  <Company>Wolfreton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dc:title>
  <dc:creator>gav</dc:creator>
  <cp:lastModifiedBy>B Graham</cp:lastModifiedBy>
  <cp:revision>17</cp:revision>
  <cp:lastPrinted>2020-11-03T08:09:32Z</cp:lastPrinted>
  <dcterms:created xsi:type="dcterms:W3CDTF">2020-10-04T12:49:25Z</dcterms:created>
  <dcterms:modified xsi:type="dcterms:W3CDTF">2020-11-03T08:10:21Z</dcterms:modified>
</cp:coreProperties>
</file>