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7" r:id="rId21"/>
    <p:sldId id="278" r:id="rId22"/>
    <p:sldId id="281" r:id="rId23"/>
    <p:sldId id="279" r:id="rId24"/>
    <p:sldId id="280" r:id="rId25"/>
    <p:sldId id="282" r:id="rId26"/>
    <p:sldId id="283" r:id="rId27"/>
    <p:sldId id="274" r:id="rId28"/>
    <p:sldId id="275" r:id="rId29"/>
    <p:sldId id="284" r:id="rId30"/>
    <p:sldId id="285" r:id="rId31"/>
    <p:sldId id="286" r:id="rId32"/>
    <p:sldId id="288" r:id="rId33"/>
    <p:sldId id="289" r:id="rId34"/>
    <p:sldId id="290" r:id="rId35"/>
    <p:sldId id="291" r:id="rId36"/>
    <p:sldId id="292" r:id="rId37"/>
    <p:sldId id="293" r:id="rId38"/>
    <p:sldId id="294" r:id="rId39"/>
    <p:sldId id="296" r:id="rId40"/>
    <p:sldId id="297" r:id="rId41"/>
    <p:sldId id="295" r:id="rId42"/>
    <p:sldId id="300" r:id="rId43"/>
    <p:sldId id="301" r:id="rId44"/>
    <p:sldId id="302" r:id="rId45"/>
    <p:sldId id="303" r:id="rId46"/>
    <p:sldId id="304" r:id="rId47"/>
    <p:sldId id="305" r:id="rId48"/>
    <p:sldId id="309" r:id="rId49"/>
    <p:sldId id="308" r:id="rId50"/>
    <p:sldId id="310" r:id="rId51"/>
    <p:sldId id="311" r:id="rId52"/>
    <p:sldId id="316" r:id="rId53"/>
    <p:sldId id="315" r:id="rId54"/>
    <p:sldId id="317" r:id="rId55"/>
    <p:sldId id="312" r:id="rId56"/>
    <p:sldId id="313" r:id="rId57"/>
    <p:sldId id="307" r:id="rId58"/>
    <p:sldId id="318" r:id="rId59"/>
    <p:sldId id="319" r:id="rId60"/>
    <p:sldId id="299" r:id="rId61"/>
    <p:sldId id="298" r:id="rId62"/>
    <p:sldId id="314" r:id="rId6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3E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59" autoAdjust="0"/>
    <p:restoredTop sz="94660"/>
  </p:normalViewPr>
  <p:slideViewPr>
    <p:cSldViewPr snapToGrid="0">
      <p:cViewPr varScale="1">
        <p:scale>
          <a:sx n="85" d="100"/>
          <a:sy n="85" d="100"/>
        </p:scale>
        <p:origin x="198" y="96"/>
      </p:cViewPr>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4CED49-1DB0-4673-A9E8-F974814942B5}" type="datetimeFigureOut">
              <a:rPr lang="en-GB" smtClean="0"/>
              <a:t>17/09/2020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328318-6909-4EA9-9AA1-55FB5EA04A0C}" type="slidenum">
              <a:rPr lang="en-GB" smtClean="0"/>
              <a:t>‹#›</a:t>
            </a:fld>
            <a:endParaRPr lang="en-GB"/>
          </a:p>
        </p:txBody>
      </p:sp>
    </p:spTree>
    <p:extLst>
      <p:ext uri="{BB962C8B-B14F-4D97-AF65-F5344CB8AC3E}">
        <p14:creationId xmlns:p14="http://schemas.microsoft.com/office/powerpoint/2010/main" val="1020041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Prologue</a:t>
            </a:r>
            <a:r>
              <a:rPr lang="en-GB" baseline="0" dirty="0"/>
              <a:t> 5 in 5 </a:t>
            </a:r>
            <a:endParaRPr lang="en-GB" dirty="0"/>
          </a:p>
        </p:txBody>
      </p:sp>
      <p:sp>
        <p:nvSpPr>
          <p:cNvPr id="4" name="Slide Number Placeholder 3"/>
          <p:cNvSpPr>
            <a:spLocks noGrp="1"/>
          </p:cNvSpPr>
          <p:nvPr>
            <p:ph type="sldNum" sz="quarter" idx="10"/>
          </p:nvPr>
        </p:nvSpPr>
        <p:spPr/>
        <p:txBody>
          <a:bodyPr/>
          <a:lstStyle/>
          <a:p>
            <a:fld id="{54328318-6909-4EA9-9AA1-55FB5EA04A0C}" type="slidenum">
              <a:rPr lang="en-GB" smtClean="0"/>
              <a:t>1</a:t>
            </a:fld>
            <a:endParaRPr lang="en-GB" dirty="0"/>
          </a:p>
        </p:txBody>
      </p:sp>
    </p:spTree>
    <p:extLst>
      <p:ext uri="{BB962C8B-B14F-4D97-AF65-F5344CB8AC3E}">
        <p14:creationId xmlns:p14="http://schemas.microsoft.com/office/powerpoint/2010/main" val="3634340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A1 S3 – Lady Capulet and the Nurse &amp; Juliet – persuasion to get Juliet to agree to marry Paris</a:t>
            </a:r>
          </a:p>
        </p:txBody>
      </p:sp>
      <p:sp>
        <p:nvSpPr>
          <p:cNvPr id="4" name="Slide Number Placeholder 3"/>
          <p:cNvSpPr>
            <a:spLocks noGrp="1"/>
          </p:cNvSpPr>
          <p:nvPr>
            <p:ph type="sldNum" sz="quarter" idx="10"/>
          </p:nvPr>
        </p:nvSpPr>
        <p:spPr/>
        <p:txBody>
          <a:bodyPr/>
          <a:lstStyle/>
          <a:p>
            <a:fld id="{54328318-6909-4EA9-9AA1-55FB5EA04A0C}" type="slidenum">
              <a:rPr lang="en-GB" smtClean="0"/>
              <a:t>10</a:t>
            </a:fld>
            <a:endParaRPr lang="en-GB" dirty="0"/>
          </a:p>
        </p:txBody>
      </p:sp>
    </p:spTree>
    <p:extLst>
      <p:ext uri="{BB962C8B-B14F-4D97-AF65-F5344CB8AC3E}">
        <p14:creationId xmlns:p14="http://schemas.microsoft.com/office/powerpoint/2010/main" val="342367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A1 S4 – Romeo, Mercutio and Benvolio are jesting about going to the ball and women/love</a:t>
            </a:r>
          </a:p>
        </p:txBody>
      </p:sp>
      <p:sp>
        <p:nvSpPr>
          <p:cNvPr id="4" name="Slide Number Placeholder 3"/>
          <p:cNvSpPr>
            <a:spLocks noGrp="1"/>
          </p:cNvSpPr>
          <p:nvPr>
            <p:ph type="sldNum" sz="quarter" idx="10"/>
          </p:nvPr>
        </p:nvSpPr>
        <p:spPr/>
        <p:txBody>
          <a:bodyPr/>
          <a:lstStyle/>
          <a:p>
            <a:fld id="{54328318-6909-4EA9-9AA1-55FB5EA04A0C}" type="slidenum">
              <a:rPr lang="en-GB" smtClean="0"/>
              <a:t>11</a:t>
            </a:fld>
            <a:endParaRPr lang="en-GB" dirty="0"/>
          </a:p>
        </p:txBody>
      </p:sp>
    </p:spTree>
    <p:extLst>
      <p:ext uri="{BB962C8B-B14F-4D97-AF65-F5344CB8AC3E}">
        <p14:creationId xmlns:p14="http://schemas.microsoft.com/office/powerpoint/2010/main" val="15768537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A1 S1</a:t>
            </a:r>
            <a:r>
              <a:rPr lang="en-GB" baseline="0" dirty="0"/>
              <a:t> – Romeo and Rosaline – Courtly Love/unrequited love </a:t>
            </a:r>
            <a:endParaRPr lang="en-GB" dirty="0"/>
          </a:p>
        </p:txBody>
      </p:sp>
      <p:sp>
        <p:nvSpPr>
          <p:cNvPr id="4" name="Slide Number Placeholder 3"/>
          <p:cNvSpPr>
            <a:spLocks noGrp="1"/>
          </p:cNvSpPr>
          <p:nvPr>
            <p:ph type="sldNum" sz="quarter" idx="10"/>
          </p:nvPr>
        </p:nvSpPr>
        <p:spPr/>
        <p:txBody>
          <a:bodyPr/>
          <a:lstStyle/>
          <a:p>
            <a:fld id="{54328318-6909-4EA9-9AA1-55FB5EA04A0C}" type="slidenum">
              <a:rPr lang="en-GB" smtClean="0"/>
              <a:t>12</a:t>
            </a:fld>
            <a:endParaRPr lang="en-GB" dirty="0"/>
          </a:p>
        </p:txBody>
      </p:sp>
    </p:spTree>
    <p:extLst>
      <p:ext uri="{BB962C8B-B14F-4D97-AF65-F5344CB8AC3E}">
        <p14:creationId xmlns:p14="http://schemas.microsoft.com/office/powerpoint/2010/main" val="1828198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A1 S5 – The Ball Scene  - Capulet/Tybalt &amp; Romeo is in love </a:t>
            </a:r>
          </a:p>
        </p:txBody>
      </p:sp>
      <p:sp>
        <p:nvSpPr>
          <p:cNvPr id="4" name="Slide Number Placeholder 3"/>
          <p:cNvSpPr>
            <a:spLocks noGrp="1"/>
          </p:cNvSpPr>
          <p:nvPr>
            <p:ph type="sldNum" sz="quarter" idx="10"/>
          </p:nvPr>
        </p:nvSpPr>
        <p:spPr/>
        <p:txBody>
          <a:bodyPr/>
          <a:lstStyle/>
          <a:p>
            <a:fld id="{54328318-6909-4EA9-9AA1-55FB5EA04A0C}" type="slidenum">
              <a:rPr lang="en-GB" smtClean="0"/>
              <a:t>13</a:t>
            </a:fld>
            <a:endParaRPr lang="en-GB" dirty="0"/>
          </a:p>
        </p:txBody>
      </p:sp>
    </p:spTree>
    <p:extLst>
      <p:ext uri="{BB962C8B-B14F-4D97-AF65-F5344CB8AC3E}">
        <p14:creationId xmlns:p14="http://schemas.microsoft.com/office/powerpoint/2010/main" val="24951034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Character work </a:t>
            </a:r>
          </a:p>
        </p:txBody>
      </p:sp>
      <p:sp>
        <p:nvSpPr>
          <p:cNvPr id="4" name="Slide Number Placeholder 3"/>
          <p:cNvSpPr>
            <a:spLocks noGrp="1"/>
          </p:cNvSpPr>
          <p:nvPr>
            <p:ph type="sldNum" sz="quarter" idx="10"/>
          </p:nvPr>
        </p:nvSpPr>
        <p:spPr/>
        <p:txBody>
          <a:bodyPr/>
          <a:lstStyle/>
          <a:p>
            <a:fld id="{54328318-6909-4EA9-9AA1-55FB5EA04A0C}" type="slidenum">
              <a:rPr lang="en-GB" smtClean="0"/>
              <a:t>14</a:t>
            </a:fld>
            <a:endParaRPr lang="en-GB" dirty="0"/>
          </a:p>
        </p:txBody>
      </p:sp>
    </p:spTree>
    <p:extLst>
      <p:ext uri="{BB962C8B-B14F-4D97-AF65-F5344CB8AC3E}">
        <p14:creationId xmlns:p14="http://schemas.microsoft.com/office/powerpoint/2010/main" val="339244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A1 S1</a:t>
            </a:r>
            <a:r>
              <a:rPr lang="en-GB" baseline="0" dirty="0"/>
              <a:t> – Romeo and Rosaline – Courtly Love/unrequited love </a:t>
            </a:r>
            <a:endParaRPr lang="en-GB" dirty="0"/>
          </a:p>
        </p:txBody>
      </p:sp>
      <p:sp>
        <p:nvSpPr>
          <p:cNvPr id="4" name="Slide Number Placeholder 3"/>
          <p:cNvSpPr>
            <a:spLocks noGrp="1"/>
          </p:cNvSpPr>
          <p:nvPr>
            <p:ph type="sldNum" sz="quarter" idx="10"/>
          </p:nvPr>
        </p:nvSpPr>
        <p:spPr/>
        <p:txBody>
          <a:bodyPr/>
          <a:lstStyle/>
          <a:p>
            <a:fld id="{54328318-6909-4EA9-9AA1-55FB5EA04A0C}" type="slidenum">
              <a:rPr lang="en-GB" smtClean="0"/>
              <a:t>15</a:t>
            </a:fld>
            <a:endParaRPr lang="en-GB" dirty="0"/>
          </a:p>
        </p:txBody>
      </p:sp>
    </p:spTree>
    <p:extLst>
      <p:ext uri="{BB962C8B-B14F-4D97-AF65-F5344CB8AC3E}">
        <p14:creationId xmlns:p14="http://schemas.microsoft.com/office/powerpoint/2010/main" val="3551020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Quote work – Prologue </a:t>
            </a:r>
          </a:p>
        </p:txBody>
      </p:sp>
      <p:sp>
        <p:nvSpPr>
          <p:cNvPr id="4" name="Slide Number Placeholder 3"/>
          <p:cNvSpPr>
            <a:spLocks noGrp="1"/>
          </p:cNvSpPr>
          <p:nvPr>
            <p:ph type="sldNum" sz="quarter" idx="10"/>
          </p:nvPr>
        </p:nvSpPr>
        <p:spPr/>
        <p:txBody>
          <a:bodyPr/>
          <a:lstStyle/>
          <a:p>
            <a:fld id="{54328318-6909-4EA9-9AA1-55FB5EA04A0C}" type="slidenum">
              <a:rPr lang="en-GB" smtClean="0"/>
              <a:t>16</a:t>
            </a:fld>
            <a:endParaRPr lang="en-GB" dirty="0"/>
          </a:p>
        </p:txBody>
      </p:sp>
    </p:spTree>
    <p:extLst>
      <p:ext uri="{BB962C8B-B14F-4D97-AF65-F5344CB8AC3E}">
        <p14:creationId xmlns:p14="http://schemas.microsoft.com/office/powerpoint/2010/main" val="1561978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1 Quotes </a:t>
            </a:r>
          </a:p>
        </p:txBody>
      </p:sp>
      <p:sp>
        <p:nvSpPr>
          <p:cNvPr id="4" name="Slide Number Placeholder 3"/>
          <p:cNvSpPr>
            <a:spLocks noGrp="1"/>
          </p:cNvSpPr>
          <p:nvPr>
            <p:ph type="sldNum" sz="quarter" idx="10"/>
          </p:nvPr>
        </p:nvSpPr>
        <p:spPr/>
        <p:txBody>
          <a:bodyPr/>
          <a:lstStyle/>
          <a:p>
            <a:fld id="{54328318-6909-4EA9-9AA1-55FB5EA04A0C}" type="slidenum">
              <a:rPr lang="en-GB" smtClean="0"/>
              <a:t>17</a:t>
            </a:fld>
            <a:endParaRPr lang="en-GB" dirty="0"/>
          </a:p>
        </p:txBody>
      </p:sp>
    </p:spTree>
    <p:extLst>
      <p:ext uri="{BB962C8B-B14F-4D97-AF65-F5344CB8AC3E}">
        <p14:creationId xmlns:p14="http://schemas.microsoft.com/office/powerpoint/2010/main" val="41185497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Theme 5 in 5 – Prologue &amp; A1 </a:t>
            </a:r>
          </a:p>
        </p:txBody>
      </p:sp>
      <p:sp>
        <p:nvSpPr>
          <p:cNvPr id="4" name="Slide Number Placeholder 3"/>
          <p:cNvSpPr>
            <a:spLocks noGrp="1"/>
          </p:cNvSpPr>
          <p:nvPr>
            <p:ph type="sldNum" sz="quarter" idx="10"/>
          </p:nvPr>
        </p:nvSpPr>
        <p:spPr/>
        <p:txBody>
          <a:bodyPr/>
          <a:lstStyle/>
          <a:p>
            <a:fld id="{54328318-6909-4EA9-9AA1-55FB5EA04A0C}" type="slidenum">
              <a:rPr lang="en-GB" smtClean="0"/>
              <a:t>18</a:t>
            </a:fld>
            <a:endParaRPr lang="en-GB" dirty="0"/>
          </a:p>
        </p:txBody>
      </p:sp>
    </p:spTree>
    <p:extLst>
      <p:ext uri="{BB962C8B-B14F-4D97-AF65-F5344CB8AC3E}">
        <p14:creationId xmlns:p14="http://schemas.microsoft.com/office/powerpoint/2010/main" val="28414968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2 Scene 1 – The Balcony 	</a:t>
            </a:r>
          </a:p>
        </p:txBody>
      </p:sp>
      <p:sp>
        <p:nvSpPr>
          <p:cNvPr id="4" name="Slide Number Placeholder 3"/>
          <p:cNvSpPr>
            <a:spLocks noGrp="1"/>
          </p:cNvSpPr>
          <p:nvPr>
            <p:ph type="sldNum" sz="quarter" idx="10"/>
          </p:nvPr>
        </p:nvSpPr>
        <p:spPr/>
        <p:txBody>
          <a:bodyPr/>
          <a:lstStyle/>
          <a:p>
            <a:fld id="{54328318-6909-4EA9-9AA1-55FB5EA04A0C}" type="slidenum">
              <a:rPr lang="en-GB" smtClean="0"/>
              <a:t>19</a:t>
            </a:fld>
            <a:endParaRPr lang="en-GB" dirty="0"/>
          </a:p>
        </p:txBody>
      </p:sp>
    </p:spTree>
    <p:extLst>
      <p:ext uri="{BB962C8B-B14F-4D97-AF65-F5344CB8AC3E}">
        <p14:creationId xmlns:p14="http://schemas.microsoft.com/office/powerpoint/2010/main" val="2901728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A1 S1 – The</a:t>
            </a:r>
            <a:r>
              <a:rPr lang="en-GB" baseline="0" dirty="0"/>
              <a:t> fight at the start and Prince Escalus intervenes </a:t>
            </a:r>
            <a:endParaRPr lang="en-GB" dirty="0"/>
          </a:p>
        </p:txBody>
      </p:sp>
      <p:sp>
        <p:nvSpPr>
          <p:cNvPr id="4" name="Slide Number Placeholder 3"/>
          <p:cNvSpPr>
            <a:spLocks noGrp="1"/>
          </p:cNvSpPr>
          <p:nvPr>
            <p:ph type="sldNum" sz="quarter" idx="10"/>
          </p:nvPr>
        </p:nvSpPr>
        <p:spPr/>
        <p:txBody>
          <a:bodyPr/>
          <a:lstStyle/>
          <a:p>
            <a:fld id="{54328318-6909-4EA9-9AA1-55FB5EA04A0C}" type="slidenum">
              <a:rPr lang="en-GB" smtClean="0"/>
              <a:t>2</a:t>
            </a:fld>
            <a:endParaRPr lang="en-GB" dirty="0"/>
          </a:p>
        </p:txBody>
      </p:sp>
    </p:spTree>
    <p:extLst>
      <p:ext uri="{BB962C8B-B14F-4D97-AF65-F5344CB8AC3E}">
        <p14:creationId xmlns:p14="http://schemas.microsoft.com/office/powerpoint/2010/main" val="17790302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1 Quotes </a:t>
            </a:r>
          </a:p>
        </p:txBody>
      </p:sp>
      <p:sp>
        <p:nvSpPr>
          <p:cNvPr id="4" name="Slide Number Placeholder 3"/>
          <p:cNvSpPr>
            <a:spLocks noGrp="1"/>
          </p:cNvSpPr>
          <p:nvPr>
            <p:ph type="sldNum" sz="quarter" idx="10"/>
          </p:nvPr>
        </p:nvSpPr>
        <p:spPr/>
        <p:txBody>
          <a:bodyPr/>
          <a:lstStyle/>
          <a:p>
            <a:fld id="{54328318-6909-4EA9-9AA1-55FB5EA04A0C}" type="slidenum">
              <a:rPr lang="en-GB" smtClean="0"/>
              <a:t>20</a:t>
            </a:fld>
            <a:endParaRPr lang="en-GB" dirty="0"/>
          </a:p>
        </p:txBody>
      </p:sp>
    </p:spTree>
    <p:extLst>
      <p:ext uri="{BB962C8B-B14F-4D97-AF65-F5344CB8AC3E}">
        <p14:creationId xmlns:p14="http://schemas.microsoft.com/office/powerpoint/2010/main" val="28319266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2 Scene 1 </a:t>
            </a:r>
          </a:p>
        </p:txBody>
      </p:sp>
      <p:sp>
        <p:nvSpPr>
          <p:cNvPr id="4" name="Slide Number Placeholder 3"/>
          <p:cNvSpPr>
            <a:spLocks noGrp="1"/>
          </p:cNvSpPr>
          <p:nvPr>
            <p:ph type="sldNum" sz="quarter" idx="10"/>
          </p:nvPr>
        </p:nvSpPr>
        <p:spPr/>
        <p:txBody>
          <a:bodyPr/>
          <a:lstStyle/>
          <a:p>
            <a:fld id="{54328318-6909-4EA9-9AA1-55FB5EA04A0C}" type="slidenum">
              <a:rPr lang="en-GB" smtClean="0"/>
              <a:t>21</a:t>
            </a:fld>
            <a:endParaRPr lang="en-GB" dirty="0"/>
          </a:p>
        </p:txBody>
      </p:sp>
    </p:spTree>
    <p:extLst>
      <p:ext uri="{BB962C8B-B14F-4D97-AF65-F5344CB8AC3E}">
        <p14:creationId xmlns:p14="http://schemas.microsoft.com/office/powerpoint/2010/main" val="29078674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2 scene 2 </a:t>
            </a:r>
          </a:p>
        </p:txBody>
      </p:sp>
      <p:sp>
        <p:nvSpPr>
          <p:cNvPr id="4" name="Slide Number Placeholder 3"/>
          <p:cNvSpPr>
            <a:spLocks noGrp="1"/>
          </p:cNvSpPr>
          <p:nvPr>
            <p:ph type="sldNum" sz="quarter" idx="10"/>
          </p:nvPr>
        </p:nvSpPr>
        <p:spPr/>
        <p:txBody>
          <a:bodyPr/>
          <a:lstStyle/>
          <a:p>
            <a:fld id="{54328318-6909-4EA9-9AA1-55FB5EA04A0C}" type="slidenum">
              <a:rPr lang="en-GB" smtClean="0"/>
              <a:t>22</a:t>
            </a:fld>
            <a:endParaRPr lang="en-GB" dirty="0"/>
          </a:p>
        </p:txBody>
      </p:sp>
    </p:spTree>
    <p:extLst>
      <p:ext uri="{BB962C8B-B14F-4D97-AF65-F5344CB8AC3E}">
        <p14:creationId xmlns:p14="http://schemas.microsoft.com/office/powerpoint/2010/main" val="2086681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2 Scene 2 – the ending of the scene</a:t>
            </a:r>
          </a:p>
        </p:txBody>
      </p:sp>
      <p:sp>
        <p:nvSpPr>
          <p:cNvPr id="4" name="Slide Number Placeholder 3"/>
          <p:cNvSpPr>
            <a:spLocks noGrp="1"/>
          </p:cNvSpPr>
          <p:nvPr>
            <p:ph type="sldNum" sz="quarter" idx="10"/>
          </p:nvPr>
        </p:nvSpPr>
        <p:spPr/>
        <p:txBody>
          <a:bodyPr/>
          <a:lstStyle/>
          <a:p>
            <a:fld id="{54328318-6909-4EA9-9AA1-55FB5EA04A0C}" type="slidenum">
              <a:rPr lang="en-GB" smtClean="0"/>
              <a:t>23</a:t>
            </a:fld>
            <a:endParaRPr lang="en-GB"/>
          </a:p>
        </p:txBody>
      </p:sp>
    </p:spTree>
    <p:extLst>
      <p:ext uri="{BB962C8B-B14F-4D97-AF65-F5344CB8AC3E}">
        <p14:creationId xmlns:p14="http://schemas.microsoft.com/office/powerpoint/2010/main" val="41635498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2 Scene 4 – Mercutio, Benvolio, Romeo and the Nurse (arranging the secret wedding) </a:t>
            </a:r>
          </a:p>
        </p:txBody>
      </p:sp>
      <p:sp>
        <p:nvSpPr>
          <p:cNvPr id="4" name="Slide Number Placeholder 3"/>
          <p:cNvSpPr>
            <a:spLocks noGrp="1"/>
          </p:cNvSpPr>
          <p:nvPr>
            <p:ph type="sldNum" sz="quarter" idx="10"/>
          </p:nvPr>
        </p:nvSpPr>
        <p:spPr/>
        <p:txBody>
          <a:bodyPr/>
          <a:lstStyle/>
          <a:p>
            <a:fld id="{54328318-6909-4EA9-9AA1-55FB5EA04A0C}" type="slidenum">
              <a:rPr lang="en-GB" smtClean="0"/>
              <a:t>24</a:t>
            </a:fld>
            <a:endParaRPr lang="en-GB"/>
          </a:p>
        </p:txBody>
      </p:sp>
    </p:spTree>
    <p:extLst>
      <p:ext uri="{BB962C8B-B14F-4D97-AF65-F5344CB8AC3E}">
        <p14:creationId xmlns:p14="http://schemas.microsoft.com/office/powerpoint/2010/main" val="12695095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2 Scene 5 – Juliet waits for news from Romeo (impatiently) </a:t>
            </a:r>
          </a:p>
        </p:txBody>
      </p:sp>
      <p:sp>
        <p:nvSpPr>
          <p:cNvPr id="4" name="Slide Number Placeholder 3"/>
          <p:cNvSpPr>
            <a:spLocks noGrp="1"/>
          </p:cNvSpPr>
          <p:nvPr>
            <p:ph type="sldNum" sz="quarter" idx="10"/>
          </p:nvPr>
        </p:nvSpPr>
        <p:spPr/>
        <p:txBody>
          <a:bodyPr/>
          <a:lstStyle/>
          <a:p>
            <a:fld id="{54328318-6909-4EA9-9AA1-55FB5EA04A0C}" type="slidenum">
              <a:rPr lang="en-GB" smtClean="0"/>
              <a:t>25</a:t>
            </a:fld>
            <a:endParaRPr lang="en-GB"/>
          </a:p>
        </p:txBody>
      </p:sp>
    </p:spTree>
    <p:extLst>
      <p:ext uri="{BB962C8B-B14F-4D97-AF65-F5344CB8AC3E}">
        <p14:creationId xmlns:p14="http://schemas.microsoft.com/office/powerpoint/2010/main" val="10979367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2 Scene 6 – Friar Laurence’s cell </a:t>
            </a:r>
          </a:p>
        </p:txBody>
      </p:sp>
      <p:sp>
        <p:nvSpPr>
          <p:cNvPr id="4" name="Slide Number Placeholder 3"/>
          <p:cNvSpPr>
            <a:spLocks noGrp="1"/>
          </p:cNvSpPr>
          <p:nvPr>
            <p:ph type="sldNum" sz="quarter" idx="10"/>
          </p:nvPr>
        </p:nvSpPr>
        <p:spPr/>
        <p:txBody>
          <a:bodyPr/>
          <a:lstStyle/>
          <a:p>
            <a:fld id="{54328318-6909-4EA9-9AA1-55FB5EA04A0C}" type="slidenum">
              <a:rPr lang="en-GB" smtClean="0"/>
              <a:t>26</a:t>
            </a:fld>
            <a:endParaRPr lang="en-GB"/>
          </a:p>
        </p:txBody>
      </p:sp>
    </p:spTree>
    <p:extLst>
      <p:ext uri="{BB962C8B-B14F-4D97-AF65-F5344CB8AC3E}">
        <p14:creationId xmlns:p14="http://schemas.microsoft.com/office/powerpoint/2010/main" val="39773832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Theme 5 in 5 – Act 2</a:t>
            </a:r>
          </a:p>
        </p:txBody>
      </p:sp>
      <p:sp>
        <p:nvSpPr>
          <p:cNvPr id="4" name="Slide Number Placeholder 3"/>
          <p:cNvSpPr>
            <a:spLocks noGrp="1"/>
          </p:cNvSpPr>
          <p:nvPr>
            <p:ph type="sldNum" sz="quarter" idx="10"/>
          </p:nvPr>
        </p:nvSpPr>
        <p:spPr/>
        <p:txBody>
          <a:bodyPr/>
          <a:lstStyle/>
          <a:p>
            <a:fld id="{54328318-6909-4EA9-9AA1-55FB5EA04A0C}" type="slidenum">
              <a:rPr lang="en-GB" smtClean="0"/>
              <a:t>27</a:t>
            </a:fld>
            <a:endParaRPr lang="en-GB"/>
          </a:p>
        </p:txBody>
      </p:sp>
    </p:spTree>
    <p:extLst>
      <p:ext uri="{BB962C8B-B14F-4D97-AF65-F5344CB8AC3E}">
        <p14:creationId xmlns:p14="http://schemas.microsoft.com/office/powerpoint/2010/main" val="11183092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2 Quotes </a:t>
            </a:r>
          </a:p>
        </p:txBody>
      </p:sp>
      <p:sp>
        <p:nvSpPr>
          <p:cNvPr id="4" name="Slide Number Placeholder 3"/>
          <p:cNvSpPr>
            <a:spLocks noGrp="1"/>
          </p:cNvSpPr>
          <p:nvPr>
            <p:ph type="sldNum" sz="quarter" idx="10"/>
          </p:nvPr>
        </p:nvSpPr>
        <p:spPr/>
        <p:txBody>
          <a:bodyPr/>
          <a:lstStyle/>
          <a:p>
            <a:fld id="{54328318-6909-4EA9-9AA1-55FB5EA04A0C}" type="slidenum">
              <a:rPr lang="en-GB" smtClean="0"/>
              <a:t>28</a:t>
            </a:fld>
            <a:endParaRPr lang="en-GB"/>
          </a:p>
        </p:txBody>
      </p:sp>
    </p:spTree>
    <p:extLst>
      <p:ext uri="{BB962C8B-B14F-4D97-AF65-F5344CB8AC3E}">
        <p14:creationId xmlns:p14="http://schemas.microsoft.com/office/powerpoint/2010/main" val="17897138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3 Scene 1 – The pivotal</a:t>
            </a:r>
            <a:r>
              <a:rPr lang="en-GB" baseline="0" dirty="0"/>
              <a:t> fight scene – Tybalt and Mercutio die </a:t>
            </a:r>
            <a:endParaRPr lang="en-GB" dirty="0"/>
          </a:p>
        </p:txBody>
      </p:sp>
      <p:sp>
        <p:nvSpPr>
          <p:cNvPr id="4" name="Slide Number Placeholder 3"/>
          <p:cNvSpPr>
            <a:spLocks noGrp="1"/>
          </p:cNvSpPr>
          <p:nvPr>
            <p:ph type="sldNum" sz="quarter" idx="10"/>
          </p:nvPr>
        </p:nvSpPr>
        <p:spPr/>
        <p:txBody>
          <a:bodyPr/>
          <a:lstStyle/>
          <a:p>
            <a:fld id="{54328318-6909-4EA9-9AA1-55FB5EA04A0C}" type="slidenum">
              <a:rPr lang="en-GB" smtClean="0"/>
              <a:t>29</a:t>
            </a:fld>
            <a:endParaRPr lang="en-GB"/>
          </a:p>
        </p:txBody>
      </p:sp>
    </p:spTree>
    <p:extLst>
      <p:ext uri="{BB962C8B-B14F-4D97-AF65-F5344CB8AC3E}">
        <p14:creationId xmlns:p14="http://schemas.microsoft.com/office/powerpoint/2010/main" val="1599474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Terminology importance</a:t>
            </a:r>
            <a:r>
              <a:rPr lang="en-GB" baseline="0" dirty="0"/>
              <a:t> 2</a:t>
            </a:r>
            <a:endParaRPr lang="en-GB" dirty="0"/>
          </a:p>
        </p:txBody>
      </p:sp>
      <p:sp>
        <p:nvSpPr>
          <p:cNvPr id="4" name="Slide Number Placeholder 3"/>
          <p:cNvSpPr>
            <a:spLocks noGrp="1"/>
          </p:cNvSpPr>
          <p:nvPr>
            <p:ph type="sldNum" sz="quarter" idx="10"/>
          </p:nvPr>
        </p:nvSpPr>
        <p:spPr/>
        <p:txBody>
          <a:bodyPr/>
          <a:lstStyle/>
          <a:p>
            <a:fld id="{54328318-6909-4EA9-9AA1-55FB5EA04A0C}" type="slidenum">
              <a:rPr lang="en-GB" smtClean="0"/>
              <a:t>3</a:t>
            </a:fld>
            <a:endParaRPr lang="en-GB" dirty="0"/>
          </a:p>
        </p:txBody>
      </p:sp>
    </p:spTree>
    <p:extLst>
      <p:ext uri="{BB962C8B-B14F-4D97-AF65-F5344CB8AC3E}">
        <p14:creationId xmlns:p14="http://schemas.microsoft.com/office/powerpoint/2010/main" val="32973017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3 Scene 1 – The pivotal</a:t>
            </a:r>
            <a:r>
              <a:rPr lang="en-GB" baseline="0" dirty="0"/>
              <a:t> fight scene – Tybalt and Mercutio die </a:t>
            </a:r>
            <a:endParaRPr lang="en-GB" dirty="0"/>
          </a:p>
        </p:txBody>
      </p:sp>
      <p:sp>
        <p:nvSpPr>
          <p:cNvPr id="4" name="Slide Number Placeholder 3"/>
          <p:cNvSpPr>
            <a:spLocks noGrp="1"/>
          </p:cNvSpPr>
          <p:nvPr>
            <p:ph type="sldNum" sz="quarter" idx="10"/>
          </p:nvPr>
        </p:nvSpPr>
        <p:spPr/>
        <p:txBody>
          <a:bodyPr/>
          <a:lstStyle/>
          <a:p>
            <a:fld id="{54328318-6909-4EA9-9AA1-55FB5EA04A0C}" type="slidenum">
              <a:rPr lang="en-GB" smtClean="0"/>
              <a:t>30</a:t>
            </a:fld>
            <a:endParaRPr lang="en-GB"/>
          </a:p>
        </p:txBody>
      </p:sp>
    </p:spTree>
    <p:extLst>
      <p:ext uri="{BB962C8B-B14F-4D97-AF65-F5344CB8AC3E}">
        <p14:creationId xmlns:p14="http://schemas.microsoft.com/office/powerpoint/2010/main" val="9680227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3 Scene 1 – The pivotal</a:t>
            </a:r>
            <a:r>
              <a:rPr lang="en-GB" baseline="0" dirty="0"/>
              <a:t> fight scene – Tybalt and Mercutio die </a:t>
            </a:r>
            <a:endParaRPr lang="en-GB" dirty="0"/>
          </a:p>
        </p:txBody>
      </p:sp>
      <p:sp>
        <p:nvSpPr>
          <p:cNvPr id="4" name="Slide Number Placeholder 3"/>
          <p:cNvSpPr>
            <a:spLocks noGrp="1"/>
          </p:cNvSpPr>
          <p:nvPr>
            <p:ph type="sldNum" sz="quarter" idx="10"/>
          </p:nvPr>
        </p:nvSpPr>
        <p:spPr/>
        <p:txBody>
          <a:bodyPr/>
          <a:lstStyle/>
          <a:p>
            <a:fld id="{54328318-6909-4EA9-9AA1-55FB5EA04A0C}" type="slidenum">
              <a:rPr lang="en-GB" smtClean="0"/>
              <a:t>31</a:t>
            </a:fld>
            <a:endParaRPr lang="en-GB"/>
          </a:p>
        </p:txBody>
      </p:sp>
    </p:spTree>
    <p:extLst>
      <p:ext uri="{BB962C8B-B14F-4D97-AF65-F5344CB8AC3E}">
        <p14:creationId xmlns:p14="http://schemas.microsoft.com/office/powerpoint/2010/main" val="13854981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3 Scene 2 – Juliet awaits Romeo eagerly</a:t>
            </a:r>
          </a:p>
        </p:txBody>
      </p:sp>
      <p:sp>
        <p:nvSpPr>
          <p:cNvPr id="4" name="Slide Number Placeholder 3"/>
          <p:cNvSpPr>
            <a:spLocks noGrp="1"/>
          </p:cNvSpPr>
          <p:nvPr>
            <p:ph type="sldNum" sz="quarter" idx="10"/>
          </p:nvPr>
        </p:nvSpPr>
        <p:spPr/>
        <p:txBody>
          <a:bodyPr/>
          <a:lstStyle/>
          <a:p>
            <a:fld id="{54328318-6909-4EA9-9AA1-55FB5EA04A0C}" type="slidenum">
              <a:rPr lang="en-GB" smtClean="0"/>
              <a:t>32</a:t>
            </a:fld>
            <a:endParaRPr lang="en-GB"/>
          </a:p>
        </p:txBody>
      </p:sp>
    </p:spTree>
    <p:extLst>
      <p:ext uri="{BB962C8B-B14F-4D97-AF65-F5344CB8AC3E}">
        <p14:creationId xmlns:p14="http://schemas.microsoft.com/office/powerpoint/2010/main" val="17555862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3 Scene 3 – Friar Laurence tries to ensure Romeo is okay and looks for a solution</a:t>
            </a:r>
          </a:p>
        </p:txBody>
      </p:sp>
      <p:sp>
        <p:nvSpPr>
          <p:cNvPr id="4" name="Slide Number Placeholder 3"/>
          <p:cNvSpPr>
            <a:spLocks noGrp="1"/>
          </p:cNvSpPr>
          <p:nvPr>
            <p:ph type="sldNum" sz="quarter" idx="10"/>
          </p:nvPr>
        </p:nvSpPr>
        <p:spPr/>
        <p:txBody>
          <a:bodyPr/>
          <a:lstStyle/>
          <a:p>
            <a:fld id="{54328318-6909-4EA9-9AA1-55FB5EA04A0C}" type="slidenum">
              <a:rPr lang="en-GB" smtClean="0"/>
              <a:t>33</a:t>
            </a:fld>
            <a:endParaRPr lang="en-GB"/>
          </a:p>
        </p:txBody>
      </p:sp>
    </p:spTree>
    <p:extLst>
      <p:ext uri="{BB962C8B-B14F-4D97-AF65-F5344CB8AC3E}">
        <p14:creationId xmlns:p14="http://schemas.microsoft.com/office/powerpoint/2010/main" val="26104030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3 Scene 3 – Friar Laurence tries to ensure Romeo is okay and looks for a solution</a:t>
            </a:r>
          </a:p>
        </p:txBody>
      </p:sp>
      <p:sp>
        <p:nvSpPr>
          <p:cNvPr id="4" name="Slide Number Placeholder 3"/>
          <p:cNvSpPr>
            <a:spLocks noGrp="1"/>
          </p:cNvSpPr>
          <p:nvPr>
            <p:ph type="sldNum" sz="quarter" idx="10"/>
          </p:nvPr>
        </p:nvSpPr>
        <p:spPr/>
        <p:txBody>
          <a:bodyPr/>
          <a:lstStyle/>
          <a:p>
            <a:fld id="{54328318-6909-4EA9-9AA1-55FB5EA04A0C}" type="slidenum">
              <a:rPr lang="en-GB" smtClean="0"/>
              <a:t>34</a:t>
            </a:fld>
            <a:endParaRPr lang="en-GB"/>
          </a:p>
        </p:txBody>
      </p:sp>
    </p:spTree>
    <p:extLst>
      <p:ext uri="{BB962C8B-B14F-4D97-AF65-F5344CB8AC3E}">
        <p14:creationId xmlns:p14="http://schemas.microsoft.com/office/powerpoint/2010/main" val="9485921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3 Scene 4 – Lord Capulet agrees to the marriage of Juliet to Paris </a:t>
            </a:r>
          </a:p>
        </p:txBody>
      </p:sp>
      <p:sp>
        <p:nvSpPr>
          <p:cNvPr id="4" name="Slide Number Placeholder 3"/>
          <p:cNvSpPr>
            <a:spLocks noGrp="1"/>
          </p:cNvSpPr>
          <p:nvPr>
            <p:ph type="sldNum" sz="quarter" idx="10"/>
          </p:nvPr>
        </p:nvSpPr>
        <p:spPr/>
        <p:txBody>
          <a:bodyPr/>
          <a:lstStyle/>
          <a:p>
            <a:fld id="{54328318-6909-4EA9-9AA1-55FB5EA04A0C}" type="slidenum">
              <a:rPr lang="en-GB" smtClean="0"/>
              <a:t>35</a:t>
            </a:fld>
            <a:endParaRPr lang="en-GB"/>
          </a:p>
        </p:txBody>
      </p:sp>
    </p:spTree>
    <p:extLst>
      <p:ext uri="{BB962C8B-B14F-4D97-AF65-F5344CB8AC3E}">
        <p14:creationId xmlns:p14="http://schemas.microsoft.com/office/powerpoint/2010/main" val="12776398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3 Scene 5 – Dawn breaks on Romeo and Juliet, after they have spent the night together.</a:t>
            </a:r>
          </a:p>
        </p:txBody>
      </p:sp>
      <p:sp>
        <p:nvSpPr>
          <p:cNvPr id="4" name="Slide Number Placeholder 3"/>
          <p:cNvSpPr>
            <a:spLocks noGrp="1"/>
          </p:cNvSpPr>
          <p:nvPr>
            <p:ph type="sldNum" sz="quarter" idx="10"/>
          </p:nvPr>
        </p:nvSpPr>
        <p:spPr/>
        <p:txBody>
          <a:bodyPr/>
          <a:lstStyle/>
          <a:p>
            <a:fld id="{54328318-6909-4EA9-9AA1-55FB5EA04A0C}" type="slidenum">
              <a:rPr lang="en-GB" smtClean="0"/>
              <a:t>36</a:t>
            </a:fld>
            <a:endParaRPr lang="en-GB"/>
          </a:p>
        </p:txBody>
      </p:sp>
    </p:spTree>
    <p:extLst>
      <p:ext uri="{BB962C8B-B14F-4D97-AF65-F5344CB8AC3E}">
        <p14:creationId xmlns:p14="http://schemas.microsoft.com/office/powerpoint/2010/main" val="73749642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3 Scene 5 – Dawn breaks on Romeo and Juliet, after they have spent the night together.</a:t>
            </a:r>
          </a:p>
        </p:txBody>
      </p:sp>
      <p:sp>
        <p:nvSpPr>
          <p:cNvPr id="4" name="Slide Number Placeholder 3"/>
          <p:cNvSpPr>
            <a:spLocks noGrp="1"/>
          </p:cNvSpPr>
          <p:nvPr>
            <p:ph type="sldNum" sz="quarter" idx="10"/>
          </p:nvPr>
        </p:nvSpPr>
        <p:spPr/>
        <p:txBody>
          <a:bodyPr/>
          <a:lstStyle/>
          <a:p>
            <a:fld id="{54328318-6909-4EA9-9AA1-55FB5EA04A0C}" type="slidenum">
              <a:rPr lang="en-GB" smtClean="0"/>
              <a:t>37</a:t>
            </a:fld>
            <a:endParaRPr lang="en-GB"/>
          </a:p>
        </p:txBody>
      </p:sp>
    </p:spTree>
    <p:extLst>
      <p:ext uri="{BB962C8B-B14F-4D97-AF65-F5344CB8AC3E}">
        <p14:creationId xmlns:p14="http://schemas.microsoft.com/office/powerpoint/2010/main" val="22334942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3 Scene 5 – Dawn breaks on Romeo and Juliet, after they have spent the night together.</a:t>
            </a:r>
          </a:p>
        </p:txBody>
      </p:sp>
      <p:sp>
        <p:nvSpPr>
          <p:cNvPr id="4" name="Slide Number Placeholder 3"/>
          <p:cNvSpPr>
            <a:spLocks noGrp="1"/>
          </p:cNvSpPr>
          <p:nvPr>
            <p:ph type="sldNum" sz="quarter" idx="10"/>
          </p:nvPr>
        </p:nvSpPr>
        <p:spPr/>
        <p:txBody>
          <a:bodyPr/>
          <a:lstStyle/>
          <a:p>
            <a:fld id="{54328318-6909-4EA9-9AA1-55FB5EA04A0C}" type="slidenum">
              <a:rPr lang="en-GB" smtClean="0"/>
              <a:t>38</a:t>
            </a:fld>
            <a:endParaRPr lang="en-GB"/>
          </a:p>
        </p:txBody>
      </p:sp>
    </p:spTree>
    <p:extLst>
      <p:ext uri="{BB962C8B-B14F-4D97-AF65-F5344CB8AC3E}">
        <p14:creationId xmlns:p14="http://schemas.microsoft.com/office/powerpoint/2010/main" val="132941515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Theme 5 in 5 – Act 3</a:t>
            </a:r>
          </a:p>
        </p:txBody>
      </p:sp>
      <p:sp>
        <p:nvSpPr>
          <p:cNvPr id="4" name="Slide Number Placeholder 3"/>
          <p:cNvSpPr>
            <a:spLocks noGrp="1"/>
          </p:cNvSpPr>
          <p:nvPr>
            <p:ph type="sldNum" sz="quarter" idx="10"/>
          </p:nvPr>
        </p:nvSpPr>
        <p:spPr/>
        <p:txBody>
          <a:bodyPr/>
          <a:lstStyle/>
          <a:p>
            <a:fld id="{54328318-6909-4EA9-9AA1-55FB5EA04A0C}" type="slidenum">
              <a:rPr lang="en-GB" smtClean="0"/>
              <a:t>39</a:t>
            </a:fld>
            <a:endParaRPr lang="en-GB"/>
          </a:p>
        </p:txBody>
      </p:sp>
    </p:spTree>
    <p:extLst>
      <p:ext uri="{BB962C8B-B14F-4D97-AF65-F5344CB8AC3E}">
        <p14:creationId xmlns:p14="http://schemas.microsoft.com/office/powerpoint/2010/main" val="2345655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Terminology importance</a:t>
            </a:r>
            <a:r>
              <a:rPr lang="en-GB" baseline="0" dirty="0"/>
              <a:t> </a:t>
            </a:r>
            <a:endParaRPr lang="en-GB" dirty="0"/>
          </a:p>
        </p:txBody>
      </p:sp>
      <p:sp>
        <p:nvSpPr>
          <p:cNvPr id="4" name="Slide Number Placeholder 3"/>
          <p:cNvSpPr>
            <a:spLocks noGrp="1"/>
          </p:cNvSpPr>
          <p:nvPr>
            <p:ph type="sldNum" sz="quarter" idx="10"/>
          </p:nvPr>
        </p:nvSpPr>
        <p:spPr/>
        <p:txBody>
          <a:bodyPr/>
          <a:lstStyle/>
          <a:p>
            <a:fld id="{54328318-6909-4EA9-9AA1-55FB5EA04A0C}" type="slidenum">
              <a:rPr lang="en-GB" smtClean="0"/>
              <a:t>4</a:t>
            </a:fld>
            <a:endParaRPr lang="en-GB" dirty="0"/>
          </a:p>
        </p:txBody>
      </p:sp>
    </p:spTree>
    <p:extLst>
      <p:ext uri="{BB962C8B-B14F-4D97-AF65-F5344CB8AC3E}">
        <p14:creationId xmlns:p14="http://schemas.microsoft.com/office/powerpoint/2010/main" val="365845816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3 Quotes </a:t>
            </a:r>
          </a:p>
        </p:txBody>
      </p:sp>
      <p:sp>
        <p:nvSpPr>
          <p:cNvPr id="4" name="Slide Number Placeholder 3"/>
          <p:cNvSpPr>
            <a:spLocks noGrp="1"/>
          </p:cNvSpPr>
          <p:nvPr>
            <p:ph type="sldNum" sz="quarter" idx="10"/>
          </p:nvPr>
        </p:nvSpPr>
        <p:spPr/>
        <p:txBody>
          <a:bodyPr/>
          <a:lstStyle/>
          <a:p>
            <a:fld id="{54328318-6909-4EA9-9AA1-55FB5EA04A0C}" type="slidenum">
              <a:rPr lang="en-GB" smtClean="0"/>
              <a:t>40</a:t>
            </a:fld>
            <a:endParaRPr lang="en-GB"/>
          </a:p>
        </p:txBody>
      </p:sp>
    </p:spTree>
    <p:extLst>
      <p:ext uri="{BB962C8B-B14F-4D97-AF65-F5344CB8AC3E}">
        <p14:creationId xmlns:p14="http://schemas.microsoft.com/office/powerpoint/2010/main" val="329352610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4 Scene 1 – Friar L – the man with a plan</a:t>
            </a:r>
          </a:p>
        </p:txBody>
      </p:sp>
      <p:sp>
        <p:nvSpPr>
          <p:cNvPr id="4" name="Slide Number Placeholder 3"/>
          <p:cNvSpPr>
            <a:spLocks noGrp="1"/>
          </p:cNvSpPr>
          <p:nvPr>
            <p:ph type="sldNum" sz="quarter" idx="10"/>
          </p:nvPr>
        </p:nvSpPr>
        <p:spPr/>
        <p:txBody>
          <a:bodyPr/>
          <a:lstStyle/>
          <a:p>
            <a:fld id="{54328318-6909-4EA9-9AA1-55FB5EA04A0C}" type="slidenum">
              <a:rPr lang="en-GB" smtClean="0"/>
              <a:t>41</a:t>
            </a:fld>
            <a:endParaRPr lang="en-GB"/>
          </a:p>
        </p:txBody>
      </p:sp>
    </p:spTree>
    <p:extLst>
      <p:ext uri="{BB962C8B-B14F-4D97-AF65-F5344CB8AC3E}">
        <p14:creationId xmlns:p14="http://schemas.microsoft.com/office/powerpoint/2010/main" val="50549991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4 Scene 2 – the wedding is on – and brought forward!</a:t>
            </a:r>
          </a:p>
        </p:txBody>
      </p:sp>
      <p:sp>
        <p:nvSpPr>
          <p:cNvPr id="4" name="Slide Number Placeholder 3"/>
          <p:cNvSpPr>
            <a:spLocks noGrp="1"/>
          </p:cNvSpPr>
          <p:nvPr>
            <p:ph type="sldNum" sz="quarter" idx="10"/>
          </p:nvPr>
        </p:nvSpPr>
        <p:spPr/>
        <p:txBody>
          <a:bodyPr/>
          <a:lstStyle/>
          <a:p>
            <a:fld id="{54328318-6909-4EA9-9AA1-55FB5EA04A0C}" type="slidenum">
              <a:rPr lang="en-GB" smtClean="0"/>
              <a:t>42</a:t>
            </a:fld>
            <a:endParaRPr lang="en-GB"/>
          </a:p>
        </p:txBody>
      </p:sp>
    </p:spTree>
    <p:extLst>
      <p:ext uri="{BB962C8B-B14F-4D97-AF65-F5344CB8AC3E}">
        <p14:creationId xmlns:p14="http://schemas.microsoft.com/office/powerpoint/2010/main" val="210854850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4 Scene 3 – “True Apocathery thy drug is quick” Juliet takes the poison/sleeping draught</a:t>
            </a:r>
          </a:p>
        </p:txBody>
      </p:sp>
      <p:sp>
        <p:nvSpPr>
          <p:cNvPr id="4" name="Slide Number Placeholder 3"/>
          <p:cNvSpPr>
            <a:spLocks noGrp="1"/>
          </p:cNvSpPr>
          <p:nvPr>
            <p:ph type="sldNum" sz="quarter" idx="10"/>
          </p:nvPr>
        </p:nvSpPr>
        <p:spPr/>
        <p:txBody>
          <a:bodyPr/>
          <a:lstStyle/>
          <a:p>
            <a:fld id="{54328318-6909-4EA9-9AA1-55FB5EA04A0C}" type="slidenum">
              <a:rPr lang="en-GB" smtClean="0"/>
              <a:t>43</a:t>
            </a:fld>
            <a:endParaRPr lang="en-GB"/>
          </a:p>
        </p:txBody>
      </p:sp>
    </p:spTree>
    <p:extLst>
      <p:ext uri="{BB962C8B-B14F-4D97-AF65-F5344CB8AC3E}">
        <p14:creationId xmlns:p14="http://schemas.microsoft.com/office/powerpoint/2010/main" val="412529062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4 Scene 4 – The marriage is prepared</a:t>
            </a:r>
          </a:p>
        </p:txBody>
      </p:sp>
      <p:sp>
        <p:nvSpPr>
          <p:cNvPr id="4" name="Slide Number Placeholder 3"/>
          <p:cNvSpPr>
            <a:spLocks noGrp="1"/>
          </p:cNvSpPr>
          <p:nvPr>
            <p:ph type="sldNum" sz="quarter" idx="10"/>
          </p:nvPr>
        </p:nvSpPr>
        <p:spPr/>
        <p:txBody>
          <a:bodyPr/>
          <a:lstStyle/>
          <a:p>
            <a:fld id="{54328318-6909-4EA9-9AA1-55FB5EA04A0C}" type="slidenum">
              <a:rPr lang="en-GB" smtClean="0"/>
              <a:t>44</a:t>
            </a:fld>
            <a:endParaRPr lang="en-GB"/>
          </a:p>
        </p:txBody>
      </p:sp>
    </p:spTree>
    <p:extLst>
      <p:ext uri="{BB962C8B-B14F-4D97-AF65-F5344CB8AC3E}">
        <p14:creationId xmlns:p14="http://schemas.microsoft.com/office/powerpoint/2010/main" val="201923950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4 Scene 5 – Juliet is found dead/or pretend dead</a:t>
            </a:r>
          </a:p>
        </p:txBody>
      </p:sp>
      <p:sp>
        <p:nvSpPr>
          <p:cNvPr id="4" name="Slide Number Placeholder 3"/>
          <p:cNvSpPr>
            <a:spLocks noGrp="1"/>
          </p:cNvSpPr>
          <p:nvPr>
            <p:ph type="sldNum" sz="quarter" idx="10"/>
          </p:nvPr>
        </p:nvSpPr>
        <p:spPr/>
        <p:txBody>
          <a:bodyPr/>
          <a:lstStyle/>
          <a:p>
            <a:fld id="{54328318-6909-4EA9-9AA1-55FB5EA04A0C}" type="slidenum">
              <a:rPr lang="en-GB" smtClean="0"/>
              <a:t>45</a:t>
            </a:fld>
            <a:endParaRPr lang="en-GB"/>
          </a:p>
        </p:txBody>
      </p:sp>
    </p:spTree>
    <p:extLst>
      <p:ext uri="{BB962C8B-B14F-4D97-AF65-F5344CB8AC3E}">
        <p14:creationId xmlns:p14="http://schemas.microsoft.com/office/powerpoint/2010/main" val="79908217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4 Quotes </a:t>
            </a:r>
          </a:p>
        </p:txBody>
      </p:sp>
      <p:sp>
        <p:nvSpPr>
          <p:cNvPr id="4" name="Slide Number Placeholder 3"/>
          <p:cNvSpPr>
            <a:spLocks noGrp="1"/>
          </p:cNvSpPr>
          <p:nvPr>
            <p:ph type="sldNum" sz="quarter" idx="10"/>
          </p:nvPr>
        </p:nvSpPr>
        <p:spPr/>
        <p:txBody>
          <a:bodyPr/>
          <a:lstStyle/>
          <a:p>
            <a:fld id="{54328318-6909-4EA9-9AA1-55FB5EA04A0C}" type="slidenum">
              <a:rPr lang="en-GB" smtClean="0"/>
              <a:t>46</a:t>
            </a:fld>
            <a:endParaRPr lang="en-GB" dirty="0"/>
          </a:p>
        </p:txBody>
      </p:sp>
    </p:spTree>
    <p:extLst>
      <p:ext uri="{BB962C8B-B14F-4D97-AF65-F5344CB8AC3E}">
        <p14:creationId xmlns:p14="http://schemas.microsoft.com/office/powerpoint/2010/main" val="364997011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Theme 5 in 5 – Act 4</a:t>
            </a:r>
          </a:p>
        </p:txBody>
      </p:sp>
      <p:sp>
        <p:nvSpPr>
          <p:cNvPr id="4" name="Slide Number Placeholder 3"/>
          <p:cNvSpPr>
            <a:spLocks noGrp="1"/>
          </p:cNvSpPr>
          <p:nvPr>
            <p:ph type="sldNum" sz="quarter" idx="10"/>
          </p:nvPr>
        </p:nvSpPr>
        <p:spPr/>
        <p:txBody>
          <a:bodyPr/>
          <a:lstStyle/>
          <a:p>
            <a:fld id="{54328318-6909-4EA9-9AA1-55FB5EA04A0C}" type="slidenum">
              <a:rPr lang="en-GB" smtClean="0"/>
              <a:t>47</a:t>
            </a:fld>
            <a:endParaRPr lang="en-GB" dirty="0"/>
          </a:p>
        </p:txBody>
      </p:sp>
    </p:spTree>
    <p:extLst>
      <p:ext uri="{BB962C8B-B14F-4D97-AF65-F5344CB8AC3E}">
        <p14:creationId xmlns:p14="http://schemas.microsoft.com/office/powerpoint/2010/main" val="190186054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4 Scene 5 – Juliet is found dead/or pretend dead</a:t>
            </a:r>
          </a:p>
        </p:txBody>
      </p:sp>
      <p:sp>
        <p:nvSpPr>
          <p:cNvPr id="4" name="Slide Number Placeholder 3"/>
          <p:cNvSpPr>
            <a:spLocks noGrp="1"/>
          </p:cNvSpPr>
          <p:nvPr>
            <p:ph type="sldNum" sz="quarter" idx="10"/>
          </p:nvPr>
        </p:nvSpPr>
        <p:spPr/>
        <p:txBody>
          <a:bodyPr/>
          <a:lstStyle/>
          <a:p>
            <a:fld id="{54328318-6909-4EA9-9AA1-55FB5EA04A0C}" type="slidenum">
              <a:rPr lang="en-GB" smtClean="0"/>
              <a:t>48</a:t>
            </a:fld>
            <a:endParaRPr lang="en-GB" dirty="0"/>
          </a:p>
        </p:txBody>
      </p:sp>
    </p:spTree>
    <p:extLst>
      <p:ext uri="{BB962C8B-B14F-4D97-AF65-F5344CB8AC3E}">
        <p14:creationId xmlns:p14="http://schemas.microsoft.com/office/powerpoint/2010/main" val="321847845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5 Scene 1 – Romeo hears the news and buys poison</a:t>
            </a:r>
          </a:p>
        </p:txBody>
      </p:sp>
      <p:sp>
        <p:nvSpPr>
          <p:cNvPr id="4" name="Slide Number Placeholder 3"/>
          <p:cNvSpPr>
            <a:spLocks noGrp="1"/>
          </p:cNvSpPr>
          <p:nvPr>
            <p:ph type="sldNum" sz="quarter" idx="10"/>
          </p:nvPr>
        </p:nvSpPr>
        <p:spPr/>
        <p:txBody>
          <a:bodyPr/>
          <a:lstStyle/>
          <a:p>
            <a:fld id="{54328318-6909-4EA9-9AA1-55FB5EA04A0C}" type="slidenum">
              <a:rPr lang="en-GB" smtClean="0"/>
              <a:t>49</a:t>
            </a:fld>
            <a:endParaRPr lang="en-GB"/>
          </a:p>
        </p:txBody>
      </p:sp>
    </p:spTree>
    <p:extLst>
      <p:ext uri="{BB962C8B-B14F-4D97-AF65-F5344CB8AC3E}">
        <p14:creationId xmlns:p14="http://schemas.microsoft.com/office/powerpoint/2010/main" val="1192931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A1 S1</a:t>
            </a:r>
            <a:r>
              <a:rPr lang="en-GB" baseline="0" dirty="0"/>
              <a:t> – Romeo and Rosaline – Courtly Love/unrequited love </a:t>
            </a:r>
            <a:endParaRPr lang="en-GB" dirty="0"/>
          </a:p>
        </p:txBody>
      </p:sp>
      <p:sp>
        <p:nvSpPr>
          <p:cNvPr id="4" name="Slide Number Placeholder 3"/>
          <p:cNvSpPr>
            <a:spLocks noGrp="1"/>
          </p:cNvSpPr>
          <p:nvPr>
            <p:ph type="sldNum" sz="quarter" idx="10"/>
          </p:nvPr>
        </p:nvSpPr>
        <p:spPr/>
        <p:txBody>
          <a:bodyPr/>
          <a:lstStyle/>
          <a:p>
            <a:fld id="{54328318-6909-4EA9-9AA1-55FB5EA04A0C}" type="slidenum">
              <a:rPr lang="en-GB" smtClean="0"/>
              <a:t>5</a:t>
            </a:fld>
            <a:endParaRPr lang="en-GB" dirty="0"/>
          </a:p>
        </p:txBody>
      </p:sp>
    </p:spTree>
    <p:extLst>
      <p:ext uri="{BB962C8B-B14F-4D97-AF65-F5344CB8AC3E}">
        <p14:creationId xmlns:p14="http://schemas.microsoft.com/office/powerpoint/2010/main" val="202325120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5 Scene 2 – Friar Laurence realises Romeo has not been warned about the plan</a:t>
            </a:r>
          </a:p>
        </p:txBody>
      </p:sp>
      <p:sp>
        <p:nvSpPr>
          <p:cNvPr id="4" name="Slide Number Placeholder 3"/>
          <p:cNvSpPr>
            <a:spLocks noGrp="1"/>
          </p:cNvSpPr>
          <p:nvPr>
            <p:ph type="sldNum" sz="quarter" idx="10"/>
          </p:nvPr>
        </p:nvSpPr>
        <p:spPr/>
        <p:txBody>
          <a:bodyPr/>
          <a:lstStyle/>
          <a:p>
            <a:fld id="{54328318-6909-4EA9-9AA1-55FB5EA04A0C}" type="slidenum">
              <a:rPr lang="en-GB" smtClean="0"/>
              <a:t>50</a:t>
            </a:fld>
            <a:endParaRPr lang="en-GB"/>
          </a:p>
        </p:txBody>
      </p:sp>
    </p:spTree>
    <p:extLst>
      <p:ext uri="{BB962C8B-B14F-4D97-AF65-F5344CB8AC3E}">
        <p14:creationId xmlns:p14="http://schemas.microsoft.com/office/powerpoint/2010/main" val="401600516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5 Scene 3 – The Tomb, Paris dies, Romeo dies, Juliet awakes, Juliet dies, Family reconciled</a:t>
            </a:r>
          </a:p>
        </p:txBody>
      </p:sp>
      <p:sp>
        <p:nvSpPr>
          <p:cNvPr id="4" name="Slide Number Placeholder 3"/>
          <p:cNvSpPr>
            <a:spLocks noGrp="1"/>
          </p:cNvSpPr>
          <p:nvPr>
            <p:ph type="sldNum" sz="quarter" idx="10"/>
          </p:nvPr>
        </p:nvSpPr>
        <p:spPr/>
        <p:txBody>
          <a:bodyPr/>
          <a:lstStyle/>
          <a:p>
            <a:fld id="{54328318-6909-4EA9-9AA1-55FB5EA04A0C}" type="slidenum">
              <a:rPr lang="en-GB" smtClean="0"/>
              <a:t>51</a:t>
            </a:fld>
            <a:endParaRPr lang="en-GB"/>
          </a:p>
        </p:txBody>
      </p:sp>
    </p:spTree>
    <p:extLst>
      <p:ext uri="{BB962C8B-B14F-4D97-AF65-F5344CB8AC3E}">
        <p14:creationId xmlns:p14="http://schemas.microsoft.com/office/powerpoint/2010/main" val="143702870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5 Scene 3 – The Tomb, Paris dies, Romeo dies, Juliet awakes, Juliet dies, Family reconciled</a:t>
            </a:r>
          </a:p>
        </p:txBody>
      </p:sp>
      <p:sp>
        <p:nvSpPr>
          <p:cNvPr id="4" name="Slide Number Placeholder 3"/>
          <p:cNvSpPr>
            <a:spLocks noGrp="1"/>
          </p:cNvSpPr>
          <p:nvPr>
            <p:ph type="sldNum" sz="quarter" idx="10"/>
          </p:nvPr>
        </p:nvSpPr>
        <p:spPr/>
        <p:txBody>
          <a:bodyPr/>
          <a:lstStyle/>
          <a:p>
            <a:fld id="{54328318-6909-4EA9-9AA1-55FB5EA04A0C}" type="slidenum">
              <a:rPr lang="en-GB" smtClean="0"/>
              <a:t>52</a:t>
            </a:fld>
            <a:endParaRPr lang="en-GB"/>
          </a:p>
        </p:txBody>
      </p:sp>
    </p:spTree>
    <p:extLst>
      <p:ext uri="{BB962C8B-B14F-4D97-AF65-F5344CB8AC3E}">
        <p14:creationId xmlns:p14="http://schemas.microsoft.com/office/powerpoint/2010/main" val="404507605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5 Scene 3 – The Tomb, Paris dies, Romeo dies, Juliet awakes, Juliet dies, Family reconciled</a:t>
            </a:r>
          </a:p>
        </p:txBody>
      </p:sp>
      <p:sp>
        <p:nvSpPr>
          <p:cNvPr id="4" name="Slide Number Placeholder 3"/>
          <p:cNvSpPr>
            <a:spLocks noGrp="1"/>
          </p:cNvSpPr>
          <p:nvPr>
            <p:ph type="sldNum" sz="quarter" idx="10"/>
          </p:nvPr>
        </p:nvSpPr>
        <p:spPr/>
        <p:txBody>
          <a:bodyPr/>
          <a:lstStyle/>
          <a:p>
            <a:fld id="{54328318-6909-4EA9-9AA1-55FB5EA04A0C}" type="slidenum">
              <a:rPr lang="en-GB" smtClean="0"/>
              <a:t>53</a:t>
            </a:fld>
            <a:endParaRPr lang="en-GB"/>
          </a:p>
        </p:txBody>
      </p:sp>
    </p:spTree>
    <p:extLst>
      <p:ext uri="{BB962C8B-B14F-4D97-AF65-F5344CB8AC3E}">
        <p14:creationId xmlns:p14="http://schemas.microsoft.com/office/powerpoint/2010/main" val="298253999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5 Scene 3 – The Tomb, Paris dies, Romeo dies, Juliet awakes, Juliet dies, Family reconciled</a:t>
            </a:r>
          </a:p>
        </p:txBody>
      </p:sp>
      <p:sp>
        <p:nvSpPr>
          <p:cNvPr id="4" name="Slide Number Placeholder 3"/>
          <p:cNvSpPr>
            <a:spLocks noGrp="1"/>
          </p:cNvSpPr>
          <p:nvPr>
            <p:ph type="sldNum" sz="quarter" idx="10"/>
          </p:nvPr>
        </p:nvSpPr>
        <p:spPr/>
        <p:txBody>
          <a:bodyPr/>
          <a:lstStyle/>
          <a:p>
            <a:fld id="{54328318-6909-4EA9-9AA1-55FB5EA04A0C}" type="slidenum">
              <a:rPr lang="en-GB" smtClean="0"/>
              <a:t>54</a:t>
            </a:fld>
            <a:endParaRPr lang="en-GB"/>
          </a:p>
        </p:txBody>
      </p:sp>
    </p:spTree>
    <p:extLst>
      <p:ext uri="{BB962C8B-B14F-4D97-AF65-F5344CB8AC3E}">
        <p14:creationId xmlns:p14="http://schemas.microsoft.com/office/powerpoint/2010/main" val="254784636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 4 Quotes </a:t>
            </a:r>
          </a:p>
        </p:txBody>
      </p:sp>
      <p:sp>
        <p:nvSpPr>
          <p:cNvPr id="4" name="Slide Number Placeholder 3"/>
          <p:cNvSpPr>
            <a:spLocks noGrp="1"/>
          </p:cNvSpPr>
          <p:nvPr>
            <p:ph type="sldNum" sz="quarter" idx="10"/>
          </p:nvPr>
        </p:nvSpPr>
        <p:spPr/>
        <p:txBody>
          <a:bodyPr/>
          <a:lstStyle/>
          <a:p>
            <a:fld id="{54328318-6909-4EA9-9AA1-55FB5EA04A0C}" type="slidenum">
              <a:rPr lang="en-GB" smtClean="0"/>
              <a:t>55</a:t>
            </a:fld>
            <a:endParaRPr lang="en-GB"/>
          </a:p>
        </p:txBody>
      </p:sp>
    </p:spTree>
    <p:extLst>
      <p:ext uri="{BB962C8B-B14F-4D97-AF65-F5344CB8AC3E}">
        <p14:creationId xmlns:p14="http://schemas.microsoft.com/office/powerpoint/2010/main" val="359955766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Theme 5 in 5 – Act 5</a:t>
            </a:r>
          </a:p>
        </p:txBody>
      </p:sp>
      <p:sp>
        <p:nvSpPr>
          <p:cNvPr id="4" name="Slide Number Placeholder 3"/>
          <p:cNvSpPr>
            <a:spLocks noGrp="1"/>
          </p:cNvSpPr>
          <p:nvPr>
            <p:ph type="sldNum" sz="quarter" idx="10"/>
          </p:nvPr>
        </p:nvSpPr>
        <p:spPr/>
        <p:txBody>
          <a:bodyPr/>
          <a:lstStyle/>
          <a:p>
            <a:fld id="{54328318-6909-4EA9-9AA1-55FB5EA04A0C}" type="slidenum">
              <a:rPr lang="en-GB" smtClean="0"/>
              <a:t>56</a:t>
            </a:fld>
            <a:endParaRPr lang="en-GB"/>
          </a:p>
        </p:txBody>
      </p:sp>
    </p:spTree>
    <p:extLst>
      <p:ext uri="{BB962C8B-B14F-4D97-AF65-F5344CB8AC3E}">
        <p14:creationId xmlns:p14="http://schemas.microsoft.com/office/powerpoint/2010/main" val="311119747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Theme 5 in 5 – Act 5</a:t>
            </a:r>
          </a:p>
        </p:txBody>
      </p:sp>
      <p:sp>
        <p:nvSpPr>
          <p:cNvPr id="4" name="Slide Number Placeholder 3"/>
          <p:cNvSpPr>
            <a:spLocks noGrp="1"/>
          </p:cNvSpPr>
          <p:nvPr>
            <p:ph type="sldNum" sz="quarter" idx="10"/>
          </p:nvPr>
        </p:nvSpPr>
        <p:spPr/>
        <p:txBody>
          <a:bodyPr/>
          <a:lstStyle/>
          <a:p>
            <a:fld id="{54328318-6909-4EA9-9AA1-55FB5EA04A0C}" type="slidenum">
              <a:rPr lang="en-GB" smtClean="0"/>
              <a:t>57</a:t>
            </a:fld>
            <a:endParaRPr lang="en-GB"/>
          </a:p>
        </p:txBody>
      </p:sp>
    </p:spTree>
    <p:extLst>
      <p:ext uri="{BB962C8B-B14F-4D97-AF65-F5344CB8AC3E}">
        <p14:creationId xmlns:p14="http://schemas.microsoft.com/office/powerpoint/2010/main" val="315326558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Theme 5 in 5 – Act 5</a:t>
            </a:r>
          </a:p>
        </p:txBody>
      </p:sp>
      <p:sp>
        <p:nvSpPr>
          <p:cNvPr id="4" name="Slide Number Placeholder 3"/>
          <p:cNvSpPr>
            <a:spLocks noGrp="1"/>
          </p:cNvSpPr>
          <p:nvPr>
            <p:ph type="sldNum" sz="quarter" idx="10"/>
          </p:nvPr>
        </p:nvSpPr>
        <p:spPr/>
        <p:txBody>
          <a:bodyPr/>
          <a:lstStyle/>
          <a:p>
            <a:fld id="{54328318-6909-4EA9-9AA1-55FB5EA04A0C}" type="slidenum">
              <a:rPr lang="en-GB" smtClean="0"/>
              <a:t>58</a:t>
            </a:fld>
            <a:endParaRPr lang="en-GB"/>
          </a:p>
        </p:txBody>
      </p:sp>
    </p:spTree>
    <p:extLst>
      <p:ext uri="{BB962C8B-B14F-4D97-AF65-F5344CB8AC3E}">
        <p14:creationId xmlns:p14="http://schemas.microsoft.com/office/powerpoint/2010/main" val="351076960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Theme 5 in 5 – Act 5</a:t>
            </a:r>
          </a:p>
        </p:txBody>
      </p:sp>
      <p:sp>
        <p:nvSpPr>
          <p:cNvPr id="4" name="Slide Number Placeholder 3"/>
          <p:cNvSpPr>
            <a:spLocks noGrp="1"/>
          </p:cNvSpPr>
          <p:nvPr>
            <p:ph type="sldNum" sz="quarter" idx="10"/>
          </p:nvPr>
        </p:nvSpPr>
        <p:spPr/>
        <p:txBody>
          <a:bodyPr/>
          <a:lstStyle/>
          <a:p>
            <a:fld id="{54328318-6909-4EA9-9AA1-55FB5EA04A0C}" type="slidenum">
              <a:rPr lang="en-GB" smtClean="0"/>
              <a:t>59</a:t>
            </a:fld>
            <a:endParaRPr lang="en-GB"/>
          </a:p>
        </p:txBody>
      </p:sp>
    </p:spTree>
    <p:extLst>
      <p:ext uri="{BB962C8B-B14F-4D97-AF65-F5344CB8AC3E}">
        <p14:creationId xmlns:p14="http://schemas.microsoft.com/office/powerpoint/2010/main" val="655776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A1 S1</a:t>
            </a:r>
            <a:r>
              <a:rPr lang="en-GB" baseline="0" dirty="0"/>
              <a:t> – Romeo and Rosaline – Courtly Love/unrequited love </a:t>
            </a:r>
            <a:endParaRPr lang="en-GB" dirty="0"/>
          </a:p>
        </p:txBody>
      </p:sp>
      <p:sp>
        <p:nvSpPr>
          <p:cNvPr id="4" name="Slide Number Placeholder 3"/>
          <p:cNvSpPr>
            <a:spLocks noGrp="1"/>
          </p:cNvSpPr>
          <p:nvPr>
            <p:ph type="sldNum" sz="quarter" idx="10"/>
          </p:nvPr>
        </p:nvSpPr>
        <p:spPr/>
        <p:txBody>
          <a:bodyPr/>
          <a:lstStyle/>
          <a:p>
            <a:fld id="{54328318-6909-4EA9-9AA1-55FB5EA04A0C}" type="slidenum">
              <a:rPr lang="en-GB" smtClean="0"/>
              <a:t>6</a:t>
            </a:fld>
            <a:endParaRPr lang="en-GB" dirty="0"/>
          </a:p>
        </p:txBody>
      </p:sp>
    </p:spTree>
    <p:extLst>
      <p:ext uri="{BB962C8B-B14F-4D97-AF65-F5344CB8AC3E}">
        <p14:creationId xmlns:p14="http://schemas.microsoft.com/office/powerpoint/2010/main" val="3468908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A1 S1</a:t>
            </a:r>
            <a:r>
              <a:rPr lang="en-GB" baseline="0" dirty="0"/>
              <a:t> – Romeo and Rosaline – Courtly Love/unrequited love </a:t>
            </a:r>
            <a:endParaRPr lang="en-GB" dirty="0"/>
          </a:p>
        </p:txBody>
      </p:sp>
      <p:sp>
        <p:nvSpPr>
          <p:cNvPr id="4" name="Slide Number Placeholder 3"/>
          <p:cNvSpPr>
            <a:spLocks noGrp="1"/>
          </p:cNvSpPr>
          <p:nvPr>
            <p:ph type="sldNum" sz="quarter" idx="10"/>
          </p:nvPr>
        </p:nvSpPr>
        <p:spPr/>
        <p:txBody>
          <a:bodyPr/>
          <a:lstStyle/>
          <a:p>
            <a:fld id="{54328318-6909-4EA9-9AA1-55FB5EA04A0C}" type="slidenum">
              <a:rPr lang="en-GB" smtClean="0"/>
              <a:t>7</a:t>
            </a:fld>
            <a:endParaRPr lang="en-GB" dirty="0"/>
          </a:p>
        </p:txBody>
      </p:sp>
    </p:spTree>
    <p:extLst>
      <p:ext uri="{BB962C8B-B14F-4D97-AF65-F5344CB8AC3E}">
        <p14:creationId xmlns:p14="http://schemas.microsoft.com/office/powerpoint/2010/main" val="1035640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A1 S1</a:t>
            </a:r>
            <a:r>
              <a:rPr lang="en-GB" baseline="0" dirty="0"/>
              <a:t> – Summary </a:t>
            </a:r>
            <a:endParaRPr lang="en-GB" dirty="0"/>
          </a:p>
        </p:txBody>
      </p:sp>
      <p:sp>
        <p:nvSpPr>
          <p:cNvPr id="4" name="Slide Number Placeholder 3"/>
          <p:cNvSpPr>
            <a:spLocks noGrp="1"/>
          </p:cNvSpPr>
          <p:nvPr>
            <p:ph type="sldNum" sz="quarter" idx="10"/>
          </p:nvPr>
        </p:nvSpPr>
        <p:spPr/>
        <p:txBody>
          <a:bodyPr/>
          <a:lstStyle/>
          <a:p>
            <a:fld id="{54328318-6909-4EA9-9AA1-55FB5EA04A0C}" type="slidenum">
              <a:rPr lang="en-GB" smtClean="0"/>
              <a:t>8</a:t>
            </a:fld>
            <a:endParaRPr lang="en-GB" dirty="0"/>
          </a:p>
        </p:txBody>
      </p:sp>
    </p:spTree>
    <p:extLst>
      <p:ext uri="{BB962C8B-B14F-4D97-AF65-F5344CB8AC3E}">
        <p14:creationId xmlns:p14="http://schemas.microsoft.com/office/powerpoint/2010/main" val="8602889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A1 S2 </a:t>
            </a:r>
          </a:p>
        </p:txBody>
      </p:sp>
      <p:sp>
        <p:nvSpPr>
          <p:cNvPr id="4" name="Slide Number Placeholder 3"/>
          <p:cNvSpPr>
            <a:spLocks noGrp="1"/>
          </p:cNvSpPr>
          <p:nvPr>
            <p:ph type="sldNum" sz="quarter" idx="10"/>
          </p:nvPr>
        </p:nvSpPr>
        <p:spPr/>
        <p:txBody>
          <a:bodyPr/>
          <a:lstStyle/>
          <a:p>
            <a:fld id="{54328318-6909-4EA9-9AA1-55FB5EA04A0C}" type="slidenum">
              <a:rPr lang="en-GB" smtClean="0"/>
              <a:t>9</a:t>
            </a:fld>
            <a:endParaRPr lang="en-GB" dirty="0"/>
          </a:p>
        </p:txBody>
      </p:sp>
    </p:spTree>
    <p:extLst>
      <p:ext uri="{BB962C8B-B14F-4D97-AF65-F5344CB8AC3E}">
        <p14:creationId xmlns:p14="http://schemas.microsoft.com/office/powerpoint/2010/main" val="2272621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90696DE-E601-4EB9-842A-D33FE0CBD1F9}" type="datetimeFigureOut">
              <a:rPr lang="en-GB" smtClean="0"/>
              <a:t>17/09/2020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C215BC-44D1-4000-A487-35EE7D4CD1FB}" type="slidenum">
              <a:rPr lang="en-GB" smtClean="0"/>
              <a:t>‹#›</a:t>
            </a:fld>
            <a:endParaRPr lang="en-GB"/>
          </a:p>
        </p:txBody>
      </p:sp>
    </p:spTree>
    <p:extLst>
      <p:ext uri="{BB962C8B-B14F-4D97-AF65-F5344CB8AC3E}">
        <p14:creationId xmlns:p14="http://schemas.microsoft.com/office/powerpoint/2010/main" val="842598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90696DE-E601-4EB9-842A-D33FE0CBD1F9}" type="datetimeFigureOut">
              <a:rPr lang="en-GB" smtClean="0"/>
              <a:t>17/09/2020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C215BC-44D1-4000-A487-35EE7D4CD1FB}" type="slidenum">
              <a:rPr lang="en-GB" smtClean="0"/>
              <a:t>‹#›</a:t>
            </a:fld>
            <a:endParaRPr lang="en-GB"/>
          </a:p>
        </p:txBody>
      </p:sp>
    </p:spTree>
    <p:extLst>
      <p:ext uri="{BB962C8B-B14F-4D97-AF65-F5344CB8AC3E}">
        <p14:creationId xmlns:p14="http://schemas.microsoft.com/office/powerpoint/2010/main" val="2169466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90696DE-E601-4EB9-842A-D33FE0CBD1F9}" type="datetimeFigureOut">
              <a:rPr lang="en-GB" smtClean="0"/>
              <a:t>17/09/2020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C215BC-44D1-4000-A487-35EE7D4CD1FB}" type="slidenum">
              <a:rPr lang="en-GB" smtClean="0"/>
              <a:t>‹#›</a:t>
            </a:fld>
            <a:endParaRPr lang="en-GB"/>
          </a:p>
        </p:txBody>
      </p:sp>
    </p:spTree>
    <p:extLst>
      <p:ext uri="{BB962C8B-B14F-4D97-AF65-F5344CB8AC3E}">
        <p14:creationId xmlns:p14="http://schemas.microsoft.com/office/powerpoint/2010/main" val="247100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90696DE-E601-4EB9-842A-D33FE0CBD1F9}" type="datetimeFigureOut">
              <a:rPr lang="en-GB" smtClean="0"/>
              <a:t>17/09/2020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C215BC-44D1-4000-A487-35EE7D4CD1FB}" type="slidenum">
              <a:rPr lang="en-GB" smtClean="0"/>
              <a:t>‹#›</a:t>
            </a:fld>
            <a:endParaRPr lang="en-GB"/>
          </a:p>
        </p:txBody>
      </p:sp>
    </p:spTree>
    <p:extLst>
      <p:ext uri="{BB962C8B-B14F-4D97-AF65-F5344CB8AC3E}">
        <p14:creationId xmlns:p14="http://schemas.microsoft.com/office/powerpoint/2010/main" val="101926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90696DE-E601-4EB9-842A-D33FE0CBD1F9}" type="datetimeFigureOut">
              <a:rPr lang="en-GB" smtClean="0"/>
              <a:t>17/09/2020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C215BC-44D1-4000-A487-35EE7D4CD1FB}" type="slidenum">
              <a:rPr lang="en-GB" smtClean="0"/>
              <a:t>‹#›</a:t>
            </a:fld>
            <a:endParaRPr lang="en-GB"/>
          </a:p>
        </p:txBody>
      </p:sp>
    </p:spTree>
    <p:extLst>
      <p:ext uri="{BB962C8B-B14F-4D97-AF65-F5344CB8AC3E}">
        <p14:creationId xmlns:p14="http://schemas.microsoft.com/office/powerpoint/2010/main" val="620986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90696DE-E601-4EB9-842A-D33FE0CBD1F9}" type="datetimeFigureOut">
              <a:rPr lang="en-GB" smtClean="0"/>
              <a:t>17/09/2020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C215BC-44D1-4000-A487-35EE7D4CD1FB}" type="slidenum">
              <a:rPr lang="en-GB" smtClean="0"/>
              <a:t>‹#›</a:t>
            </a:fld>
            <a:endParaRPr lang="en-GB"/>
          </a:p>
        </p:txBody>
      </p:sp>
    </p:spTree>
    <p:extLst>
      <p:ext uri="{BB962C8B-B14F-4D97-AF65-F5344CB8AC3E}">
        <p14:creationId xmlns:p14="http://schemas.microsoft.com/office/powerpoint/2010/main" val="2107493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90696DE-E601-4EB9-842A-D33FE0CBD1F9}" type="datetimeFigureOut">
              <a:rPr lang="en-GB" smtClean="0"/>
              <a:t>17/09/2020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5C215BC-44D1-4000-A487-35EE7D4CD1FB}" type="slidenum">
              <a:rPr lang="en-GB" smtClean="0"/>
              <a:t>‹#›</a:t>
            </a:fld>
            <a:endParaRPr lang="en-GB"/>
          </a:p>
        </p:txBody>
      </p:sp>
    </p:spTree>
    <p:extLst>
      <p:ext uri="{BB962C8B-B14F-4D97-AF65-F5344CB8AC3E}">
        <p14:creationId xmlns:p14="http://schemas.microsoft.com/office/powerpoint/2010/main" val="2036270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90696DE-E601-4EB9-842A-D33FE0CBD1F9}" type="datetimeFigureOut">
              <a:rPr lang="en-GB" smtClean="0"/>
              <a:t>17/09/2020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5C215BC-44D1-4000-A487-35EE7D4CD1FB}" type="slidenum">
              <a:rPr lang="en-GB" smtClean="0"/>
              <a:t>‹#›</a:t>
            </a:fld>
            <a:endParaRPr lang="en-GB"/>
          </a:p>
        </p:txBody>
      </p:sp>
    </p:spTree>
    <p:extLst>
      <p:ext uri="{BB962C8B-B14F-4D97-AF65-F5344CB8AC3E}">
        <p14:creationId xmlns:p14="http://schemas.microsoft.com/office/powerpoint/2010/main" val="1143608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0696DE-E601-4EB9-842A-D33FE0CBD1F9}" type="datetimeFigureOut">
              <a:rPr lang="en-GB" smtClean="0"/>
              <a:t>17/09/2020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5C215BC-44D1-4000-A487-35EE7D4CD1FB}" type="slidenum">
              <a:rPr lang="en-GB" smtClean="0"/>
              <a:t>‹#›</a:t>
            </a:fld>
            <a:endParaRPr lang="en-GB"/>
          </a:p>
        </p:txBody>
      </p:sp>
    </p:spTree>
    <p:extLst>
      <p:ext uri="{BB962C8B-B14F-4D97-AF65-F5344CB8AC3E}">
        <p14:creationId xmlns:p14="http://schemas.microsoft.com/office/powerpoint/2010/main" val="2382192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90696DE-E601-4EB9-842A-D33FE0CBD1F9}" type="datetimeFigureOut">
              <a:rPr lang="en-GB" smtClean="0"/>
              <a:t>17/09/2020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C215BC-44D1-4000-A487-35EE7D4CD1FB}" type="slidenum">
              <a:rPr lang="en-GB" smtClean="0"/>
              <a:t>‹#›</a:t>
            </a:fld>
            <a:endParaRPr lang="en-GB"/>
          </a:p>
        </p:txBody>
      </p:sp>
    </p:spTree>
    <p:extLst>
      <p:ext uri="{BB962C8B-B14F-4D97-AF65-F5344CB8AC3E}">
        <p14:creationId xmlns:p14="http://schemas.microsoft.com/office/powerpoint/2010/main" val="1276453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90696DE-E601-4EB9-842A-D33FE0CBD1F9}" type="datetimeFigureOut">
              <a:rPr lang="en-GB" smtClean="0"/>
              <a:t>17/09/2020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C215BC-44D1-4000-A487-35EE7D4CD1FB}" type="slidenum">
              <a:rPr lang="en-GB" smtClean="0"/>
              <a:t>‹#›</a:t>
            </a:fld>
            <a:endParaRPr lang="en-GB"/>
          </a:p>
        </p:txBody>
      </p:sp>
    </p:spTree>
    <p:extLst>
      <p:ext uri="{BB962C8B-B14F-4D97-AF65-F5344CB8AC3E}">
        <p14:creationId xmlns:p14="http://schemas.microsoft.com/office/powerpoint/2010/main" val="3175684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0696DE-E601-4EB9-842A-D33FE0CBD1F9}" type="datetimeFigureOut">
              <a:rPr lang="en-GB" smtClean="0"/>
              <a:t>17/09/2020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215BC-44D1-4000-A487-35EE7D4CD1FB}" type="slidenum">
              <a:rPr lang="en-GB" smtClean="0"/>
              <a:t>‹#›</a:t>
            </a:fld>
            <a:endParaRPr lang="en-GB"/>
          </a:p>
        </p:txBody>
      </p:sp>
    </p:spTree>
    <p:extLst>
      <p:ext uri="{BB962C8B-B14F-4D97-AF65-F5344CB8AC3E}">
        <p14:creationId xmlns:p14="http://schemas.microsoft.com/office/powerpoint/2010/main" val="4264541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2.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3.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4.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5.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6.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7.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8.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9.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0.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5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2.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3.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5.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5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6.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5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7.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5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5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9.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6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260"/>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lstStyle/>
          <a:p>
            <a:r>
              <a:rPr lang="en-GB" dirty="0"/>
              <a:t>5 in 5 Romeo &amp; Juliet</a:t>
            </a:r>
          </a:p>
        </p:txBody>
      </p:sp>
      <p:sp>
        <p:nvSpPr>
          <p:cNvPr id="3" name="Subtitle 2"/>
          <p:cNvSpPr>
            <a:spLocks noGrp="1"/>
          </p:cNvSpPr>
          <p:nvPr>
            <p:ph type="subTitle" idx="1"/>
          </p:nvPr>
        </p:nvSpPr>
        <p:spPr>
          <a:xfrm>
            <a:off x="2902355" y="1595695"/>
            <a:ext cx="8559175" cy="4836095"/>
          </a:xfrm>
        </p:spPr>
        <p:style>
          <a:lnRef idx="2">
            <a:schemeClr val="dk1"/>
          </a:lnRef>
          <a:fillRef idx="1">
            <a:schemeClr val="lt1"/>
          </a:fillRef>
          <a:effectRef idx="0">
            <a:schemeClr val="dk1"/>
          </a:effectRef>
          <a:fontRef idx="minor">
            <a:schemeClr val="dk1"/>
          </a:fontRef>
        </p:style>
        <p:txBody>
          <a:bodyPr>
            <a:normAutofit/>
          </a:bodyPr>
          <a:lstStyle/>
          <a:p>
            <a:pPr marL="457200" indent="-457200">
              <a:buFont typeface="+mj-lt"/>
              <a:buAutoNum type="arabicPeriod"/>
            </a:pPr>
            <a:endParaRPr lang="en-GB" sz="3600" dirty="0"/>
          </a:p>
          <a:p>
            <a:pPr marL="457200" indent="-457200">
              <a:buFont typeface="+mj-lt"/>
              <a:buAutoNum type="arabicPeriod"/>
            </a:pPr>
            <a:r>
              <a:rPr lang="en-GB" sz="3600" dirty="0"/>
              <a:t>What is the “ancient grudge”? </a:t>
            </a:r>
          </a:p>
          <a:p>
            <a:pPr marL="457200" indent="-457200">
              <a:buFont typeface="+mj-lt"/>
              <a:buAutoNum type="arabicPeriod"/>
            </a:pPr>
            <a:r>
              <a:rPr lang="en-GB" sz="3600" dirty="0"/>
              <a:t>What is a “mutiny”? </a:t>
            </a:r>
          </a:p>
          <a:p>
            <a:pPr marL="457200" indent="-457200">
              <a:buFont typeface="+mj-lt"/>
              <a:buAutoNum type="arabicPeriod"/>
            </a:pPr>
            <a:r>
              <a:rPr lang="en-GB" sz="3600" dirty="0"/>
              <a:t>How does it “break to new mutiny”? </a:t>
            </a:r>
          </a:p>
          <a:p>
            <a:pPr marL="457200" indent="-457200">
              <a:buFont typeface="+mj-lt"/>
              <a:buAutoNum type="arabicPeriod"/>
            </a:pPr>
            <a:r>
              <a:rPr lang="en-GB" sz="3600" dirty="0"/>
              <a:t>Who are the two opposing sides and what are they like? </a:t>
            </a:r>
          </a:p>
          <a:p>
            <a:pPr marL="457200" indent="-457200">
              <a:buFont typeface="+mj-lt"/>
              <a:buAutoNum type="arabicPeriod"/>
            </a:pPr>
            <a:r>
              <a:rPr lang="en-GB" sz="3600" dirty="0"/>
              <a:t>How do we know the two protagonists ultimate fate?  </a:t>
            </a:r>
          </a:p>
        </p:txBody>
      </p:sp>
      <p:pic>
        <p:nvPicPr>
          <p:cNvPr id="6" name="Picture 5" descr="http://tse3.mm.bing.net/th?id=OIP.M4b4196478bc5e06e487c6d07cdff1140o0&amp;pid=15.1">
            <a:extLst>
              <a:ext uri="{FF2B5EF4-FFF2-40B4-BE49-F238E27FC236}">
                <a16:creationId xmlns:a16="http://schemas.microsoft.com/office/drawing/2014/main" id="{6A1BC98D-C832-4E21-87E3-239EB723ED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MC900335779[1]">
            <a:extLst>
              <a:ext uri="{FF2B5EF4-FFF2-40B4-BE49-F238E27FC236}">
                <a16:creationId xmlns:a16="http://schemas.microsoft.com/office/drawing/2014/main" id="{1A5C55D9-C8AA-436E-A419-A8CE634BEA1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5326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260"/>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457200" indent="-457200">
              <a:buFont typeface="+mj-lt"/>
              <a:buAutoNum type="arabicPeriod"/>
            </a:pPr>
            <a:endParaRPr lang="en-GB" sz="3200" dirty="0"/>
          </a:p>
          <a:p>
            <a:pPr marL="457200" indent="-457200">
              <a:buFont typeface="+mj-lt"/>
              <a:buAutoNum type="arabicPeriod"/>
            </a:pPr>
            <a:r>
              <a:rPr lang="en-GB" sz="3200" dirty="0"/>
              <a:t>“Nurse, where’s my daughter? Call her forth to me.” What does this quote show about Lady Capulet and Juliet’s relationship in comparison to Juliet and the Nurse’s relationship? </a:t>
            </a:r>
          </a:p>
          <a:p>
            <a:pPr marL="457200" indent="-457200">
              <a:buFont typeface="+mj-lt"/>
              <a:buAutoNum type="arabicPeriod"/>
            </a:pPr>
            <a:r>
              <a:rPr lang="en-GB" sz="3200" dirty="0"/>
              <a:t>Juliet’s age is revealed – how old is she and what is suggested about marriage? </a:t>
            </a:r>
          </a:p>
          <a:p>
            <a:pPr marL="457200" indent="-457200">
              <a:buFont typeface="+mj-lt"/>
              <a:buAutoNum type="arabicPeriod"/>
            </a:pPr>
            <a:r>
              <a:rPr lang="en-GB" sz="3200" dirty="0"/>
              <a:t>How does she react to the question of her marrying Paris? </a:t>
            </a:r>
          </a:p>
          <a:p>
            <a:pPr marL="457200" indent="-457200">
              <a:buFont typeface="+mj-lt"/>
              <a:buAutoNum type="arabicPeriod"/>
            </a:pPr>
            <a:r>
              <a:rPr lang="en-GB" sz="3200" dirty="0"/>
              <a:t>What does the Nurse suggest at the end of A1S3 that she should do? </a:t>
            </a:r>
          </a:p>
          <a:p>
            <a:pPr marL="457200" indent="-457200">
              <a:buFont typeface="+mj-lt"/>
              <a:buAutoNum type="arabicPeriod"/>
            </a:pPr>
            <a:r>
              <a:rPr lang="en-GB" sz="3200" dirty="0"/>
              <a:t>What is revealed about Lady Capulet’s relationship with Lord Capulet in this scene? </a:t>
            </a:r>
          </a:p>
        </p:txBody>
      </p:sp>
      <p:pic>
        <p:nvPicPr>
          <p:cNvPr id="4" name="Picture 3" descr="http://tse3.mm.bing.net/th?id=OIP.M4b4196478bc5e06e487c6d07cdff1140o0&amp;pid=15.1">
            <a:extLst>
              <a:ext uri="{FF2B5EF4-FFF2-40B4-BE49-F238E27FC236}">
                <a16:creationId xmlns:a16="http://schemas.microsoft.com/office/drawing/2014/main" id="{1B8CCE61-AD0E-45E9-B127-12EFAAA6CA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5A5AA93A-8DA6-4982-8A6E-79268CD71C3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975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260"/>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457200" indent="-457200">
              <a:buFont typeface="+mj-lt"/>
              <a:buAutoNum type="arabicPeriod"/>
            </a:pPr>
            <a:endParaRPr lang="en-GB" sz="3200" dirty="0"/>
          </a:p>
          <a:p>
            <a:pPr marL="457200" indent="-457200">
              <a:buFont typeface="+mj-lt"/>
              <a:buAutoNum type="arabicPeriod"/>
            </a:pPr>
            <a:r>
              <a:rPr lang="en-GB" sz="3200" dirty="0"/>
              <a:t>Romeo, Benvolio, Mercutio arrive to gate-crash the ball. Romeo is called “gentle Romeo” by Mercutio – what does this suggest? </a:t>
            </a:r>
          </a:p>
          <a:p>
            <a:pPr marL="457200" indent="-457200">
              <a:buFont typeface="+mj-lt"/>
              <a:buAutoNum type="arabicPeriod"/>
            </a:pPr>
            <a:r>
              <a:rPr lang="en-GB" sz="3200" dirty="0"/>
              <a:t>Mercutio and Romeo have a conversation that shows a jovial, close &amp; teasing relationship. Find a quote that suggests this in A1 S4 </a:t>
            </a:r>
          </a:p>
          <a:p>
            <a:pPr marL="457200" indent="-457200">
              <a:buFont typeface="+mj-lt"/>
              <a:buAutoNum type="arabicPeriod"/>
            </a:pPr>
            <a:r>
              <a:rPr lang="en-GB" sz="3200" dirty="0"/>
              <a:t>Mercutio speaks more (has a longer mean length utterance) than Romeo in this scene – Why is this?</a:t>
            </a:r>
          </a:p>
          <a:p>
            <a:pPr marL="457200" indent="-457200">
              <a:buFont typeface="+mj-lt"/>
              <a:buAutoNum type="arabicPeriod"/>
            </a:pPr>
            <a:r>
              <a:rPr lang="en-GB" sz="3200" dirty="0"/>
              <a:t>Romeo uses foreshadowing in the quote “some consequences yet hanging in the stars” – how is this foreshadowing? </a:t>
            </a:r>
          </a:p>
          <a:p>
            <a:pPr marL="457200" indent="-457200">
              <a:buFont typeface="+mj-lt"/>
              <a:buAutoNum type="arabicPeriod"/>
            </a:pPr>
            <a:r>
              <a:rPr lang="en-GB" sz="3200" dirty="0"/>
              <a:t>What does this show about Romeo’s awareness/feelings at this point in the play? </a:t>
            </a:r>
          </a:p>
        </p:txBody>
      </p:sp>
      <p:pic>
        <p:nvPicPr>
          <p:cNvPr id="4" name="Picture 3" descr="http://tse3.mm.bing.net/th?id=OIP.M4b4196478bc5e06e487c6d07cdff1140o0&amp;pid=15.1">
            <a:extLst>
              <a:ext uri="{FF2B5EF4-FFF2-40B4-BE49-F238E27FC236}">
                <a16:creationId xmlns:a16="http://schemas.microsoft.com/office/drawing/2014/main" id="{4107E01D-14A5-41B5-94BE-F18E47581F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5997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260"/>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fontScale="85000" lnSpcReduction="10000"/>
          </a:bodyPr>
          <a:lstStyle/>
          <a:p>
            <a:pPr marL="457200" indent="-457200">
              <a:buFont typeface="+mj-lt"/>
              <a:buAutoNum type="arabicPeriod"/>
            </a:pPr>
            <a:endParaRPr lang="en-GB" sz="3200" dirty="0"/>
          </a:p>
          <a:p>
            <a:pPr marL="457200" indent="-457200">
              <a:buFont typeface="+mj-lt"/>
              <a:buAutoNum type="arabicPeriod"/>
            </a:pPr>
            <a:r>
              <a:rPr lang="en-GB" sz="3200" dirty="0"/>
              <a:t>Capulet is welcoming the guests magnanimously – What does this show about his role in Verona’s society? </a:t>
            </a:r>
          </a:p>
          <a:p>
            <a:pPr marL="457200" indent="-457200">
              <a:buFont typeface="+mj-lt"/>
              <a:buAutoNum type="arabicPeriod"/>
            </a:pPr>
            <a:r>
              <a:rPr lang="en-GB" sz="3200" dirty="0"/>
              <a:t>Romeo instantly falls in love with Juliet’s beauty and forgets Rosaline. How do we know this? </a:t>
            </a:r>
          </a:p>
          <a:p>
            <a:pPr marL="457200" indent="-457200">
              <a:buFont typeface="+mj-lt"/>
              <a:buAutoNum type="arabicPeriod"/>
            </a:pPr>
            <a:r>
              <a:rPr lang="en-GB" sz="3200" dirty="0"/>
              <a:t>Tybalt is angered by Romeo’s presumptuous arrival at the ball. How does he show this? </a:t>
            </a:r>
          </a:p>
          <a:p>
            <a:pPr marL="457200" indent="-457200">
              <a:buFont typeface="+mj-lt"/>
              <a:buAutoNum type="arabicPeriod"/>
            </a:pPr>
            <a:r>
              <a:rPr lang="en-GB" sz="3200" dirty="0"/>
              <a:t>What/Who/How is the situation calmed stopping another “civil brawl”? </a:t>
            </a:r>
          </a:p>
          <a:p>
            <a:pPr marL="457200" indent="-457200">
              <a:buFont typeface="+mj-lt"/>
              <a:buAutoNum type="arabicPeriod"/>
            </a:pPr>
            <a:r>
              <a:rPr lang="en-GB" sz="3200" dirty="0"/>
              <a:t>Tybalt calls Romeo a “villain” which is a repetitive insult throughout the play. How is this an insult and what does it suggest about Romeo? </a:t>
            </a:r>
          </a:p>
        </p:txBody>
      </p:sp>
      <p:pic>
        <p:nvPicPr>
          <p:cNvPr id="4" name="Picture 3" descr="http://tse3.mm.bing.net/th?id=OIP.M4b4196478bc5e06e487c6d07cdff1140o0&amp;pid=15.1">
            <a:extLst>
              <a:ext uri="{FF2B5EF4-FFF2-40B4-BE49-F238E27FC236}">
                <a16:creationId xmlns:a16="http://schemas.microsoft.com/office/drawing/2014/main" id="{C8ED81F4-C43F-401E-811F-5051BA1316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10332FD2-9AFB-44EE-B7AB-DAF2CD73404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1027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260"/>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457200" indent="-457200">
              <a:buFont typeface="+mj-lt"/>
              <a:buAutoNum type="arabicPeriod"/>
            </a:pPr>
            <a:endParaRPr lang="en-GB" sz="3200" dirty="0"/>
          </a:p>
          <a:p>
            <a:pPr marL="457200" indent="-457200">
              <a:buFont typeface="+mj-lt"/>
              <a:buAutoNum type="arabicPeriod"/>
            </a:pPr>
            <a:r>
              <a:rPr lang="en-GB" sz="3200" dirty="0"/>
              <a:t>“Tears augmenting the morning dew” – Use triplets to explore the significance of this quote</a:t>
            </a:r>
          </a:p>
          <a:p>
            <a:pPr marL="457200" indent="-457200">
              <a:buFont typeface="+mj-lt"/>
              <a:buAutoNum type="arabicPeriod"/>
            </a:pPr>
            <a:r>
              <a:rPr lang="en-GB" sz="3200" dirty="0"/>
              <a:t>List as many oxymoron’s as you can remember to show Romeo’s lovesick characteristics</a:t>
            </a:r>
          </a:p>
          <a:p>
            <a:pPr marL="457200" indent="-457200">
              <a:buFont typeface="+mj-lt"/>
              <a:buAutoNum type="arabicPeriod"/>
            </a:pPr>
            <a:r>
              <a:rPr lang="en-GB" sz="3200" dirty="0"/>
              <a:t>What is in a name – What does Benvolio stand for and how do his actions reinforce this in Act 1? </a:t>
            </a:r>
          </a:p>
          <a:p>
            <a:pPr marL="457200" indent="-457200">
              <a:buFont typeface="+mj-lt"/>
              <a:buAutoNum type="arabicPeriod"/>
            </a:pPr>
            <a:r>
              <a:rPr lang="en-GB" sz="3200" dirty="0"/>
              <a:t>How is Cupid and Dian (goddess of chastity) relevant to Romeo’s love for Rosaline? </a:t>
            </a:r>
          </a:p>
          <a:p>
            <a:pPr marL="457200" indent="-457200">
              <a:buFont typeface="+mj-lt"/>
              <a:buAutoNum type="arabicPeriod"/>
            </a:pPr>
            <a:r>
              <a:rPr lang="en-GB" sz="3200" dirty="0"/>
              <a:t>Explain courtly love and what the role of courtly love is here? </a:t>
            </a:r>
          </a:p>
        </p:txBody>
      </p:sp>
      <p:pic>
        <p:nvPicPr>
          <p:cNvPr id="4" name="Picture 3" descr="http://tse3.mm.bing.net/th?id=OIP.M4b4196478bc5e06e487c6d07cdff1140o0&amp;pid=15.1">
            <a:extLst>
              <a:ext uri="{FF2B5EF4-FFF2-40B4-BE49-F238E27FC236}">
                <a16:creationId xmlns:a16="http://schemas.microsoft.com/office/drawing/2014/main" id="{C7955649-DCEB-4B63-A8AB-9984EF1DD1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9074D553-7D5F-426B-85C1-E31C9C3D6A8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2977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260"/>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457200" indent="-457200">
              <a:buFont typeface="+mj-lt"/>
              <a:buAutoNum type="arabicPeriod"/>
            </a:pPr>
            <a:endParaRPr lang="en-GB" sz="3200" dirty="0"/>
          </a:p>
          <a:p>
            <a:pPr marL="457200" indent="-457200">
              <a:buFont typeface="+mj-lt"/>
              <a:buAutoNum type="arabicPeriod"/>
            </a:pPr>
            <a:r>
              <a:rPr lang="en-GB" sz="3200" dirty="0"/>
              <a:t>Use a triplet to describe your impressions of Romeo </a:t>
            </a:r>
          </a:p>
          <a:p>
            <a:pPr marL="457200" indent="-457200">
              <a:buFont typeface="+mj-lt"/>
              <a:buAutoNum type="arabicPeriod"/>
            </a:pPr>
            <a:r>
              <a:rPr lang="en-GB" sz="3200" dirty="0"/>
              <a:t>Use a triplet to describe your impressions of the Nurse </a:t>
            </a:r>
          </a:p>
          <a:p>
            <a:pPr marL="457200" indent="-457200">
              <a:buFont typeface="+mj-lt"/>
              <a:buAutoNum type="arabicPeriod"/>
            </a:pPr>
            <a:r>
              <a:rPr lang="en-GB" sz="3200" dirty="0"/>
              <a:t>Use a triplet to describe your impressions of Lord Capulet </a:t>
            </a:r>
          </a:p>
          <a:p>
            <a:pPr marL="457200" indent="-457200">
              <a:buFont typeface="+mj-lt"/>
              <a:buAutoNum type="arabicPeriod"/>
            </a:pPr>
            <a:r>
              <a:rPr lang="en-GB" sz="3200" dirty="0"/>
              <a:t>Use a triplet to describe your impressions of Lady Capulet </a:t>
            </a:r>
          </a:p>
          <a:p>
            <a:pPr marL="457200" indent="-457200">
              <a:buFont typeface="+mj-lt"/>
              <a:buAutoNum type="arabicPeriod"/>
            </a:pPr>
            <a:r>
              <a:rPr lang="en-GB" sz="3200" dirty="0"/>
              <a:t>Evaluate each of the above characters motives so far. </a:t>
            </a:r>
          </a:p>
        </p:txBody>
      </p:sp>
      <p:pic>
        <p:nvPicPr>
          <p:cNvPr id="4" name="Picture 3" descr="http://tse3.mm.bing.net/th?id=OIP.M4b4196478bc5e06e487c6d07cdff1140o0&amp;pid=15.1">
            <a:extLst>
              <a:ext uri="{FF2B5EF4-FFF2-40B4-BE49-F238E27FC236}">
                <a16:creationId xmlns:a16="http://schemas.microsoft.com/office/drawing/2014/main" id="{82CA2236-D74D-40EF-AF8C-C7A70A51C9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69A00FA1-F2D3-4912-B897-909E41382C2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8446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260"/>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a:bodyPr>
          <a:lstStyle/>
          <a:p>
            <a:pPr marL="457200" indent="-457200">
              <a:buFont typeface="+mj-lt"/>
              <a:buAutoNum type="arabicPeriod"/>
            </a:pPr>
            <a:endParaRPr lang="en-GB" sz="3200" dirty="0"/>
          </a:p>
          <a:p>
            <a:pPr marL="457200" indent="-457200">
              <a:buFont typeface="+mj-lt"/>
              <a:buAutoNum type="arabicPeriod"/>
            </a:pPr>
            <a:r>
              <a:rPr lang="en-GB" sz="3200" dirty="0"/>
              <a:t>Explore the significance of the mirrored speech “pilgrim” in this scene (A1S5)</a:t>
            </a:r>
          </a:p>
          <a:p>
            <a:pPr marL="457200" indent="-457200">
              <a:buFont typeface="+mj-lt"/>
              <a:buAutoNum type="arabicPeriod"/>
            </a:pPr>
            <a:r>
              <a:rPr lang="en-GB" sz="3200" dirty="0"/>
              <a:t>How do we know that Juliet reciprocates Romeo’s romantic feelings? </a:t>
            </a:r>
          </a:p>
          <a:p>
            <a:pPr marL="457200" indent="-457200">
              <a:buFont typeface="+mj-lt"/>
              <a:buAutoNum type="arabicPeriod"/>
            </a:pPr>
            <a:r>
              <a:rPr lang="en-GB" sz="3200" dirty="0"/>
              <a:t>How does Juliet discover Romeo is the enemy and how does she react? </a:t>
            </a:r>
          </a:p>
          <a:p>
            <a:pPr marL="457200" indent="-457200">
              <a:buFont typeface="+mj-lt"/>
              <a:buAutoNum type="arabicPeriod"/>
            </a:pPr>
            <a:r>
              <a:rPr lang="en-GB" sz="3200" dirty="0"/>
              <a:t>Why does the chorus end A1? </a:t>
            </a:r>
          </a:p>
          <a:p>
            <a:pPr marL="457200" indent="-457200">
              <a:buFont typeface="+mj-lt"/>
              <a:buAutoNum type="arabicPeriod"/>
            </a:pPr>
            <a:r>
              <a:rPr lang="en-GB" sz="3200" dirty="0"/>
              <a:t>What does the chorus foreshadow? </a:t>
            </a:r>
          </a:p>
        </p:txBody>
      </p:sp>
      <p:pic>
        <p:nvPicPr>
          <p:cNvPr id="4" name="Picture 3" descr="http://tse3.mm.bing.net/th?id=OIP.M4b4196478bc5e06e487c6d07cdff1140o0&amp;pid=15.1">
            <a:extLst>
              <a:ext uri="{FF2B5EF4-FFF2-40B4-BE49-F238E27FC236}">
                <a16:creationId xmlns:a16="http://schemas.microsoft.com/office/drawing/2014/main" id="{C006A5F6-BEA7-4F9D-BDE5-8296B643EB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175FD710-D5B8-4DEC-90E7-A99B44573BB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6143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260"/>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a:bodyPr>
          <a:lstStyle/>
          <a:p>
            <a:endParaRPr lang="en-GB" sz="3200" dirty="0"/>
          </a:p>
          <a:p>
            <a:r>
              <a:rPr lang="en-GB" sz="3200" dirty="0"/>
              <a:t>Write down 5 quotes from the Prologue</a:t>
            </a:r>
          </a:p>
          <a:p>
            <a:r>
              <a:rPr lang="en-GB" sz="3200" dirty="0"/>
              <a:t>Link to the character in the play </a:t>
            </a:r>
          </a:p>
          <a:p>
            <a:r>
              <a:rPr lang="en-GB" sz="3200" dirty="0"/>
              <a:t>Link to the theme in the play </a:t>
            </a:r>
          </a:p>
          <a:p>
            <a:r>
              <a:rPr lang="en-GB" sz="3200" dirty="0"/>
              <a:t>State the meaning of the quote </a:t>
            </a:r>
          </a:p>
          <a:p>
            <a:r>
              <a:rPr lang="en-GB" sz="3200" dirty="0"/>
              <a:t>Explain the effect of the quote</a:t>
            </a:r>
          </a:p>
          <a:p>
            <a:r>
              <a:rPr lang="en-GB" sz="3200" dirty="0"/>
              <a:t> </a:t>
            </a:r>
          </a:p>
        </p:txBody>
      </p:sp>
      <p:pic>
        <p:nvPicPr>
          <p:cNvPr id="4" name="Picture 3" descr="http://tse3.mm.bing.net/th?id=OIP.M4b4196478bc5e06e487c6d07cdff1140o0&amp;pid=15.1">
            <a:extLst>
              <a:ext uri="{FF2B5EF4-FFF2-40B4-BE49-F238E27FC236}">
                <a16:creationId xmlns:a16="http://schemas.microsoft.com/office/drawing/2014/main" id="{B421C641-6AE6-4385-A896-E26065E1E0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416F902B-5E6C-4345-A275-FD79063BE26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8549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260"/>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a:bodyPr>
          <a:lstStyle/>
          <a:p>
            <a:endParaRPr lang="en-GB" sz="3200" dirty="0"/>
          </a:p>
          <a:p>
            <a:endParaRPr lang="en-GB" sz="3200" dirty="0"/>
          </a:p>
          <a:p>
            <a:r>
              <a:rPr lang="en-GB" sz="3200" dirty="0"/>
              <a:t>Write down 5 quotes from Act 1 Scene 1 – 5 </a:t>
            </a:r>
          </a:p>
          <a:p>
            <a:r>
              <a:rPr lang="en-GB" sz="3200" dirty="0"/>
              <a:t>Link to the character in the play </a:t>
            </a:r>
          </a:p>
          <a:p>
            <a:r>
              <a:rPr lang="en-GB" sz="3200" dirty="0"/>
              <a:t>Link to the theme in the play </a:t>
            </a:r>
          </a:p>
          <a:p>
            <a:r>
              <a:rPr lang="en-GB" sz="3200" dirty="0"/>
              <a:t>State the meaning of the quote </a:t>
            </a:r>
          </a:p>
          <a:p>
            <a:r>
              <a:rPr lang="en-GB" sz="3200" dirty="0"/>
              <a:t>Explain the effect of the quote</a:t>
            </a:r>
          </a:p>
          <a:p>
            <a:endParaRPr lang="en-GB" sz="3200" dirty="0"/>
          </a:p>
        </p:txBody>
      </p:sp>
      <p:pic>
        <p:nvPicPr>
          <p:cNvPr id="4" name="Picture 3" descr="http://tse3.mm.bing.net/th?id=OIP.M4b4196478bc5e06e487c6d07cdff1140o0&amp;pid=15.1">
            <a:extLst>
              <a:ext uri="{FF2B5EF4-FFF2-40B4-BE49-F238E27FC236}">
                <a16:creationId xmlns:a16="http://schemas.microsoft.com/office/drawing/2014/main" id="{73434CFE-A6CF-43F4-97C2-C1D239F2BB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55707B60-92AC-4D4B-82DC-1CDEF8CE1F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6709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260"/>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lnSpcReduction="10000"/>
          </a:bodyPr>
          <a:lstStyle/>
          <a:p>
            <a:endParaRPr lang="en-GB" sz="3200" dirty="0"/>
          </a:p>
          <a:p>
            <a:endParaRPr lang="en-GB" sz="3200" dirty="0"/>
          </a:p>
          <a:p>
            <a:r>
              <a:rPr lang="en-GB" sz="3200" dirty="0"/>
              <a:t>Themes Prologue &amp; Act 1: </a:t>
            </a:r>
          </a:p>
          <a:p>
            <a:pPr marL="514350" indent="-514350">
              <a:buFont typeface="+mj-lt"/>
              <a:buAutoNum type="arabicPeriod"/>
            </a:pPr>
            <a:r>
              <a:rPr lang="en-GB" sz="3200" dirty="0"/>
              <a:t>Explain the themes in the play</a:t>
            </a:r>
          </a:p>
          <a:p>
            <a:pPr marL="514350" indent="-514350">
              <a:buFont typeface="+mj-lt"/>
              <a:buAutoNum type="arabicPeriod"/>
            </a:pPr>
            <a:r>
              <a:rPr lang="en-GB" sz="3200" dirty="0"/>
              <a:t>Who is involved in the theme? </a:t>
            </a:r>
          </a:p>
          <a:p>
            <a:pPr marL="514350" indent="-514350">
              <a:buFont typeface="+mj-lt"/>
              <a:buAutoNum type="arabicPeriod"/>
            </a:pPr>
            <a:r>
              <a:rPr lang="en-GB" sz="3200" dirty="0"/>
              <a:t>How are they involved? </a:t>
            </a:r>
          </a:p>
          <a:p>
            <a:pPr marL="514350" indent="-514350">
              <a:buFont typeface="+mj-lt"/>
              <a:buAutoNum type="arabicPeriod"/>
            </a:pPr>
            <a:r>
              <a:rPr lang="en-GB" sz="3200" dirty="0"/>
              <a:t>Do you agree/disagree with their actions/reactions? </a:t>
            </a:r>
          </a:p>
          <a:p>
            <a:pPr marL="514350" indent="-514350">
              <a:buFont typeface="+mj-lt"/>
              <a:buAutoNum type="arabicPeriod"/>
            </a:pPr>
            <a:r>
              <a:rPr lang="en-GB" sz="3200" dirty="0"/>
              <a:t>Explain why? </a:t>
            </a:r>
          </a:p>
          <a:p>
            <a:endParaRPr lang="en-GB" sz="3200" dirty="0"/>
          </a:p>
        </p:txBody>
      </p:sp>
      <p:pic>
        <p:nvPicPr>
          <p:cNvPr id="4" name="Picture 3" descr="http://tse3.mm.bing.net/th?id=OIP.M4b4196478bc5e06e487c6d07cdff1140o0&amp;pid=15.1">
            <a:extLst>
              <a:ext uri="{FF2B5EF4-FFF2-40B4-BE49-F238E27FC236}">
                <a16:creationId xmlns:a16="http://schemas.microsoft.com/office/drawing/2014/main" id="{BB6F87AD-6D49-40B9-BA65-E63244EDBF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1436A1B4-80F0-4301-9156-4E5886CAF30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0954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260"/>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a:bodyPr>
          <a:lstStyle/>
          <a:p>
            <a:endParaRPr lang="en-GB" sz="3200" dirty="0"/>
          </a:p>
          <a:p>
            <a:pPr marL="514350" indent="-514350">
              <a:buFont typeface="+mj-lt"/>
              <a:buAutoNum type="arabicPeriod"/>
            </a:pPr>
            <a:r>
              <a:rPr lang="en-GB" dirty="0"/>
              <a:t>How is the exposition of Act 2  presented? </a:t>
            </a:r>
          </a:p>
          <a:p>
            <a:pPr marL="457200" indent="-457200">
              <a:buFont typeface="+mj-lt"/>
              <a:buAutoNum type="arabicPeriod"/>
            </a:pPr>
            <a:r>
              <a:rPr lang="en-GB" dirty="0"/>
              <a:t>2. Mercutio states that Romeo “Romeo! Humours, madman, passion, lover!/Appear thou in the likeness of a sigh!” what does this suggest about Romeo’s ability to fall in love and his relationship with Mercutio?</a:t>
            </a:r>
          </a:p>
          <a:p>
            <a:pPr marL="457200" indent="-457200">
              <a:buFont typeface="+mj-lt"/>
              <a:buAutoNum type="arabicPeriod"/>
            </a:pPr>
            <a:r>
              <a:rPr lang="en-GB" dirty="0"/>
              <a:t>3. Both Benvolio and Mercutio give up looking for Romeo – why? </a:t>
            </a:r>
          </a:p>
          <a:p>
            <a:pPr marL="514350" indent="-514350">
              <a:buFont typeface="+mj-lt"/>
              <a:buAutoNum type="arabicPeriod"/>
            </a:pPr>
            <a:r>
              <a:rPr lang="en-GB" dirty="0"/>
              <a:t>How is Benvolio shown to be loyal and trustworthy in this scene? </a:t>
            </a:r>
          </a:p>
          <a:p>
            <a:pPr marL="514350" indent="-514350">
              <a:buFont typeface="+mj-lt"/>
              <a:buAutoNum type="arabicPeriod"/>
            </a:pPr>
            <a:r>
              <a:rPr lang="en-GB" dirty="0"/>
              <a:t>How is Mercutio shown to be impetuous and impatient in this scene? </a:t>
            </a:r>
          </a:p>
          <a:p>
            <a:endParaRPr lang="en-GB" sz="3200" dirty="0"/>
          </a:p>
        </p:txBody>
      </p:sp>
      <p:pic>
        <p:nvPicPr>
          <p:cNvPr id="4" name="Picture 3" descr="http://tse3.mm.bing.net/th?id=OIP.M4b4196478bc5e06e487c6d07cdff1140o0&amp;pid=15.1">
            <a:extLst>
              <a:ext uri="{FF2B5EF4-FFF2-40B4-BE49-F238E27FC236}">
                <a16:creationId xmlns:a16="http://schemas.microsoft.com/office/drawing/2014/main" id="{176805A9-E76A-417C-A8D6-FBDBE5518F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A01EB3C1-FD1E-4DC2-ADAA-FEFBA7D230F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0487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260"/>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a:bodyPr>
          <a:lstStyle/>
          <a:p>
            <a:pPr marL="457200" indent="-457200">
              <a:buFont typeface="+mj-lt"/>
              <a:buAutoNum type="arabicPeriod"/>
            </a:pPr>
            <a:endParaRPr lang="en-GB" sz="3200" dirty="0"/>
          </a:p>
          <a:p>
            <a:pPr marL="457200" indent="-457200">
              <a:buFont typeface="+mj-lt"/>
              <a:buAutoNum type="arabicPeriod"/>
            </a:pPr>
            <a:r>
              <a:rPr lang="en-GB" sz="3200" dirty="0"/>
              <a:t>What is the exposition of Act 1? </a:t>
            </a:r>
          </a:p>
          <a:p>
            <a:pPr marL="457200" indent="-457200">
              <a:buFont typeface="+mj-lt"/>
              <a:buAutoNum type="arabicPeriod"/>
            </a:pPr>
            <a:r>
              <a:rPr lang="en-GB" sz="3200" dirty="0"/>
              <a:t>How does Shakespeare reinforce patriarchy? </a:t>
            </a:r>
          </a:p>
          <a:p>
            <a:pPr marL="457200" indent="-457200">
              <a:buFont typeface="+mj-lt"/>
              <a:buAutoNum type="arabicPeriod"/>
            </a:pPr>
            <a:r>
              <a:rPr lang="en-GB" sz="3200" dirty="0"/>
              <a:t>What action takes place and who is involved? </a:t>
            </a:r>
          </a:p>
          <a:p>
            <a:pPr marL="457200" indent="-457200">
              <a:buFont typeface="+mj-lt"/>
              <a:buAutoNum type="arabicPeriod"/>
            </a:pPr>
            <a:r>
              <a:rPr lang="en-GB" sz="3200" dirty="0"/>
              <a:t>Who represents the law and how do they do this? </a:t>
            </a:r>
          </a:p>
          <a:p>
            <a:pPr marL="457200" indent="-457200">
              <a:buFont typeface="+mj-lt"/>
              <a:buAutoNum type="arabicPeriod"/>
            </a:pPr>
            <a:r>
              <a:rPr lang="en-GB" sz="3200" dirty="0"/>
              <a:t>What is the outcome for both families of this action? </a:t>
            </a:r>
          </a:p>
        </p:txBody>
      </p:sp>
      <p:pic>
        <p:nvPicPr>
          <p:cNvPr id="4" name="Picture 3" descr="http://tse3.mm.bing.net/th?id=OIP.M4b4196478bc5e06e487c6d07cdff1140o0&amp;pid=15.1">
            <a:extLst>
              <a:ext uri="{FF2B5EF4-FFF2-40B4-BE49-F238E27FC236}">
                <a16:creationId xmlns:a16="http://schemas.microsoft.com/office/drawing/2014/main" id="{89D5EF08-37F7-4E21-AB6C-F3CBB7D110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EEDF4E48-C572-4D0D-A6A0-6CF9A7330C6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42227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260"/>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a:bodyPr>
          <a:lstStyle/>
          <a:p>
            <a:endParaRPr lang="en-GB" sz="3200" dirty="0"/>
          </a:p>
          <a:p>
            <a:r>
              <a:rPr lang="en-GB" sz="3200" dirty="0"/>
              <a:t>What is in a name? </a:t>
            </a:r>
          </a:p>
          <a:p>
            <a:pPr marL="514350" indent="-514350">
              <a:buFont typeface="+mj-lt"/>
              <a:buAutoNum type="arabicPeriod"/>
            </a:pPr>
            <a:r>
              <a:rPr lang="en-GB" sz="3200" dirty="0"/>
              <a:t>What is the significance of Romeo’s name? </a:t>
            </a:r>
          </a:p>
          <a:p>
            <a:pPr marL="514350" indent="-514350">
              <a:buFont typeface="+mj-lt"/>
              <a:buAutoNum type="arabicPeriod"/>
            </a:pPr>
            <a:r>
              <a:rPr lang="en-GB" sz="3200" dirty="0"/>
              <a:t>What is the significance of Juliet’s name? </a:t>
            </a:r>
          </a:p>
          <a:p>
            <a:pPr marL="514350" indent="-514350">
              <a:buFont typeface="+mj-lt"/>
              <a:buAutoNum type="arabicPeriod"/>
            </a:pPr>
            <a:r>
              <a:rPr lang="en-GB" sz="3200" dirty="0"/>
              <a:t>What is the significance of the ‘Lord’ in Lord Capulet and Lord Montague? </a:t>
            </a:r>
          </a:p>
          <a:p>
            <a:pPr marL="514350" indent="-514350">
              <a:buFont typeface="+mj-lt"/>
              <a:buAutoNum type="arabicPeriod"/>
            </a:pPr>
            <a:r>
              <a:rPr lang="en-GB" sz="3200" dirty="0"/>
              <a:t>What is the significance of Mercutio’s name? </a:t>
            </a:r>
          </a:p>
          <a:p>
            <a:pPr marL="514350" indent="-514350">
              <a:buFont typeface="+mj-lt"/>
              <a:buAutoNum type="arabicPeriod"/>
            </a:pPr>
            <a:r>
              <a:rPr lang="en-GB" sz="3200" dirty="0"/>
              <a:t>What is the significance of Benvolio’s name? </a:t>
            </a:r>
            <a:endParaRPr lang="en-GB" dirty="0"/>
          </a:p>
          <a:p>
            <a:pPr marL="514350" indent="-514350">
              <a:buFont typeface="+mj-lt"/>
              <a:buAutoNum type="arabicPeriod"/>
            </a:pPr>
            <a:endParaRPr lang="en-GB" sz="3200" dirty="0"/>
          </a:p>
          <a:p>
            <a:endParaRPr lang="en-GB" sz="3200" dirty="0"/>
          </a:p>
        </p:txBody>
      </p:sp>
      <p:pic>
        <p:nvPicPr>
          <p:cNvPr id="4" name="Picture 3" descr="http://tse3.mm.bing.net/th?id=OIP.M4b4196478bc5e06e487c6d07cdff1140o0&amp;pid=15.1">
            <a:extLst>
              <a:ext uri="{FF2B5EF4-FFF2-40B4-BE49-F238E27FC236}">
                <a16:creationId xmlns:a16="http://schemas.microsoft.com/office/drawing/2014/main" id="{6C5E1CB0-AF68-42E6-AC5D-85E80E29C0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796ACC90-8C3A-465F-88F6-8F677C84842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9563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260"/>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endParaRPr lang="en-GB" sz="3200" dirty="0"/>
          </a:p>
          <a:p>
            <a:pPr marL="514350" indent="-514350">
              <a:buAutoNum type="arabicPeriod"/>
            </a:pPr>
            <a:endParaRPr lang="en-GB" sz="3200" dirty="0"/>
          </a:p>
          <a:p>
            <a:pPr marL="514350" indent="-514350">
              <a:buAutoNum type="arabicPeriod"/>
            </a:pPr>
            <a:r>
              <a:rPr lang="en-GB" sz="3200" dirty="0"/>
              <a:t>Celestial Imagery – write down as many examples as you can remember for the balcony scene</a:t>
            </a:r>
          </a:p>
          <a:p>
            <a:pPr marL="514350" indent="-514350">
              <a:buAutoNum type="arabicPeriod"/>
            </a:pPr>
            <a:r>
              <a:rPr lang="en-GB" sz="3200" dirty="0"/>
              <a:t>Romeo’s soliloquy – what does it reveal to the audience about Romeo? </a:t>
            </a:r>
          </a:p>
          <a:p>
            <a:pPr marL="514350" indent="-514350">
              <a:buAutoNum type="arabicPeriod"/>
            </a:pPr>
            <a:r>
              <a:rPr lang="en-GB" sz="3200" dirty="0"/>
              <a:t>Why does Shakespeare use the dramatic irony? </a:t>
            </a:r>
          </a:p>
          <a:p>
            <a:pPr marL="514350" indent="-514350">
              <a:buAutoNum type="arabicPeriod"/>
            </a:pPr>
            <a:r>
              <a:rPr lang="en-GB" sz="3200" dirty="0"/>
              <a:t>Juliet’s rejection of her name is telling – what does this show about her character and why? </a:t>
            </a:r>
          </a:p>
          <a:p>
            <a:pPr marL="514350" indent="-514350">
              <a:buAutoNum type="arabicPeriod"/>
            </a:pPr>
            <a:r>
              <a:rPr lang="en-GB" sz="3200" dirty="0"/>
              <a:t>When Romeo and Juliet speak they mirror each other’s speech again (similar to which previous scene) and what does this reveal to the audience? </a:t>
            </a:r>
          </a:p>
          <a:p>
            <a:pPr marL="514350" indent="-514350">
              <a:buAutoNum type="arabicPeriod"/>
            </a:pPr>
            <a:endParaRPr lang="en-GB" sz="3200" dirty="0"/>
          </a:p>
        </p:txBody>
      </p:sp>
      <p:pic>
        <p:nvPicPr>
          <p:cNvPr id="4" name="Picture 3" descr="http://tse3.mm.bing.net/th?id=OIP.M4b4196478bc5e06e487c6d07cdff1140o0&amp;pid=15.1">
            <a:extLst>
              <a:ext uri="{FF2B5EF4-FFF2-40B4-BE49-F238E27FC236}">
                <a16:creationId xmlns:a16="http://schemas.microsoft.com/office/drawing/2014/main" id="{3EEA1C36-38A8-404F-8AB5-43F6982C46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8A432A19-430C-4C6E-942A-1F0427EEBFF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50243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BCAE5C4-8B30-484C-B668-27CE12C52BF2}"/>
              </a:ext>
            </a:extLst>
          </p:cNvPr>
          <p:cNvSpPr/>
          <p:nvPr/>
        </p:nvSpPr>
        <p:spPr>
          <a:xfrm>
            <a:off x="3239154" y="1339761"/>
            <a:ext cx="8063949" cy="526297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endParaRPr lang="en-GB" sz="2400" dirty="0"/>
          </a:p>
          <a:p>
            <a:pPr algn="ctr"/>
            <a:endParaRPr lang="en-GB" sz="2400" dirty="0"/>
          </a:p>
          <a:p>
            <a:pPr marL="457200" indent="-457200" algn="ctr">
              <a:buFont typeface="+mj-lt"/>
              <a:buAutoNum type="arabicPeriod"/>
            </a:pPr>
            <a:r>
              <a:rPr lang="en-GB" sz="2400" dirty="0"/>
              <a:t>Romeo overhears both Benvolio and Mercutio discussing him and says “He jests at scars that never felt a wound.” which suggests/implies…</a:t>
            </a:r>
          </a:p>
          <a:p>
            <a:pPr marL="457200" indent="-457200" algn="ctr">
              <a:buFont typeface="+mj-lt"/>
              <a:buAutoNum type="arabicPeriod"/>
            </a:pPr>
            <a:r>
              <a:rPr lang="en-GB" sz="2400" dirty="0"/>
              <a:t>What is the symbolic significance of Juliet being placed on a balcony above Romeo? </a:t>
            </a:r>
          </a:p>
          <a:p>
            <a:pPr marL="457200" indent="-457200" algn="ctr">
              <a:buFont typeface="+mj-lt"/>
              <a:buAutoNum type="arabicPeriod"/>
            </a:pPr>
            <a:r>
              <a:rPr lang="en-GB" sz="2400" dirty="0"/>
              <a:t>What imagery does Romeo use to compare Juliet? </a:t>
            </a:r>
          </a:p>
          <a:p>
            <a:pPr marL="457200" indent="-457200" algn="ctr">
              <a:buFont typeface="+mj-lt"/>
              <a:buAutoNum type="arabicPeriod"/>
            </a:pPr>
            <a:r>
              <a:rPr lang="en-GB" sz="2400" dirty="0"/>
              <a:t>What quote (metaphor) tells us that Romeo has forgotten and rejected his previous Courtly love for Rosaline? </a:t>
            </a:r>
          </a:p>
          <a:p>
            <a:pPr marL="457200" indent="-457200" algn="ctr">
              <a:buFont typeface="+mj-lt"/>
              <a:buAutoNum type="arabicPeriod"/>
            </a:pPr>
            <a:r>
              <a:rPr lang="en-GB" sz="2400" dirty="0"/>
              <a:t>Use triplets to show what Romeo’s character is like at this point in the play</a:t>
            </a:r>
          </a:p>
          <a:p>
            <a:pPr marL="457200" indent="-457200">
              <a:buFont typeface="+mj-lt"/>
              <a:buAutoNum type="arabicPeriod"/>
            </a:pPr>
            <a:endParaRPr lang="en-GB" sz="2400" dirty="0"/>
          </a:p>
          <a:p>
            <a:endParaRPr lang="en-GB" sz="2400" dirty="0"/>
          </a:p>
        </p:txBody>
      </p:sp>
      <p:sp>
        <p:nvSpPr>
          <p:cNvPr id="4" name="Title 1">
            <a:extLst>
              <a:ext uri="{FF2B5EF4-FFF2-40B4-BE49-F238E27FC236}">
                <a16:creationId xmlns:a16="http://schemas.microsoft.com/office/drawing/2014/main" id="{CA8BDFA0-AE3E-46BF-B640-067D424E72C1}"/>
              </a:ext>
            </a:extLst>
          </p:cNvPr>
          <p:cNvSpPr txBox="1">
            <a:spLocks/>
          </p:cNvSpPr>
          <p:nvPr/>
        </p:nvSpPr>
        <p:spPr>
          <a:xfrm>
            <a:off x="1524000" y="255260"/>
            <a:ext cx="9144000" cy="974451"/>
          </a:xfrm>
          <a:prstGeom prst="rect">
            <a:avLst/>
          </a:prstGeom>
          <a:gradFill rotWithShape="1">
            <a:gsLst>
              <a:gs pos="0">
                <a:srgbClr val="F83EC3"/>
              </a:gs>
              <a:gs pos="50000">
                <a:schemeClr val="dk1">
                  <a:lumMod val="105000"/>
                  <a:satMod val="103000"/>
                  <a:tint val="73000"/>
                </a:schemeClr>
              </a:gs>
              <a:gs pos="100000">
                <a:schemeClr val="dk1">
                  <a:lumMod val="105000"/>
                  <a:satMod val="109000"/>
                  <a:tint val="81000"/>
                </a:schemeClr>
              </a:gs>
            </a:gsLst>
            <a:lin ang="5400000" scaled="0"/>
          </a:gradFill>
        </p:spPr>
        <p:style>
          <a:lnRef idx="1">
            <a:schemeClr val="dk1"/>
          </a:lnRef>
          <a:fillRef idx="2">
            <a:schemeClr val="dk1"/>
          </a:fillRef>
          <a:effectRef idx="1">
            <a:schemeClr val="dk1"/>
          </a:effectRef>
          <a:fontRef idx="minor">
            <a:schemeClr val="dk1"/>
          </a:fontRef>
        </p:style>
        <p:txBody>
          <a:bodyP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GB" dirty="0"/>
              <a:t>5 in 5 Romeo &amp; Juliet</a:t>
            </a:r>
          </a:p>
        </p:txBody>
      </p:sp>
      <p:pic>
        <p:nvPicPr>
          <p:cNvPr id="5" name="Picture 4" descr="http://tse3.mm.bing.net/th?id=OIP.M4b4196478bc5e06e487c6d07cdff1140o0&amp;pid=15.1">
            <a:extLst>
              <a:ext uri="{FF2B5EF4-FFF2-40B4-BE49-F238E27FC236}">
                <a16:creationId xmlns:a16="http://schemas.microsoft.com/office/drawing/2014/main" id="{D92A247A-6C55-4304-A4E0-26A88A9AEC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46243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260"/>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endParaRPr lang="en-GB" sz="3200" dirty="0"/>
          </a:p>
          <a:p>
            <a:pPr marL="514350" indent="-514350">
              <a:buFont typeface="+mj-lt"/>
              <a:buAutoNum type="arabicPeriod"/>
            </a:pPr>
            <a:r>
              <a:rPr lang="en-GB" sz="3200" dirty="0"/>
              <a:t>Romeo places himself in grave danger by “</a:t>
            </a:r>
            <a:r>
              <a:rPr lang="en-GB" sz="3200" dirty="0" err="1"/>
              <a:t>oer’perch</a:t>
            </a:r>
            <a:r>
              <a:rPr lang="en-GB" sz="3200" dirty="0"/>
              <a:t>(</a:t>
            </a:r>
            <a:r>
              <a:rPr lang="en-GB" sz="3200" dirty="0" err="1"/>
              <a:t>ing</a:t>
            </a:r>
            <a:r>
              <a:rPr lang="en-GB" sz="3200" dirty="0"/>
              <a:t>) the wall” how is this revealed?</a:t>
            </a:r>
          </a:p>
          <a:p>
            <a:pPr marL="514350" indent="-514350">
              <a:buFont typeface="+mj-lt"/>
              <a:buAutoNum type="arabicPeriod"/>
            </a:pPr>
            <a:r>
              <a:rPr lang="en-GB" sz="3200" dirty="0"/>
              <a:t>The moon is used as a symbolic element in this act – how and why? </a:t>
            </a:r>
          </a:p>
          <a:p>
            <a:pPr marL="514350" indent="-514350">
              <a:buFont typeface="+mj-lt"/>
              <a:buAutoNum type="arabicPeriod"/>
            </a:pPr>
            <a:r>
              <a:rPr lang="en-GB" sz="3200" dirty="0"/>
              <a:t>The nurse calls Juliet in – why is this important? </a:t>
            </a:r>
          </a:p>
          <a:p>
            <a:pPr marL="514350" indent="-514350">
              <a:buFont typeface="+mj-lt"/>
              <a:buAutoNum type="arabicPeriod"/>
            </a:pPr>
            <a:r>
              <a:rPr lang="en-GB" sz="3200" dirty="0"/>
              <a:t>What do Romeo and Juliet resolve to do? </a:t>
            </a:r>
          </a:p>
          <a:p>
            <a:pPr marL="514350" indent="-514350">
              <a:buFont typeface="+mj-lt"/>
              <a:buAutoNum type="arabicPeriod"/>
            </a:pPr>
            <a:r>
              <a:rPr lang="en-GB" sz="3200" dirty="0"/>
              <a:t>Who does Romeo immediately decide to call upon for help and how does he think he will help? </a:t>
            </a:r>
          </a:p>
          <a:p>
            <a:r>
              <a:rPr lang="en-GB" sz="3200" dirty="0"/>
              <a:t> </a:t>
            </a:r>
            <a:endParaRPr lang="en-GB" dirty="0"/>
          </a:p>
          <a:p>
            <a:pPr marL="514350" indent="-514350">
              <a:buAutoNum type="arabicPeriod"/>
            </a:pPr>
            <a:endParaRPr lang="en-GB" sz="3200" dirty="0"/>
          </a:p>
          <a:p>
            <a:endParaRPr lang="en-GB" sz="3200" dirty="0"/>
          </a:p>
        </p:txBody>
      </p:sp>
      <p:pic>
        <p:nvPicPr>
          <p:cNvPr id="4" name="Picture 3" descr="http://tse3.mm.bing.net/th?id=OIP.M4b4196478bc5e06e487c6d07cdff1140o0&amp;pid=15.1">
            <a:extLst>
              <a:ext uri="{FF2B5EF4-FFF2-40B4-BE49-F238E27FC236}">
                <a16:creationId xmlns:a16="http://schemas.microsoft.com/office/drawing/2014/main" id="{AF894CEF-D0B4-427D-98DB-9AC39E44D2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FD574C65-05AA-4205-9CCA-DF4F33D7310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09314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5808"/>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a:bodyPr>
          <a:lstStyle/>
          <a:p>
            <a:pPr marL="514350" indent="-514350">
              <a:buFont typeface="+mj-lt"/>
              <a:buAutoNum type="arabicPeriod"/>
            </a:pPr>
            <a:endParaRPr lang="en-GB" sz="2000" dirty="0"/>
          </a:p>
          <a:p>
            <a:pPr marL="514350" indent="-514350">
              <a:buFont typeface="+mj-lt"/>
              <a:buAutoNum type="arabicPeriod"/>
            </a:pPr>
            <a:r>
              <a:rPr lang="en-GB" sz="2000" dirty="0"/>
              <a:t>Mercutio discusses with Benvolio Tybalt’s reputation as “Prince of Cats” and his ability to “</a:t>
            </a:r>
            <a:r>
              <a:rPr lang="en-GB" sz="2000" dirty="0" err="1"/>
              <a:t>Passaddo</a:t>
            </a:r>
            <a:r>
              <a:rPr lang="en-GB" sz="2000" dirty="0"/>
              <a:t>” while fighting. What does this suggest about Mercutio &amp; Tybalt’s characters?</a:t>
            </a:r>
          </a:p>
          <a:p>
            <a:pPr marL="514350" indent="-514350">
              <a:buFont typeface="+mj-lt"/>
              <a:buAutoNum type="arabicPeriod"/>
            </a:pPr>
            <a:r>
              <a:rPr lang="en-GB" sz="2000" dirty="0"/>
              <a:t>Romeo and Mercutio have a long discussion about his recent behaviour. Mercutio is fairly cutting towards Romeo. Why do you think he behaves in this way? </a:t>
            </a:r>
          </a:p>
          <a:p>
            <a:pPr marL="514350" indent="-514350">
              <a:buFont typeface="+mj-lt"/>
              <a:buAutoNum type="arabicPeriod"/>
            </a:pPr>
            <a:r>
              <a:rPr lang="en-GB" sz="2000" dirty="0"/>
              <a:t>The nurse tries to find out where Romeo is – Mercutio is playful and states “A bawd, a bawd, a bawd! So ho!” about Romeo. What does this suggest about the Mercutio’s behaviour towards a lady? </a:t>
            </a:r>
          </a:p>
          <a:p>
            <a:pPr marL="514350" indent="-514350">
              <a:buFont typeface="+mj-lt"/>
              <a:buAutoNum type="arabicPeriod"/>
            </a:pPr>
            <a:r>
              <a:rPr lang="en-GB" sz="2000" dirty="0"/>
              <a:t>Romeo gives the Nurse this message “Be shrived and married.” at Friar Laurence’s cell. What does this show about the nurse’s involvement? </a:t>
            </a:r>
          </a:p>
          <a:p>
            <a:pPr marL="514350" indent="-514350">
              <a:buFont typeface="+mj-lt"/>
              <a:buAutoNum type="arabicPeriod"/>
            </a:pPr>
            <a:r>
              <a:rPr lang="en-GB" sz="2000" dirty="0"/>
              <a:t>Romeo leaves the scene with the words “Commend me to thy lady.” showing that he wants the nurse to put in a good word for him. How does this contrast Mercutio’s earlier behaviour? </a:t>
            </a:r>
          </a:p>
        </p:txBody>
      </p:sp>
      <p:pic>
        <p:nvPicPr>
          <p:cNvPr id="4" name="Picture 3" descr="http://tse3.mm.bing.net/th?id=OIP.M4b4196478bc5e06e487c6d07cdff1140o0&amp;pid=15.1">
            <a:extLst>
              <a:ext uri="{FF2B5EF4-FFF2-40B4-BE49-F238E27FC236}">
                <a16:creationId xmlns:a16="http://schemas.microsoft.com/office/drawing/2014/main" id="{9D07BABB-E69C-4F4C-9540-8DD1299A9C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ABC4A50F-0EE6-487F-9E33-6A142201A70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0740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5808"/>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a:bodyPr>
          <a:lstStyle/>
          <a:p>
            <a:pPr marL="514350" indent="-514350">
              <a:buFont typeface="+mj-lt"/>
              <a:buAutoNum type="arabicPeriod"/>
            </a:pPr>
            <a:endParaRPr lang="en-GB" sz="2000" dirty="0"/>
          </a:p>
          <a:p>
            <a:pPr marL="514350" indent="-514350">
              <a:buFont typeface="+mj-lt"/>
              <a:buAutoNum type="arabicPeriod"/>
            </a:pPr>
            <a:r>
              <a:rPr lang="en-GB" dirty="0"/>
              <a:t>The nurse remonstrates Juliet and talks to her about the meeting with Romeo. She says Romeo is “but, I’ll warrant him, as gentle as a lamb.” suggesting what about Romeo? </a:t>
            </a:r>
          </a:p>
          <a:p>
            <a:pPr marL="514350" indent="-514350">
              <a:buFont typeface="+mj-lt"/>
              <a:buAutoNum type="arabicPeriod"/>
            </a:pPr>
            <a:r>
              <a:rPr lang="en-GB" dirty="0"/>
              <a:t>The nurse tells Juliet that she must go to Friar Laurence’s cell to be married in secret. “There stays a husband to make you a wife.” which shows? </a:t>
            </a:r>
          </a:p>
          <a:p>
            <a:pPr marL="514350" indent="-514350">
              <a:buFont typeface="+mj-lt"/>
              <a:buAutoNum type="arabicPeriod"/>
            </a:pPr>
            <a:r>
              <a:rPr lang="en-GB" dirty="0"/>
              <a:t>The Nurse covers up for Juliet, so she can marry. Why would she do this? </a:t>
            </a:r>
          </a:p>
          <a:p>
            <a:pPr marL="514350" indent="-514350">
              <a:buFont typeface="+mj-lt"/>
              <a:buAutoNum type="arabicPeriod"/>
            </a:pPr>
            <a:r>
              <a:rPr lang="en-GB" dirty="0"/>
              <a:t>What does the speed of the action here suggest? </a:t>
            </a:r>
          </a:p>
          <a:p>
            <a:pPr marL="514350" indent="-514350">
              <a:buFont typeface="+mj-lt"/>
              <a:buAutoNum type="arabicPeriod"/>
            </a:pPr>
            <a:r>
              <a:rPr lang="en-GB" dirty="0"/>
              <a:t>Why do Friar Laurence and the Nurse agree to help? </a:t>
            </a:r>
          </a:p>
        </p:txBody>
      </p:sp>
      <p:pic>
        <p:nvPicPr>
          <p:cNvPr id="4" name="Picture 3" descr="http://tse3.mm.bing.net/th?id=OIP.M4b4196478bc5e06e487c6d07cdff1140o0&amp;pid=15.1">
            <a:extLst>
              <a:ext uri="{FF2B5EF4-FFF2-40B4-BE49-F238E27FC236}">
                <a16:creationId xmlns:a16="http://schemas.microsoft.com/office/drawing/2014/main" id="{56EB0434-B108-45E3-BABB-2F4C57ADB5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184B4BE3-E454-419A-941F-73D7D400C77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50184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5808"/>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514350" indent="-514350">
              <a:buFont typeface="+mj-lt"/>
              <a:buAutoNum type="arabicPeriod"/>
            </a:pPr>
            <a:r>
              <a:rPr lang="en-GB" sz="2800" dirty="0"/>
              <a:t>Romeo says “it is enough I may but call her mine” which could be seen in two ways. What two ways could this be interpreted? </a:t>
            </a:r>
          </a:p>
          <a:p>
            <a:pPr marL="514350" indent="-514350">
              <a:buFont typeface="+mj-lt"/>
              <a:buAutoNum type="arabicPeriod"/>
            </a:pPr>
            <a:r>
              <a:rPr lang="en-GB" sz="2800" dirty="0"/>
              <a:t>Friar Laurence ironically states, while waiting for Juliet to arrive “these violent delights have violent ends”. Why is this ironic?</a:t>
            </a:r>
          </a:p>
          <a:p>
            <a:pPr marL="514350" indent="-514350">
              <a:buFont typeface="+mj-lt"/>
              <a:buAutoNum type="arabicPeriod"/>
            </a:pPr>
            <a:r>
              <a:rPr lang="en-GB" sz="2800" dirty="0"/>
              <a:t>Romeo and Juliet kiss – Where has this happened previously and what does it suggest about youthful love? </a:t>
            </a:r>
          </a:p>
          <a:p>
            <a:pPr marL="514350" indent="-514350">
              <a:buFont typeface="+mj-lt"/>
              <a:buAutoNum type="arabicPeriod"/>
            </a:pPr>
            <a:r>
              <a:rPr lang="en-GB" sz="2800" dirty="0"/>
              <a:t>Juliet implies love is better than wealth. Is this naïve or not? Justify your answer. </a:t>
            </a:r>
          </a:p>
          <a:p>
            <a:pPr marL="514350" indent="-514350">
              <a:buFont typeface="+mj-lt"/>
              <a:buAutoNum type="arabicPeriod"/>
            </a:pPr>
            <a:r>
              <a:rPr lang="en-GB" sz="2800" dirty="0"/>
              <a:t>“Till holy church incorporate two in one.” shows that the marriage happens off-stage. Why does Shakespeare stage the marriage in this way? </a:t>
            </a:r>
          </a:p>
        </p:txBody>
      </p:sp>
      <p:pic>
        <p:nvPicPr>
          <p:cNvPr id="4" name="Picture 3" descr="http://tse3.mm.bing.net/th?id=OIP.M4b4196478bc5e06e487c6d07cdff1140o0&amp;pid=15.1">
            <a:extLst>
              <a:ext uri="{FF2B5EF4-FFF2-40B4-BE49-F238E27FC236}">
                <a16:creationId xmlns:a16="http://schemas.microsoft.com/office/drawing/2014/main" id="{CC65D7DC-3F80-4604-A315-5C351F02B7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7FF9B4AB-C616-4F0A-B4F6-B5E5B4E9782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034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260"/>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a:bodyPr>
          <a:lstStyle/>
          <a:p>
            <a:endParaRPr lang="en-GB" sz="3200" dirty="0"/>
          </a:p>
          <a:p>
            <a:r>
              <a:rPr lang="en-GB" sz="3200" dirty="0"/>
              <a:t>Themes in Act 2 </a:t>
            </a:r>
          </a:p>
          <a:p>
            <a:pPr marL="514350" indent="-514350">
              <a:buFont typeface="+mj-lt"/>
              <a:buAutoNum type="arabicPeriod"/>
            </a:pPr>
            <a:r>
              <a:rPr lang="en-GB" sz="3200" dirty="0"/>
              <a:t>Explain the themes in Act 2</a:t>
            </a:r>
          </a:p>
          <a:p>
            <a:pPr marL="514350" indent="-514350">
              <a:buFont typeface="+mj-lt"/>
              <a:buAutoNum type="arabicPeriod"/>
            </a:pPr>
            <a:r>
              <a:rPr lang="en-GB" sz="3200" dirty="0"/>
              <a:t>Who is involved in the theme? </a:t>
            </a:r>
          </a:p>
          <a:p>
            <a:pPr marL="514350" indent="-514350">
              <a:buFont typeface="+mj-lt"/>
              <a:buAutoNum type="arabicPeriod"/>
            </a:pPr>
            <a:r>
              <a:rPr lang="en-GB" sz="3200" dirty="0"/>
              <a:t>How are they involved? </a:t>
            </a:r>
          </a:p>
          <a:p>
            <a:pPr marL="514350" indent="-514350">
              <a:buFont typeface="+mj-lt"/>
              <a:buAutoNum type="arabicPeriod"/>
            </a:pPr>
            <a:r>
              <a:rPr lang="en-GB" sz="3200" dirty="0"/>
              <a:t>Do you agree/disagree with their actions/reactions? </a:t>
            </a:r>
          </a:p>
          <a:p>
            <a:pPr marL="514350" indent="-514350">
              <a:buFont typeface="+mj-lt"/>
              <a:buAutoNum type="arabicPeriod"/>
            </a:pPr>
            <a:r>
              <a:rPr lang="en-GB" sz="3200" dirty="0"/>
              <a:t>Explain why? </a:t>
            </a:r>
          </a:p>
          <a:p>
            <a:endParaRPr lang="en-GB" sz="3200" dirty="0"/>
          </a:p>
        </p:txBody>
      </p:sp>
      <p:pic>
        <p:nvPicPr>
          <p:cNvPr id="4" name="Picture 3" descr="http://tse3.mm.bing.net/th?id=OIP.M4b4196478bc5e06e487c6d07cdff1140o0&amp;pid=15.1">
            <a:extLst>
              <a:ext uri="{FF2B5EF4-FFF2-40B4-BE49-F238E27FC236}">
                <a16:creationId xmlns:a16="http://schemas.microsoft.com/office/drawing/2014/main" id="{23DF959C-B90E-4FDF-9DCF-DDE4E2794C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9DC014BC-F5F8-4184-8968-A029ECCE870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45067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260"/>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a:bodyPr>
          <a:lstStyle/>
          <a:p>
            <a:endParaRPr lang="en-GB" sz="3200" dirty="0"/>
          </a:p>
          <a:p>
            <a:r>
              <a:rPr lang="en-GB" sz="3200" dirty="0"/>
              <a:t>Write down 5 quotes from Act 2 all scenes </a:t>
            </a:r>
          </a:p>
          <a:p>
            <a:r>
              <a:rPr lang="en-GB" sz="3200" dirty="0"/>
              <a:t>Link to the character in the play </a:t>
            </a:r>
          </a:p>
          <a:p>
            <a:r>
              <a:rPr lang="en-GB" sz="3200" dirty="0"/>
              <a:t>Link to the theme in the play </a:t>
            </a:r>
          </a:p>
          <a:p>
            <a:r>
              <a:rPr lang="en-GB" sz="3200" dirty="0"/>
              <a:t>State the meaning of the quote </a:t>
            </a:r>
          </a:p>
          <a:p>
            <a:r>
              <a:rPr lang="en-GB" sz="3200" dirty="0"/>
              <a:t>Explain the effect of the quote</a:t>
            </a:r>
          </a:p>
          <a:p>
            <a:endParaRPr lang="en-GB" sz="3200" dirty="0"/>
          </a:p>
        </p:txBody>
      </p:sp>
      <p:pic>
        <p:nvPicPr>
          <p:cNvPr id="4" name="Picture 3" descr="http://tse3.mm.bing.net/th?id=OIP.M4b4196478bc5e06e487c6d07cdff1140o0&amp;pid=15.1">
            <a:extLst>
              <a:ext uri="{FF2B5EF4-FFF2-40B4-BE49-F238E27FC236}">
                <a16:creationId xmlns:a16="http://schemas.microsoft.com/office/drawing/2014/main" id="{46F3F889-F6EA-46CE-8EFC-37438E2751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A3D4A1AC-22AF-49DE-85A8-F706DE49134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9506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5808"/>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lnSpcReduction="10000"/>
          </a:bodyPr>
          <a:lstStyle/>
          <a:p>
            <a:pPr marL="514350" indent="-514350">
              <a:buFont typeface="+mj-lt"/>
              <a:buAutoNum type="arabicPeriod"/>
            </a:pPr>
            <a:r>
              <a:rPr lang="en-GB" sz="2800" dirty="0"/>
              <a:t>Benvolio opens the scene with a warning “the </a:t>
            </a:r>
            <a:r>
              <a:rPr lang="en-GB" sz="2800" dirty="0" err="1"/>
              <a:t>Capels</a:t>
            </a:r>
            <a:r>
              <a:rPr lang="en-GB" sz="2800" dirty="0"/>
              <a:t> are abroad” beseeching Mercutio to be wise. Why is this important? </a:t>
            </a:r>
          </a:p>
          <a:p>
            <a:pPr marL="514350" indent="-514350">
              <a:buFont typeface="+mj-lt"/>
              <a:buAutoNum type="arabicPeriod"/>
            </a:pPr>
            <a:r>
              <a:rPr lang="en-GB" sz="2800" dirty="0"/>
              <a:t>Tybalt doesn’t want to fight with Mercutio – How do we know this? </a:t>
            </a:r>
          </a:p>
          <a:p>
            <a:pPr marL="514350" indent="-514350">
              <a:buFont typeface="+mj-lt"/>
              <a:buAutoNum type="arabicPeriod"/>
            </a:pPr>
            <a:r>
              <a:rPr lang="en-GB" sz="2800" dirty="0"/>
              <a:t>Romeo protests his love for Tybalt “love thee better than thou canst devise.” – why is this dramatic irony and what effect does it have? </a:t>
            </a:r>
          </a:p>
          <a:p>
            <a:pPr marL="514350" indent="-514350">
              <a:buFont typeface="+mj-lt"/>
              <a:buAutoNum type="arabicPeriod"/>
            </a:pPr>
            <a:r>
              <a:rPr lang="en-GB" sz="2800" dirty="0"/>
              <a:t>Mercutio is outraged by Romeo’s lack of fire – “O, calm, dishonourable, vile submission!” – why? </a:t>
            </a:r>
          </a:p>
          <a:p>
            <a:pPr marL="514350" indent="-514350">
              <a:buFont typeface="+mj-lt"/>
              <a:buAutoNum type="arabicPeriod"/>
            </a:pPr>
            <a:r>
              <a:rPr lang="en-GB" sz="2800" dirty="0"/>
              <a:t>Compare the three Montague characters – how are they similar and different?</a:t>
            </a:r>
          </a:p>
        </p:txBody>
      </p:sp>
      <p:pic>
        <p:nvPicPr>
          <p:cNvPr id="4" name="Picture 3" descr="http://tse3.mm.bing.net/th?id=OIP.M4b4196478bc5e06e487c6d07cdff1140o0&amp;pid=15.1">
            <a:extLst>
              <a:ext uri="{FF2B5EF4-FFF2-40B4-BE49-F238E27FC236}">
                <a16:creationId xmlns:a16="http://schemas.microsoft.com/office/drawing/2014/main" id="{7A12A268-1381-44CC-8455-B99ACD684E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5181A7E9-4541-4D20-8874-55DE53E88F2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4375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260"/>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a:bodyPr>
          <a:lstStyle/>
          <a:p>
            <a:pPr marL="457200" indent="-457200">
              <a:buFont typeface="+mj-lt"/>
              <a:buAutoNum type="arabicPeriod"/>
            </a:pPr>
            <a:endParaRPr lang="en-GB" sz="3200" dirty="0"/>
          </a:p>
          <a:p>
            <a:pPr marL="457200" indent="-457200">
              <a:buFont typeface="+mj-lt"/>
              <a:buAutoNum type="arabicPeriod"/>
            </a:pPr>
            <a:r>
              <a:rPr lang="en-GB" sz="3200" dirty="0"/>
              <a:t>How does Shakespeare use innuendo? </a:t>
            </a:r>
          </a:p>
          <a:p>
            <a:pPr marL="457200" indent="-457200">
              <a:buFont typeface="+mj-lt"/>
              <a:buAutoNum type="arabicPeriod"/>
            </a:pPr>
            <a:r>
              <a:rPr lang="en-GB" sz="3200" dirty="0"/>
              <a:t>What is the importance of dialogue? </a:t>
            </a:r>
          </a:p>
          <a:p>
            <a:pPr marL="457200" indent="-457200">
              <a:buFont typeface="+mj-lt"/>
              <a:buAutoNum type="arabicPeriod"/>
            </a:pPr>
            <a:r>
              <a:rPr lang="en-GB" sz="3200" dirty="0"/>
              <a:t>Blank Verse is…</a:t>
            </a:r>
          </a:p>
          <a:p>
            <a:pPr marL="457200" indent="-457200">
              <a:buFont typeface="+mj-lt"/>
              <a:buAutoNum type="arabicPeriod"/>
            </a:pPr>
            <a:r>
              <a:rPr lang="en-GB" sz="3200" dirty="0"/>
              <a:t> Iambic pentameter is… </a:t>
            </a:r>
          </a:p>
          <a:p>
            <a:pPr marL="457200" indent="-457200">
              <a:buFont typeface="+mj-lt"/>
              <a:buAutoNum type="arabicPeriod"/>
            </a:pPr>
            <a:r>
              <a:rPr lang="en-GB" sz="3200" dirty="0"/>
              <a:t>Shakespeare uses blank verse to highlight _______________, whereas iambic pentameter is used contrastingly to show _______________________.</a:t>
            </a:r>
          </a:p>
        </p:txBody>
      </p:sp>
      <p:pic>
        <p:nvPicPr>
          <p:cNvPr id="4" name="Picture 3" descr="http://tse3.mm.bing.net/th?id=OIP.M4b4196478bc5e06e487c6d07cdff1140o0&amp;pid=15.1">
            <a:extLst>
              <a:ext uri="{FF2B5EF4-FFF2-40B4-BE49-F238E27FC236}">
                <a16:creationId xmlns:a16="http://schemas.microsoft.com/office/drawing/2014/main" id="{905B9D85-9ED1-4B05-8D45-5C8B6920E8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1215C419-CCF1-453F-9687-CD6EC49AB70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82322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5808"/>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a:bodyPr>
          <a:lstStyle/>
          <a:p>
            <a:pPr marL="514350" indent="-514350">
              <a:buFont typeface="+mj-lt"/>
              <a:buAutoNum type="arabicPeriod"/>
            </a:pPr>
            <a:r>
              <a:rPr lang="en-GB" sz="2800" dirty="0"/>
              <a:t>Tybalt starts the fight “I am for you” (drawing) – what three adjectives would you describe Tybalt with? </a:t>
            </a:r>
          </a:p>
          <a:p>
            <a:pPr marL="514350" indent="-514350">
              <a:buFont typeface="+mj-lt"/>
              <a:buAutoNum type="arabicPeriod"/>
            </a:pPr>
            <a:r>
              <a:rPr lang="en-GB" sz="2800" dirty="0"/>
              <a:t>The stage directions “Romeo steps between them” is particularly pertinent – why? </a:t>
            </a:r>
          </a:p>
          <a:p>
            <a:pPr marL="514350" indent="-514350">
              <a:buFont typeface="+mj-lt"/>
              <a:buAutoNum type="arabicPeriod"/>
            </a:pPr>
            <a:r>
              <a:rPr lang="en-GB" sz="2800" dirty="0"/>
              <a:t>Mercutio says “A plague </a:t>
            </a:r>
            <a:r>
              <a:rPr lang="en-GB" sz="2800" dirty="0" err="1"/>
              <a:t>a’both</a:t>
            </a:r>
            <a:r>
              <a:rPr lang="en-GB" sz="2800" dirty="0"/>
              <a:t> houses” what connotations can be elicited from this? </a:t>
            </a:r>
          </a:p>
          <a:p>
            <a:pPr marL="514350" indent="-514350">
              <a:buFont typeface="+mj-lt"/>
              <a:buAutoNum type="arabicPeriod"/>
            </a:pPr>
            <a:r>
              <a:rPr lang="en-GB" sz="2800" dirty="0"/>
              <a:t>Tybalt comes back and what happens? </a:t>
            </a:r>
          </a:p>
          <a:p>
            <a:pPr marL="514350" indent="-514350">
              <a:buFont typeface="+mj-lt"/>
              <a:buAutoNum type="arabicPeriod"/>
            </a:pPr>
            <a:r>
              <a:rPr lang="en-GB" sz="2800" dirty="0"/>
              <a:t>Benvolio warns Romeo to leave “Romeo, away, be gone!”  </a:t>
            </a:r>
          </a:p>
        </p:txBody>
      </p:sp>
      <p:pic>
        <p:nvPicPr>
          <p:cNvPr id="5" name="Picture 4" descr="http://tse3.mm.bing.net/th?id=OIP.M4b4196478bc5e06e487c6d07cdff1140o0&amp;pid=15.1">
            <a:extLst>
              <a:ext uri="{FF2B5EF4-FFF2-40B4-BE49-F238E27FC236}">
                <a16:creationId xmlns:a16="http://schemas.microsoft.com/office/drawing/2014/main" id="{8579EE2E-5598-43BE-A8C3-6CB3866525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MC900335779[1]">
            <a:extLst>
              <a:ext uri="{FF2B5EF4-FFF2-40B4-BE49-F238E27FC236}">
                <a16:creationId xmlns:a16="http://schemas.microsoft.com/office/drawing/2014/main" id="{70DBDB96-CA95-407F-958F-E1D4AAC56D8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98020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5808"/>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514350" indent="-514350">
              <a:buFont typeface="+mj-lt"/>
              <a:buAutoNum type="arabicPeriod"/>
            </a:pPr>
            <a:endParaRPr lang="en-GB" sz="2800" dirty="0"/>
          </a:p>
          <a:p>
            <a:pPr marL="514350" indent="-514350">
              <a:buFont typeface="+mj-lt"/>
              <a:buAutoNum type="arabicPeriod"/>
            </a:pPr>
            <a:endParaRPr lang="en-GB" sz="2800" dirty="0"/>
          </a:p>
          <a:p>
            <a:pPr marL="514350" indent="-514350">
              <a:buFont typeface="+mj-lt"/>
              <a:buAutoNum type="arabicPeriod"/>
            </a:pPr>
            <a:r>
              <a:rPr lang="en-GB" sz="2800" dirty="0"/>
              <a:t>The officer demands to know who is responsible for the murders. Why is this relevant? </a:t>
            </a:r>
          </a:p>
          <a:p>
            <a:pPr marL="514350" indent="-514350">
              <a:buFont typeface="+mj-lt"/>
              <a:buAutoNum type="arabicPeriod"/>
            </a:pPr>
            <a:r>
              <a:rPr lang="en-GB" sz="2800" dirty="0"/>
              <a:t>Lady Capulet is distraught “O, my brother’s child! Oh Prince! O husband! O, the blood is </a:t>
            </a:r>
            <a:r>
              <a:rPr lang="en-GB" sz="2800" dirty="0" err="1"/>
              <a:t>spill’d</a:t>
            </a:r>
            <a:r>
              <a:rPr lang="en-GB" sz="2800" dirty="0"/>
              <a:t>” – explore this reaction – what does it show about the death of Tybalt? </a:t>
            </a:r>
          </a:p>
          <a:p>
            <a:pPr marL="514350" indent="-514350">
              <a:buFont typeface="+mj-lt"/>
              <a:buAutoNum type="arabicPeriod"/>
            </a:pPr>
            <a:r>
              <a:rPr lang="en-GB" sz="2800" dirty="0"/>
              <a:t>The Prince interrupts and Benvolio explains rationally the fray. Why is Benvolio cast in this role? </a:t>
            </a:r>
          </a:p>
          <a:p>
            <a:pPr marL="514350" indent="-514350">
              <a:buFont typeface="+mj-lt"/>
              <a:buAutoNum type="arabicPeriod"/>
            </a:pPr>
            <a:r>
              <a:rPr lang="en-GB" sz="2800" dirty="0"/>
              <a:t>The Prince (once again) lays down the law. What is his punishment and justification for the punishment? </a:t>
            </a:r>
          </a:p>
          <a:p>
            <a:pPr marL="514350" indent="-514350">
              <a:buFont typeface="+mj-lt"/>
              <a:buAutoNum type="arabicPeriod"/>
            </a:pPr>
            <a:r>
              <a:rPr lang="en-GB" sz="2800" dirty="0"/>
              <a:t>Why is it Lady Capulet who takes control and speaks to the Prince, in this scene, rather than Lord Capulet? </a:t>
            </a:r>
          </a:p>
        </p:txBody>
      </p:sp>
      <p:pic>
        <p:nvPicPr>
          <p:cNvPr id="4" name="Picture 3" descr="http://tse3.mm.bing.net/th?id=OIP.M4b4196478bc5e06e487c6d07cdff1140o0&amp;pid=15.1">
            <a:extLst>
              <a:ext uri="{FF2B5EF4-FFF2-40B4-BE49-F238E27FC236}">
                <a16:creationId xmlns:a16="http://schemas.microsoft.com/office/drawing/2014/main" id="{4AB3A6AF-444E-4A74-AD28-AF798A22BB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2C118A82-F412-47F1-85C7-861B4DD20D5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57894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5808"/>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514350" indent="-514350">
              <a:buFont typeface="+mj-lt"/>
              <a:buAutoNum type="arabicPeriod"/>
            </a:pPr>
            <a:r>
              <a:rPr lang="en-GB" sz="2800" dirty="0"/>
              <a:t>Juliet has a long soliloquy where she longs for “Come, Night” when she can consummate her marriage with Romeo. What does this show/imply and explain about her feelings? </a:t>
            </a:r>
          </a:p>
          <a:p>
            <a:pPr marL="514350" indent="-514350">
              <a:buFont typeface="+mj-lt"/>
              <a:buAutoNum type="arabicPeriod"/>
            </a:pPr>
            <a:r>
              <a:rPr lang="en-GB" sz="2800" dirty="0"/>
              <a:t>The nurse enters with the triple exclamation of “He’s dead” which Juliet misunderstands – How does Juliet react to thinking Romeo is dead? </a:t>
            </a:r>
          </a:p>
          <a:p>
            <a:pPr marL="514350" indent="-514350">
              <a:buFont typeface="+mj-lt"/>
              <a:buAutoNum type="arabicPeriod"/>
            </a:pPr>
            <a:r>
              <a:rPr lang="en-GB" sz="2800" dirty="0"/>
              <a:t>The Nurse clarifies accidentally that is it Tybalt “to see thee dead!” – why is Shakespeare toying with the emotions of Juliet in this scene? </a:t>
            </a:r>
          </a:p>
          <a:p>
            <a:pPr marL="514350" indent="-514350">
              <a:buFont typeface="+mj-lt"/>
              <a:buAutoNum type="arabicPeriod"/>
            </a:pPr>
            <a:r>
              <a:rPr lang="en-GB" sz="2800" dirty="0"/>
              <a:t>Juliet recognises that her reaction is disloyal to Tybalt “O serpent heart, hid with a </a:t>
            </a:r>
            <a:r>
              <a:rPr lang="en-GB" sz="2800" dirty="0" err="1"/>
              <a:t>flower’ing</a:t>
            </a:r>
            <a:r>
              <a:rPr lang="en-GB" sz="2800" dirty="0"/>
              <a:t> face!” How does this show her disloyalty and conflict? </a:t>
            </a:r>
          </a:p>
          <a:p>
            <a:pPr marL="514350" indent="-514350">
              <a:buFont typeface="+mj-lt"/>
              <a:buAutoNum type="arabicPeriod"/>
            </a:pPr>
            <a:r>
              <a:rPr lang="en-GB" sz="2800" dirty="0"/>
              <a:t>Juliet learns of Romeo’s exile and sends for him. Why is this significant? </a:t>
            </a:r>
          </a:p>
        </p:txBody>
      </p:sp>
      <p:pic>
        <p:nvPicPr>
          <p:cNvPr id="4" name="Picture 3" descr="http://tse3.mm.bing.net/th?id=OIP.M4b4196478bc5e06e487c6d07cdff1140o0&amp;pid=15.1">
            <a:extLst>
              <a:ext uri="{FF2B5EF4-FFF2-40B4-BE49-F238E27FC236}">
                <a16:creationId xmlns:a16="http://schemas.microsoft.com/office/drawing/2014/main" id="{9F39D6F6-0429-4754-8CA8-CAAC6C96A9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235883E0-15F4-4BD8-B241-DFAC17682EE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44665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5808"/>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514350" indent="-514350">
              <a:buFont typeface="+mj-lt"/>
              <a:buAutoNum type="arabicPeriod"/>
            </a:pPr>
            <a:r>
              <a:rPr lang="en-GB" sz="2800" dirty="0"/>
              <a:t>Romeo speaks to Friar Laurence to find out his fate but would rather face death than banishment – Why does he react like this?</a:t>
            </a:r>
          </a:p>
          <a:p>
            <a:pPr marL="514350" indent="-514350">
              <a:buFont typeface="+mj-lt"/>
              <a:buAutoNum type="arabicPeriod"/>
            </a:pPr>
            <a:r>
              <a:rPr lang="en-GB" sz="2800" dirty="0"/>
              <a:t>Romeo is in despair and Friar Laurence tries to calm him down. Does this work? </a:t>
            </a:r>
          </a:p>
          <a:p>
            <a:pPr marL="514350" indent="-514350">
              <a:buFont typeface="+mj-lt"/>
              <a:buAutoNum type="arabicPeriod"/>
            </a:pPr>
            <a:r>
              <a:rPr lang="en-GB" sz="2800" dirty="0"/>
              <a:t>“Enter nurse and knock” this stage direction sends both Romeo and Friar Laurence into a panic – “Hark how they knock!” Explore why they would both panic? </a:t>
            </a:r>
          </a:p>
          <a:p>
            <a:pPr marL="514350" indent="-514350">
              <a:buFont typeface="+mj-lt"/>
              <a:buAutoNum type="arabicPeriod"/>
            </a:pPr>
            <a:r>
              <a:rPr lang="en-GB" sz="2800" dirty="0"/>
              <a:t>When the nurse sees Romeo’s pitiful state she says “stand up, stand up , stand and be a man”. What does this imply about Romeo here? </a:t>
            </a:r>
          </a:p>
          <a:p>
            <a:pPr marL="514350" indent="-514350">
              <a:buFont typeface="+mj-lt"/>
              <a:buAutoNum type="arabicPeriod"/>
            </a:pPr>
            <a:r>
              <a:rPr lang="en-GB" sz="2800" dirty="0"/>
              <a:t>Romeo offers to stab himself if Juliet rejects him. Again, what do we learn about Romeo’s character here? </a:t>
            </a:r>
          </a:p>
        </p:txBody>
      </p:sp>
      <p:pic>
        <p:nvPicPr>
          <p:cNvPr id="4" name="Picture 3" descr="http://tse3.mm.bing.net/th?id=OIP.M4b4196478bc5e06e487c6d07cdff1140o0&amp;pid=15.1">
            <a:extLst>
              <a:ext uri="{FF2B5EF4-FFF2-40B4-BE49-F238E27FC236}">
                <a16:creationId xmlns:a16="http://schemas.microsoft.com/office/drawing/2014/main" id="{F6292541-3AD1-4D39-8013-0FDA7BCEFC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B38A0439-328D-453B-A67A-9A57CD3F450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98115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5808"/>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a:bodyPr>
          <a:lstStyle/>
          <a:p>
            <a:pPr marL="514350" indent="-514350">
              <a:buFont typeface="+mj-lt"/>
              <a:buAutoNum type="arabicPeriod"/>
            </a:pPr>
            <a:r>
              <a:rPr lang="en-GB" sz="2800" dirty="0"/>
              <a:t>Friar Laurence delivers a long monologue chastising Romeo – Identify 5 things he admonishes Romeo about. (Oxford School Shakespeare </a:t>
            </a:r>
            <a:r>
              <a:rPr lang="en-GB" sz="2800" dirty="0" err="1"/>
              <a:t>pg</a:t>
            </a:r>
            <a:r>
              <a:rPr lang="en-GB" sz="2800" dirty="0"/>
              <a:t> – 76) </a:t>
            </a:r>
          </a:p>
          <a:p>
            <a:r>
              <a:rPr lang="en-GB" sz="2800" dirty="0"/>
              <a:t>2. This has the impact of rousing Romeo “My lord, I’ll tell the lady you will come” is stated by the Nurse – What does this show? </a:t>
            </a:r>
          </a:p>
          <a:p>
            <a:r>
              <a:rPr lang="en-GB" sz="2800" dirty="0"/>
              <a:t>3. The nurse prefers the ring to Romeo from Juliet – What does this token show?</a:t>
            </a:r>
          </a:p>
          <a:p>
            <a:r>
              <a:rPr lang="en-GB" sz="2800" dirty="0"/>
              <a:t>4. “Sojourn in Mantua” is said by Friar Laurence – what does he recommend Romeo should do? </a:t>
            </a:r>
          </a:p>
          <a:p>
            <a:r>
              <a:rPr lang="en-GB" sz="2800" dirty="0"/>
              <a:t>5. Romeo leaves – what are his intentions? </a:t>
            </a:r>
          </a:p>
        </p:txBody>
      </p:sp>
      <p:pic>
        <p:nvPicPr>
          <p:cNvPr id="4" name="Picture 3" descr="http://tse3.mm.bing.net/th?id=OIP.M4b4196478bc5e06e487c6d07cdff1140o0&amp;pid=15.1">
            <a:extLst>
              <a:ext uri="{FF2B5EF4-FFF2-40B4-BE49-F238E27FC236}">
                <a16:creationId xmlns:a16="http://schemas.microsoft.com/office/drawing/2014/main" id="{B0C6BACA-28C0-4748-A1FE-9FB1585E5A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8A240D56-6566-4149-AB56-88DA211078B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35570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5808"/>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a:bodyPr>
          <a:lstStyle/>
          <a:p>
            <a:pPr marL="514350" indent="-514350">
              <a:buFont typeface="+mj-lt"/>
              <a:buAutoNum type="arabicPeriod"/>
            </a:pPr>
            <a:r>
              <a:rPr lang="en-GB" sz="2800" dirty="0"/>
              <a:t>Paris wants to see Juliet. “Tis very late, she’ll not come down tonight” -  Why is this ironic?</a:t>
            </a:r>
          </a:p>
          <a:p>
            <a:pPr marL="514350" indent="-514350">
              <a:buFont typeface="+mj-lt"/>
              <a:buAutoNum type="arabicPeriod"/>
            </a:pPr>
            <a:r>
              <a:rPr lang="en-GB" sz="2800" dirty="0"/>
              <a:t>Capulet shows his care for Juliet “I think she’ll be ruled by me”. How does this show he cares about her? </a:t>
            </a:r>
          </a:p>
          <a:p>
            <a:pPr marL="514350" indent="-514350">
              <a:buFont typeface="+mj-lt"/>
              <a:buAutoNum type="arabicPeriod"/>
            </a:pPr>
            <a:r>
              <a:rPr lang="en-GB" sz="2800" dirty="0"/>
              <a:t>Lord Capulet tells Lady Capulet to break the news to Juliet. Why is it revealed this way? </a:t>
            </a:r>
          </a:p>
          <a:p>
            <a:pPr marL="514350" indent="-514350">
              <a:buFont typeface="+mj-lt"/>
              <a:buAutoNum type="arabicPeriod"/>
            </a:pPr>
            <a:r>
              <a:rPr lang="en-GB" sz="2800" dirty="0"/>
              <a:t>“Thursday” is repeated as the day of the marriage. Why is this important? </a:t>
            </a:r>
          </a:p>
          <a:p>
            <a:pPr marL="514350" indent="-514350">
              <a:buFont typeface="+mj-lt"/>
              <a:buAutoNum type="arabicPeriod"/>
            </a:pPr>
            <a:r>
              <a:rPr lang="en-GB" sz="2800" dirty="0"/>
              <a:t>Lord Capulet sees this as a good match and a ‘done deal’. How does this fit with a patriarchal society? </a:t>
            </a:r>
          </a:p>
        </p:txBody>
      </p:sp>
      <p:pic>
        <p:nvPicPr>
          <p:cNvPr id="4" name="Picture 3" descr="http://tse3.mm.bing.net/th?id=OIP.M4b4196478bc5e06e487c6d07cdff1140o0&amp;pid=15.1">
            <a:extLst>
              <a:ext uri="{FF2B5EF4-FFF2-40B4-BE49-F238E27FC236}">
                <a16:creationId xmlns:a16="http://schemas.microsoft.com/office/drawing/2014/main" id="{D9A8369B-F702-434F-9D91-EE97BA425E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D77EEBFB-43C7-459C-8A30-B98C80FBCBE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54748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5808"/>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lnSpcReduction="10000"/>
          </a:bodyPr>
          <a:lstStyle/>
          <a:p>
            <a:pPr marL="514350" indent="-514350">
              <a:buFont typeface="+mj-lt"/>
              <a:buAutoNum type="arabicPeriod"/>
            </a:pPr>
            <a:r>
              <a:rPr lang="en-GB" sz="2800" dirty="0"/>
              <a:t>The couple reflect on the birds they hear and what they signify - “lark” or “nightingale” – what connotations do these have?</a:t>
            </a:r>
          </a:p>
          <a:p>
            <a:pPr marL="514350" indent="-514350">
              <a:buFont typeface="+mj-lt"/>
              <a:buAutoNum type="arabicPeriod"/>
            </a:pPr>
            <a:r>
              <a:rPr lang="en-GB" sz="2800" dirty="0"/>
              <a:t>Juliet realises that their time is nearly up and juxtaposes “More light and light, more dark and dark our woes” Analyse what this means and foreshadows.</a:t>
            </a:r>
          </a:p>
          <a:p>
            <a:pPr marL="514350" indent="-514350">
              <a:buFont typeface="+mj-lt"/>
              <a:buAutoNum type="arabicPeriod"/>
            </a:pPr>
            <a:r>
              <a:rPr lang="en-GB" sz="2800" dirty="0"/>
              <a:t>The Nurse warns Juliet of her mother’s approach – what does this reinforce about their relationship? </a:t>
            </a:r>
          </a:p>
          <a:p>
            <a:pPr marL="514350" indent="-514350">
              <a:buFont typeface="+mj-lt"/>
              <a:buAutoNum type="arabicPeriod"/>
            </a:pPr>
            <a:r>
              <a:rPr lang="en-GB" sz="2800" dirty="0"/>
              <a:t>Juliet states “As one dead in the bottom of the tomb” How can this link to fate? </a:t>
            </a:r>
          </a:p>
          <a:p>
            <a:pPr marL="514350" indent="-514350">
              <a:buFont typeface="+mj-lt"/>
              <a:buAutoNum type="arabicPeriod"/>
            </a:pPr>
            <a:r>
              <a:rPr lang="en-GB" sz="2800" dirty="0"/>
              <a:t>Juliet repeats the idea of “fortune, all men call thee fickle” – What does this idiomatic phrase suggest?  </a:t>
            </a:r>
          </a:p>
        </p:txBody>
      </p:sp>
      <p:pic>
        <p:nvPicPr>
          <p:cNvPr id="4" name="Picture 3" descr="http://tse3.mm.bing.net/th?id=OIP.M4b4196478bc5e06e487c6d07cdff1140o0&amp;pid=15.1">
            <a:extLst>
              <a:ext uri="{FF2B5EF4-FFF2-40B4-BE49-F238E27FC236}">
                <a16:creationId xmlns:a16="http://schemas.microsoft.com/office/drawing/2014/main" id="{B2A441F9-F6AD-41EB-9316-07FB2C5BC8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317DA91F-41C4-4C17-AD5A-3E319228350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0808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5808"/>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514350" indent="-514350">
              <a:buFont typeface="+mj-lt"/>
              <a:buAutoNum type="arabicPeriod"/>
            </a:pPr>
            <a:r>
              <a:rPr lang="en-GB" sz="2800" dirty="0"/>
              <a:t>Juliet implies to her mother her grief is over the loss of Tybalt – what is the dramatic irony here? </a:t>
            </a:r>
          </a:p>
          <a:p>
            <a:pPr marL="514350" indent="-514350">
              <a:buFont typeface="+mj-lt"/>
              <a:buAutoNum type="arabicPeriod"/>
            </a:pPr>
            <a:r>
              <a:rPr lang="en-GB" sz="2800" dirty="0"/>
              <a:t>Shakespeare uses the hyphens in the line “till I behold him – dead – Is my poor heart,” which cleverly implies…</a:t>
            </a:r>
          </a:p>
          <a:p>
            <a:pPr marL="514350" indent="-514350">
              <a:buFont typeface="+mj-lt"/>
              <a:buAutoNum type="arabicPeriod"/>
            </a:pPr>
            <a:r>
              <a:rPr lang="en-GB" sz="2800" dirty="0"/>
              <a:t>Juliet reveals her intentions to her mother “I will not marry yet, and when I do, I swear It shall be Romeo” – Why do you think she does this?</a:t>
            </a:r>
          </a:p>
          <a:p>
            <a:pPr marL="514350" indent="-514350">
              <a:buFont typeface="+mj-lt"/>
              <a:buAutoNum type="arabicPeriod"/>
            </a:pPr>
            <a:r>
              <a:rPr lang="en-GB" sz="2800" dirty="0"/>
              <a:t>Juliet rejects Paris. If she did marry him she would be a bigamist. Why does she not reveal her secret marriage to her mother here fully? </a:t>
            </a:r>
          </a:p>
          <a:p>
            <a:pPr marL="514350" indent="-514350">
              <a:buFont typeface="+mj-lt"/>
              <a:buAutoNum type="arabicPeriod"/>
            </a:pPr>
            <a:r>
              <a:rPr lang="en-GB" sz="2800" dirty="0"/>
              <a:t>Capulet arrives – his initial demeanour is kind and jovial. What does he expect to happen? </a:t>
            </a:r>
          </a:p>
        </p:txBody>
      </p:sp>
      <p:pic>
        <p:nvPicPr>
          <p:cNvPr id="4" name="Picture 3" descr="http://tse3.mm.bing.net/th?id=OIP.M4b4196478bc5e06e487c6d07cdff1140o0&amp;pid=15.1">
            <a:extLst>
              <a:ext uri="{FF2B5EF4-FFF2-40B4-BE49-F238E27FC236}">
                <a16:creationId xmlns:a16="http://schemas.microsoft.com/office/drawing/2014/main" id="{30B2DA47-292E-4111-9C9F-51DD6AF32C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8E5E7F62-3A1B-4CC0-99D9-0861722BC78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87956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5808"/>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lnSpcReduction="10000"/>
          </a:bodyPr>
          <a:lstStyle/>
          <a:p>
            <a:pPr marL="514350" indent="-514350">
              <a:buFont typeface="+mj-lt"/>
              <a:buAutoNum type="arabicPeriod"/>
            </a:pPr>
            <a:r>
              <a:rPr lang="en-GB" sz="2800" dirty="0"/>
              <a:t>Capulet reacts angrily – list as many insults as you can to explore how he reacts to Juliet’s refusal to marry Paris. </a:t>
            </a:r>
          </a:p>
          <a:p>
            <a:pPr marL="514350" indent="-514350">
              <a:buFont typeface="+mj-lt"/>
              <a:buAutoNum type="arabicPeriod"/>
            </a:pPr>
            <a:r>
              <a:rPr lang="en-GB" sz="2800" dirty="0"/>
              <a:t>Lady Capulet says very little but remonstrates him with “You are too hot.”. What does this tell the audience about power, patriarchy and possession? </a:t>
            </a:r>
          </a:p>
          <a:p>
            <a:pPr marL="514350" indent="-514350">
              <a:buFont typeface="+mj-lt"/>
              <a:buAutoNum type="arabicPeriod"/>
            </a:pPr>
            <a:r>
              <a:rPr lang="en-GB" sz="2800" dirty="0"/>
              <a:t>Lady Capulet refuses to interfere and help Juliet. Why is this? </a:t>
            </a:r>
          </a:p>
          <a:p>
            <a:pPr marL="514350" indent="-514350">
              <a:buFont typeface="+mj-lt"/>
              <a:buAutoNum type="arabicPeriod"/>
            </a:pPr>
            <a:r>
              <a:rPr lang="en-GB" sz="2800" dirty="0"/>
              <a:t>Juliet turns to whom for comfort and in what way do they offer it? </a:t>
            </a:r>
          </a:p>
          <a:p>
            <a:pPr marL="514350" indent="-514350">
              <a:buFont typeface="+mj-lt"/>
              <a:buAutoNum type="arabicPeriod"/>
            </a:pPr>
            <a:r>
              <a:rPr lang="en-GB" sz="2800" dirty="0"/>
              <a:t>She resolves to go to the Friar “to know his remedy” what does she think he will be able to do? </a:t>
            </a:r>
          </a:p>
        </p:txBody>
      </p:sp>
      <p:pic>
        <p:nvPicPr>
          <p:cNvPr id="4" name="Picture 3" descr="http://tse3.mm.bing.net/th?id=OIP.M4b4196478bc5e06e487c6d07cdff1140o0&amp;pid=15.1">
            <a:extLst>
              <a:ext uri="{FF2B5EF4-FFF2-40B4-BE49-F238E27FC236}">
                <a16:creationId xmlns:a16="http://schemas.microsoft.com/office/drawing/2014/main" id="{8715A6F9-B82B-4B6D-B487-C7926F3455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A8F406A5-5D0E-4C74-B71B-35805B164E3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04652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260"/>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a:bodyPr>
          <a:lstStyle/>
          <a:p>
            <a:endParaRPr lang="en-GB" sz="3200" dirty="0"/>
          </a:p>
          <a:p>
            <a:r>
              <a:rPr lang="en-GB" sz="3200" dirty="0"/>
              <a:t>Themes in Act 3 </a:t>
            </a:r>
          </a:p>
          <a:p>
            <a:pPr marL="514350" indent="-514350">
              <a:buFont typeface="+mj-lt"/>
              <a:buAutoNum type="arabicPeriod"/>
            </a:pPr>
            <a:r>
              <a:rPr lang="en-GB" sz="3200" dirty="0"/>
              <a:t>Explain the themes in Act 3</a:t>
            </a:r>
          </a:p>
          <a:p>
            <a:pPr marL="514350" indent="-514350">
              <a:buFont typeface="+mj-lt"/>
              <a:buAutoNum type="arabicPeriod"/>
            </a:pPr>
            <a:r>
              <a:rPr lang="en-GB" sz="3200" dirty="0"/>
              <a:t>Who is involved in the theme? </a:t>
            </a:r>
          </a:p>
          <a:p>
            <a:pPr marL="514350" indent="-514350">
              <a:buFont typeface="+mj-lt"/>
              <a:buAutoNum type="arabicPeriod"/>
            </a:pPr>
            <a:r>
              <a:rPr lang="en-GB" sz="3200" dirty="0"/>
              <a:t>How are they involved? </a:t>
            </a:r>
          </a:p>
          <a:p>
            <a:pPr marL="514350" indent="-514350">
              <a:buFont typeface="+mj-lt"/>
              <a:buAutoNum type="arabicPeriod"/>
            </a:pPr>
            <a:r>
              <a:rPr lang="en-GB" sz="3200" dirty="0"/>
              <a:t>Do you agree/disagree with their actions/reactions? </a:t>
            </a:r>
          </a:p>
          <a:p>
            <a:pPr marL="514350" indent="-514350">
              <a:buFont typeface="+mj-lt"/>
              <a:buAutoNum type="arabicPeriod"/>
            </a:pPr>
            <a:r>
              <a:rPr lang="en-GB" sz="3200" dirty="0"/>
              <a:t>Explain why? </a:t>
            </a:r>
          </a:p>
          <a:p>
            <a:endParaRPr lang="en-GB" sz="3200" dirty="0"/>
          </a:p>
        </p:txBody>
      </p:sp>
      <p:pic>
        <p:nvPicPr>
          <p:cNvPr id="4" name="Picture 3" descr="http://tse3.mm.bing.net/th?id=OIP.M4b4196478bc5e06e487c6d07cdff1140o0&amp;pid=15.1">
            <a:extLst>
              <a:ext uri="{FF2B5EF4-FFF2-40B4-BE49-F238E27FC236}">
                <a16:creationId xmlns:a16="http://schemas.microsoft.com/office/drawing/2014/main" id="{092814F8-A6A6-4881-91FA-B32135E776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05268749-6B0F-46CD-AEF9-227BEC75404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3498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260"/>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a:bodyPr>
          <a:lstStyle/>
          <a:p>
            <a:pPr marL="457200" indent="-457200">
              <a:buFont typeface="+mj-lt"/>
              <a:buAutoNum type="arabicPeriod"/>
            </a:pPr>
            <a:endParaRPr lang="en-GB" sz="3200" dirty="0"/>
          </a:p>
          <a:p>
            <a:pPr marL="457200" indent="-457200">
              <a:buFont typeface="+mj-lt"/>
              <a:buAutoNum type="arabicPeriod"/>
            </a:pPr>
            <a:r>
              <a:rPr lang="en-GB" sz="3200" dirty="0"/>
              <a:t>What do we mean when we say that characters are ‘bawdy’? </a:t>
            </a:r>
          </a:p>
          <a:p>
            <a:pPr marL="457200" indent="-457200">
              <a:buFont typeface="+mj-lt"/>
              <a:buAutoNum type="arabicPeriod"/>
            </a:pPr>
            <a:r>
              <a:rPr lang="en-GB" sz="3200" dirty="0"/>
              <a:t>What is patriarchy?</a:t>
            </a:r>
          </a:p>
          <a:p>
            <a:pPr marL="457200" indent="-457200">
              <a:buFont typeface="+mj-lt"/>
              <a:buAutoNum type="arabicPeriod"/>
            </a:pPr>
            <a:r>
              <a:rPr lang="en-GB" sz="3200" dirty="0"/>
              <a:t>How is dramatic irony used and what is it? </a:t>
            </a:r>
          </a:p>
          <a:p>
            <a:pPr marL="457200" indent="-457200">
              <a:buFont typeface="+mj-lt"/>
              <a:buAutoNum type="arabicPeriod"/>
            </a:pPr>
            <a:r>
              <a:rPr lang="en-GB" sz="3200" dirty="0"/>
              <a:t>Foreshadowing is an important technique – what is it and how can you evidence it in the opening Prologue &amp; A1 S1? </a:t>
            </a:r>
          </a:p>
          <a:p>
            <a:pPr marL="457200" indent="-457200">
              <a:buFont typeface="+mj-lt"/>
              <a:buAutoNum type="arabicPeriod"/>
            </a:pPr>
            <a:r>
              <a:rPr lang="en-GB" sz="3200" dirty="0"/>
              <a:t>What and who are the protagonists? </a:t>
            </a:r>
          </a:p>
        </p:txBody>
      </p:sp>
      <p:pic>
        <p:nvPicPr>
          <p:cNvPr id="4" name="Picture 3" descr="http://tse3.mm.bing.net/th?id=OIP.M4b4196478bc5e06e487c6d07cdff1140o0&amp;pid=15.1">
            <a:extLst>
              <a:ext uri="{FF2B5EF4-FFF2-40B4-BE49-F238E27FC236}">
                <a16:creationId xmlns:a16="http://schemas.microsoft.com/office/drawing/2014/main" id="{46854E30-A9C0-4C2F-A067-2149845A5E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AC67BAAB-23C0-40EB-BD93-A71BAA29760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2647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260"/>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a:bodyPr>
          <a:lstStyle/>
          <a:p>
            <a:endParaRPr lang="en-GB" sz="3200" dirty="0"/>
          </a:p>
          <a:p>
            <a:r>
              <a:rPr lang="en-GB" sz="3200" dirty="0"/>
              <a:t>Write down 5 quotes from Act 3 all scenes </a:t>
            </a:r>
          </a:p>
          <a:p>
            <a:r>
              <a:rPr lang="en-GB" sz="3200" dirty="0"/>
              <a:t>Link to the character in the play </a:t>
            </a:r>
          </a:p>
          <a:p>
            <a:r>
              <a:rPr lang="en-GB" sz="3200" dirty="0"/>
              <a:t>Link to the theme in the play </a:t>
            </a:r>
          </a:p>
          <a:p>
            <a:r>
              <a:rPr lang="en-GB" sz="3200" dirty="0"/>
              <a:t>State the meaning of the quote </a:t>
            </a:r>
          </a:p>
          <a:p>
            <a:r>
              <a:rPr lang="en-GB" sz="3200" dirty="0"/>
              <a:t>Explain the effect of the quote</a:t>
            </a:r>
          </a:p>
          <a:p>
            <a:endParaRPr lang="en-GB" sz="3200" dirty="0"/>
          </a:p>
        </p:txBody>
      </p:sp>
      <p:pic>
        <p:nvPicPr>
          <p:cNvPr id="4" name="Picture 3" descr="http://tse3.mm.bing.net/th?id=OIP.M4b4196478bc5e06e487c6d07cdff1140o0&amp;pid=15.1">
            <a:extLst>
              <a:ext uri="{FF2B5EF4-FFF2-40B4-BE49-F238E27FC236}">
                <a16:creationId xmlns:a16="http://schemas.microsoft.com/office/drawing/2014/main" id="{1202C424-9987-4739-AA45-EEBC707A8B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0F253F1E-3144-42AE-9FC4-9968FE7FD5E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56004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5808"/>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514350" indent="-514350">
              <a:buFont typeface="+mj-lt"/>
              <a:buAutoNum type="arabicPeriod"/>
            </a:pPr>
            <a:r>
              <a:rPr lang="en-GB" sz="2800" dirty="0"/>
              <a:t>Paris is speaking to Friar Laurence about his upcoming nuptials with Juliet. Why does Shakespeare use Friar Laurence in this way? </a:t>
            </a:r>
          </a:p>
          <a:p>
            <a:pPr marL="514350" indent="-514350">
              <a:buFont typeface="+mj-lt"/>
              <a:buAutoNum type="arabicPeriod"/>
            </a:pPr>
            <a:r>
              <a:rPr lang="en-GB" sz="2800" dirty="0"/>
              <a:t>Juliet arrives and rejects Paris, while confirming her place in the patriarchal order “my face” “It is not mine own” – How do these quotes do this? </a:t>
            </a:r>
          </a:p>
          <a:p>
            <a:pPr marL="514350" indent="-514350">
              <a:buFont typeface="+mj-lt"/>
              <a:buAutoNum type="arabicPeriod"/>
            </a:pPr>
            <a:r>
              <a:rPr lang="en-GB" sz="2800" dirty="0"/>
              <a:t>Juliet states “past hope, past cure, past help!” what does this show about her state of mind? </a:t>
            </a:r>
          </a:p>
          <a:p>
            <a:pPr marL="514350" indent="-514350">
              <a:buFont typeface="+mj-lt"/>
              <a:buAutoNum type="arabicPeriod"/>
            </a:pPr>
            <a:r>
              <a:rPr lang="en-GB" sz="2800" dirty="0"/>
              <a:t>Friar Laurence reveals the plan “If thou </a:t>
            </a:r>
            <a:r>
              <a:rPr lang="en-GB" sz="2800" dirty="0" err="1"/>
              <a:t>dar’st</a:t>
            </a:r>
            <a:r>
              <a:rPr lang="en-GB" sz="2800" dirty="0"/>
              <a:t>, I’ll give thee remedy” – what is the plan and what do you think of it at this point in the play? </a:t>
            </a:r>
          </a:p>
          <a:p>
            <a:pPr marL="514350" indent="-514350">
              <a:buFont typeface="+mj-lt"/>
              <a:buAutoNum type="arabicPeriod"/>
            </a:pPr>
            <a:r>
              <a:rPr lang="en-GB" sz="2800" dirty="0"/>
              <a:t>Juliet agrees after a dramatic monologue showing a fiesty, daring and reckless side to her personality “and I will do it without fear or doubt.” Analyse the relevance of this quote in relation to Juliet’s personality. </a:t>
            </a:r>
          </a:p>
        </p:txBody>
      </p:sp>
      <p:pic>
        <p:nvPicPr>
          <p:cNvPr id="4" name="Picture 3" descr="http://tse3.mm.bing.net/th?id=OIP.M4b4196478bc5e06e487c6d07cdff1140o0&amp;pid=15.1">
            <a:extLst>
              <a:ext uri="{FF2B5EF4-FFF2-40B4-BE49-F238E27FC236}">
                <a16:creationId xmlns:a16="http://schemas.microsoft.com/office/drawing/2014/main" id="{F0173F69-F3D3-4A4D-8901-5DC8DD75D3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78EFCF53-565F-42E9-881D-DC5F878F39C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42595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5808"/>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a:bodyPr>
          <a:lstStyle/>
          <a:p>
            <a:pPr marL="514350" indent="-514350">
              <a:buFont typeface="+mj-lt"/>
              <a:buAutoNum type="arabicPeriod"/>
            </a:pPr>
            <a:r>
              <a:rPr lang="en-GB" sz="2800" dirty="0"/>
              <a:t>Juliet promises to obey her father. Why does she do this? </a:t>
            </a:r>
          </a:p>
          <a:p>
            <a:pPr marL="514350" indent="-514350">
              <a:buFont typeface="+mj-lt"/>
              <a:buAutoNum type="arabicPeriod"/>
            </a:pPr>
            <a:r>
              <a:rPr lang="en-GB" sz="2800" dirty="0"/>
              <a:t>Capulet seizes on her acquiesce and does what? “Go, Nurse, go with her, we’ll to church tomorrow.” </a:t>
            </a:r>
          </a:p>
          <a:p>
            <a:pPr marL="514350" indent="-514350">
              <a:buFont typeface="+mj-lt"/>
              <a:buAutoNum type="arabicPeriod"/>
            </a:pPr>
            <a:r>
              <a:rPr lang="en-GB" sz="2800" dirty="0"/>
              <a:t>Lady Capulet wants to wait till Thursday “</a:t>
            </a:r>
            <a:r>
              <a:rPr lang="en-GB" sz="2800" dirty="0" err="1"/>
              <a:t>’Tis</a:t>
            </a:r>
            <a:r>
              <a:rPr lang="en-GB" sz="2800" dirty="0"/>
              <a:t> now near night”. What contrast does this show in Capulet and Lady Capulet? </a:t>
            </a:r>
          </a:p>
          <a:p>
            <a:pPr marL="514350" indent="-514350">
              <a:buFont typeface="+mj-lt"/>
              <a:buAutoNum type="arabicPeriod"/>
            </a:pPr>
            <a:r>
              <a:rPr lang="en-GB" sz="2800" dirty="0"/>
              <a:t>Choose three words to describe Capulet’s emotions here “My heart is wondrous light” </a:t>
            </a:r>
          </a:p>
          <a:p>
            <a:pPr marL="514350" indent="-514350">
              <a:buFont typeface="+mj-lt"/>
              <a:buAutoNum type="arabicPeriod"/>
            </a:pPr>
            <a:r>
              <a:rPr lang="en-GB" sz="2800" dirty="0"/>
              <a:t>What would you describe Juliet as in this scene? </a:t>
            </a:r>
          </a:p>
        </p:txBody>
      </p:sp>
      <p:pic>
        <p:nvPicPr>
          <p:cNvPr id="4" name="Picture 3" descr="http://tse3.mm.bing.net/th?id=OIP.M4b4196478bc5e06e487c6d07cdff1140o0&amp;pid=15.1">
            <a:extLst>
              <a:ext uri="{FF2B5EF4-FFF2-40B4-BE49-F238E27FC236}">
                <a16:creationId xmlns:a16="http://schemas.microsoft.com/office/drawing/2014/main" id="{7AFCFBEB-28AA-4054-93D5-A3E264BAA6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0097B529-C332-4C71-97BC-6A3CE6D38E0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41515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5808"/>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lnSpcReduction="10000"/>
          </a:bodyPr>
          <a:lstStyle/>
          <a:p>
            <a:pPr marL="514350" indent="-514350">
              <a:buFont typeface="+mj-lt"/>
              <a:buAutoNum type="arabicPeriod"/>
            </a:pPr>
            <a:r>
              <a:rPr lang="en-GB" sz="2800" dirty="0"/>
              <a:t>Juliet rejects both her mother and the Nurse in order to be alone “this so sudden business” – what does this suggest? </a:t>
            </a:r>
          </a:p>
          <a:p>
            <a:pPr marL="514350" indent="-514350">
              <a:buFont typeface="+mj-lt"/>
              <a:buAutoNum type="arabicPeriod"/>
            </a:pPr>
            <a:r>
              <a:rPr lang="en-GB" sz="2800" dirty="0"/>
              <a:t>Juliet’s soliloquy reveals a plethora of emotions: fear, anticipation, worry. Read it (Oxford School </a:t>
            </a:r>
            <a:r>
              <a:rPr lang="en-GB" sz="2800" dirty="0" err="1"/>
              <a:t>pg</a:t>
            </a:r>
            <a:r>
              <a:rPr lang="en-GB" sz="2800" dirty="0"/>
              <a:t> 96) and identify quotes to support these emotions.</a:t>
            </a:r>
          </a:p>
          <a:p>
            <a:pPr marL="514350" indent="-514350">
              <a:buFont typeface="+mj-lt"/>
              <a:buAutoNum type="arabicPeriod"/>
            </a:pPr>
            <a:r>
              <a:rPr lang="en-GB" sz="2800" dirty="0"/>
              <a:t>Where will she be taken when her family think she is dead? </a:t>
            </a:r>
          </a:p>
          <a:p>
            <a:pPr marL="514350" indent="-514350">
              <a:buFont typeface="+mj-lt"/>
              <a:buAutoNum type="arabicPeriod"/>
            </a:pPr>
            <a:r>
              <a:rPr lang="en-GB" sz="2800" dirty="0"/>
              <a:t>What does she hallucinate at the end of her soliloquy and why is this important? </a:t>
            </a:r>
          </a:p>
          <a:p>
            <a:pPr marL="514350" indent="-514350">
              <a:buFont typeface="+mj-lt"/>
              <a:buAutoNum type="arabicPeriod"/>
            </a:pPr>
            <a:r>
              <a:rPr lang="en-GB" sz="2800" dirty="0"/>
              <a:t>She repeats Romeo’s name three times like an incantation. What does this suggest? </a:t>
            </a:r>
          </a:p>
        </p:txBody>
      </p:sp>
      <p:pic>
        <p:nvPicPr>
          <p:cNvPr id="4" name="Picture 3" descr="http://tse3.mm.bing.net/th?id=OIP.M4b4196478bc5e06e487c6d07cdff1140o0&amp;pid=15.1">
            <a:extLst>
              <a:ext uri="{FF2B5EF4-FFF2-40B4-BE49-F238E27FC236}">
                <a16:creationId xmlns:a16="http://schemas.microsoft.com/office/drawing/2014/main" id="{B69AC16C-15C6-4546-97A9-F66008D141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9E648561-81E3-46E7-A276-CA956499FA5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04908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5808"/>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lnSpcReduction="10000"/>
          </a:bodyPr>
          <a:lstStyle/>
          <a:p>
            <a:pPr marL="514350" indent="-514350">
              <a:buFont typeface="+mj-lt"/>
              <a:buAutoNum type="arabicPeriod"/>
            </a:pPr>
            <a:endParaRPr lang="en-GB" sz="2800" dirty="0"/>
          </a:p>
          <a:p>
            <a:pPr marL="514350" indent="-514350">
              <a:buFont typeface="+mj-lt"/>
              <a:buAutoNum type="arabicPeriod"/>
            </a:pPr>
            <a:r>
              <a:rPr lang="en-GB" sz="2800" dirty="0"/>
              <a:t>Capulet commands the household. Why is this shown? </a:t>
            </a:r>
          </a:p>
          <a:p>
            <a:pPr marL="514350" indent="-514350">
              <a:buFont typeface="+mj-lt"/>
              <a:buAutoNum type="arabicPeriod"/>
            </a:pPr>
            <a:r>
              <a:rPr lang="en-GB" sz="2800" dirty="0"/>
              <a:t>The Nurse shows her resilience “and ne’er been sick” – why is this mentioned? </a:t>
            </a:r>
          </a:p>
          <a:p>
            <a:pPr marL="514350" indent="-514350">
              <a:buFont typeface="+mj-lt"/>
              <a:buAutoNum type="arabicPeriod"/>
            </a:pPr>
            <a:r>
              <a:rPr lang="en-GB" sz="2800" dirty="0"/>
              <a:t>Capulet is excited about the arrival of Paris “Make haste” is repeated three times to show this. Why is he so eager for Juliet to marry? </a:t>
            </a:r>
          </a:p>
          <a:p>
            <a:pPr marL="514350" indent="-514350">
              <a:buFont typeface="+mj-lt"/>
              <a:buAutoNum type="arabicPeriod"/>
            </a:pPr>
            <a:r>
              <a:rPr lang="en-GB" sz="2800" dirty="0"/>
              <a:t>Paris is “The County” and a relative of the Prince Escalus – what does this show about the marriage?</a:t>
            </a:r>
          </a:p>
          <a:p>
            <a:pPr marL="514350" indent="-514350">
              <a:buFont typeface="+mj-lt"/>
              <a:buAutoNum type="arabicPeriod"/>
            </a:pPr>
            <a:r>
              <a:rPr lang="en-GB" sz="2800" dirty="0"/>
              <a:t>What is the significance of this small domestic scene? </a:t>
            </a:r>
          </a:p>
        </p:txBody>
      </p:sp>
      <p:pic>
        <p:nvPicPr>
          <p:cNvPr id="4" name="Picture 3" descr="http://tse3.mm.bing.net/th?id=OIP.M4b4196478bc5e06e487c6d07cdff1140o0&amp;pid=15.1">
            <a:extLst>
              <a:ext uri="{FF2B5EF4-FFF2-40B4-BE49-F238E27FC236}">
                <a16:creationId xmlns:a16="http://schemas.microsoft.com/office/drawing/2014/main" id="{C4C52D7E-32E5-47AC-BCF0-78F84AD6A6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B2E04E6C-3BDD-426A-AB51-44AD88992A8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60164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5808"/>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514350" indent="-514350">
              <a:buFont typeface="+mj-lt"/>
              <a:buAutoNum type="arabicPeriod"/>
            </a:pPr>
            <a:r>
              <a:rPr lang="en-GB" sz="2800" dirty="0"/>
              <a:t>The Nurse enters with her usual bustling mannerisms, talking rapidly and entreating endearments on Juliet. “Why lamb! Why lady!, Why slug – a – bed! Why love!” explore the connotations of these terms of endearment. </a:t>
            </a:r>
          </a:p>
          <a:p>
            <a:pPr marL="514350" indent="-514350">
              <a:buFont typeface="+mj-lt"/>
              <a:buAutoNum type="arabicPeriod"/>
            </a:pPr>
            <a:r>
              <a:rPr lang="en-GB" sz="2800" dirty="0"/>
              <a:t>The Nurse calls “Help, help! Call help.” when she realises what? </a:t>
            </a:r>
          </a:p>
          <a:p>
            <a:pPr marL="514350" indent="-514350">
              <a:buFont typeface="+mj-lt"/>
              <a:buAutoNum type="arabicPeriod"/>
            </a:pPr>
            <a:r>
              <a:rPr lang="en-GB" sz="2800" dirty="0"/>
              <a:t>Capulet uses sexualised language to explain Juliet’s death “Hath Death lain with thy wife.” personifying death as well. What impact does this have? </a:t>
            </a:r>
          </a:p>
          <a:p>
            <a:pPr marL="514350" indent="-514350">
              <a:buFont typeface="+mj-lt"/>
              <a:buAutoNum type="arabicPeriod"/>
            </a:pPr>
            <a:r>
              <a:rPr lang="en-GB" sz="2800" dirty="0"/>
              <a:t>The Nurse, Paris, Lady Capulet and Lord Capulet all exclaim wretchedly over the death of Juliet. Friar Laurence become the voice of reason. Why is this the case? How does this support the plan? </a:t>
            </a:r>
          </a:p>
          <a:p>
            <a:pPr marL="514350" indent="-514350">
              <a:buFont typeface="+mj-lt"/>
              <a:buAutoNum type="arabicPeriod"/>
            </a:pPr>
            <a:r>
              <a:rPr lang="en-GB" sz="2800" dirty="0"/>
              <a:t>Friar Laurence arranges for the body to be interred in the church. The musicians wait for the mourners. Why are these events significant? </a:t>
            </a:r>
          </a:p>
        </p:txBody>
      </p:sp>
      <p:pic>
        <p:nvPicPr>
          <p:cNvPr id="4" name="Picture 3" descr="http://tse3.mm.bing.net/th?id=OIP.M4b4196478bc5e06e487c6d07cdff1140o0&amp;pid=15.1">
            <a:extLst>
              <a:ext uri="{FF2B5EF4-FFF2-40B4-BE49-F238E27FC236}">
                <a16:creationId xmlns:a16="http://schemas.microsoft.com/office/drawing/2014/main" id="{C827A168-A725-4302-BE67-12801888C9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3632E7DF-DCC6-4AD6-94C2-D29F2700D0B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48593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260"/>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a:bodyPr>
          <a:lstStyle/>
          <a:p>
            <a:endParaRPr lang="en-GB" sz="3200" dirty="0"/>
          </a:p>
          <a:p>
            <a:r>
              <a:rPr lang="en-GB" sz="3200" dirty="0"/>
              <a:t>Write down 5 quotes from Act 4 all scenes </a:t>
            </a:r>
          </a:p>
          <a:p>
            <a:r>
              <a:rPr lang="en-GB" sz="3200" dirty="0"/>
              <a:t>Link to the character in the play </a:t>
            </a:r>
          </a:p>
          <a:p>
            <a:r>
              <a:rPr lang="en-GB" sz="3200" dirty="0"/>
              <a:t>Link to the theme in the play </a:t>
            </a:r>
          </a:p>
          <a:p>
            <a:r>
              <a:rPr lang="en-GB" sz="3200" dirty="0"/>
              <a:t>State the meaning of the quote </a:t>
            </a:r>
          </a:p>
          <a:p>
            <a:r>
              <a:rPr lang="en-GB" sz="3200" dirty="0"/>
              <a:t>Explain the effect of the quote</a:t>
            </a:r>
          </a:p>
          <a:p>
            <a:endParaRPr lang="en-GB" sz="3200" dirty="0"/>
          </a:p>
        </p:txBody>
      </p:sp>
      <p:pic>
        <p:nvPicPr>
          <p:cNvPr id="4" name="Picture 3" descr="http://tse3.mm.bing.net/th?id=OIP.M4b4196478bc5e06e487c6d07cdff1140o0&amp;pid=15.1">
            <a:extLst>
              <a:ext uri="{FF2B5EF4-FFF2-40B4-BE49-F238E27FC236}">
                <a16:creationId xmlns:a16="http://schemas.microsoft.com/office/drawing/2014/main" id="{BBA7FA7F-F9FB-4D46-B396-67D31B544B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06A407EA-01D7-408B-AB51-9BB3D423872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10201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260"/>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a:bodyPr>
          <a:lstStyle/>
          <a:p>
            <a:endParaRPr lang="en-GB" sz="3200" dirty="0"/>
          </a:p>
          <a:p>
            <a:r>
              <a:rPr lang="en-GB" sz="3200" dirty="0"/>
              <a:t>Themes in Act 4 </a:t>
            </a:r>
          </a:p>
          <a:p>
            <a:pPr marL="514350" indent="-514350">
              <a:buFont typeface="+mj-lt"/>
              <a:buAutoNum type="arabicPeriod"/>
            </a:pPr>
            <a:r>
              <a:rPr lang="en-GB" sz="3200" dirty="0"/>
              <a:t>Explain the themes in Act 4</a:t>
            </a:r>
          </a:p>
          <a:p>
            <a:pPr marL="514350" indent="-514350">
              <a:buFont typeface="+mj-lt"/>
              <a:buAutoNum type="arabicPeriod"/>
            </a:pPr>
            <a:r>
              <a:rPr lang="en-GB" sz="3200" dirty="0"/>
              <a:t>Who is involved in the theme? </a:t>
            </a:r>
          </a:p>
          <a:p>
            <a:pPr marL="514350" indent="-514350">
              <a:buFont typeface="+mj-lt"/>
              <a:buAutoNum type="arabicPeriod"/>
            </a:pPr>
            <a:r>
              <a:rPr lang="en-GB" sz="3200" dirty="0"/>
              <a:t>How are they involved? </a:t>
            </a:r>
          </a:p>
          <a:p>
            <a:pPr marL="514350" indent="-514350">
              <a:buFont typeface="+mj-lt"/>
              <a:buAutoNum type="arabicPeriod"/>
            </a:pPr>
            <a:r>
              <a:rPr lang="en-GB" sz="3200" dirty="0"/>
              <a:t>Do you agree/disagree with their actions/reactions? </a:t>
            </a:r>
          </a:p>
          <a:p>
            <a:pPr marL="514350" indent="-514350">
              <a:buFont typeface="+mj-lt"/>
              <a:buAutoNum type="arabicPeriod"/>
            </a:pPr>
            <a:r>
              <a:rPr lang="en-GB" sz="3200" dirty="0"/>
              <a:t>Explain why? </a:t>
            </a:r>
          </a:p>
          <a:p>
            <a:endParaRPr lang="en-GB" sz="3200" dirty="0"/>
          </a:p>
        </p:txBody>
      </p:sp>
      <p:pic>
        <p:nvPicPr>
          <p:cNvPr id="4" name="Picture 3" descr="http://tse3.mm.bing.net/th?id=OIP.M4b4196478bc5e06e487c6d07cdff1140o0&amp;pid=15.1">
            <a:extLst>
              <a:ext uri="{FF2B5EF4-FFF2-40B4-BE49-F238E27FC236}">
                <a16:creationId xmlns:a16="http://schemas.microsoft.com/office/drawing/2014/main" id="{F91C7AF3-140A-4BA0-B205-D90DE7E251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87443"/>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C14F254D-8FDD-4994-A34A-4EFC6CF1422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05327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5808"/>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514350" indent="-514350">
              <a:buFont typeface="+mj-lt"/>
              <a:buAutoNum type="arabicPeriod"/>
            </a:pPr>
            <a:r>
              <a:rPr lang="en-GB" sz="2800" dirty="0"/>
              <a:t>The Nurse enters with her usual bustling mannerisms, talking rapidly and entreating endearments on Juliet. “Why lamb! Why lady!, Why slug – a – bed! Why love!” explore the connotations of these terms of endearment. </a:t>
            </a:r>
          </a:p>
          <a:p>
            <a:pPr marL="514350" indent="-514350">
              <a:buFont typeface="+mj-lt"/>
              <a:buAutoNum type="arabicPeriod"/>
            </a:pPr>
            <a:r>
              <a:rPr lang="en-GB" sz="2800" dirty="0"/>
              <a:t>The Nurse calls “Help, help! Call help.” when she realises what? </a:t>
            </a:r>
          </a:p>
          <a:p>
            <a:pPr marL="514350" indent="-514350">
              <a:buFont typeface="+mj-lt"/>
              <a:buAutoNum type="arabicPeriod"/>
            </a:pPr>
            <a:r>
              <a:rPr lang="en-GB" sz="2800" dirty="0"/>
              <a:t>Capulet uses sexualised language to explain Juliet’s death “Hath Death lain with thy wife.” personifying death as well. What impact does this have? </a:t>
            </a:r>
          </a:p>
          <a:p>
            <a:pPr marL="514350" indent="-514350">
              <a:buFont typeface="+mj-lt"/>
              <a:buAutoNum type="arabicPeriod"/>
            </a:pPr>
            <a:r>
              <a:rPr lang="en-GB" sz="2800" dirty="0"/>
              <a:t>The Nurse, Paris, Lady Capulet and Lord Capulet all exclaim wretchedly over the death of Juliet. Friar Laurence become the voice of reason. Why is this the case? How does this support the plan? </a:t>
            </a:r>
          </a:p>
          <a:p>
            <a:pPr marL="514350" indent="-514350">
              <a:buFont typeface="+mj-lt"/>
              <a:buAutoNum type="arabicPeriod"/>
            </a:pPr>
            <a:r>
              <a:rPr lang="en-GB" sz="2800" dirty="0"/>
              <a:t>Friar Laurence arranges for the body to be interred in the church. The musicians wait for the mourners. Why are these events significant? </a:t>
            </a:r>
          </a:p>
        </p:txBody>
      </p:sp>
      <p:pic>
        <p:nvPicPr>
          <p:cNvPr id="4" name="Picture 3" descr="http://tse3.mm.bing.net/th?id=OIP.M4b4196478bc5e06e487c6d07cdff1140o0&amp;pid=15.1">
            <a:extLst>
              <a:ext uri="{FF2B5EF4-FFF2-40B4-BE49-F238E27FC236}">
                <a16:creationId xmlns:a16="http://schemas.microsoft.com/office/drawing/2014/main" id="{66FC7C23-BFA5-4789-9EFF-AAE6A8EC07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FC76C68F-F631-431E-BEEC-3C46D5FAF23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40741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5808"/>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lnSpcReduction="10000"/>
          </a:bodyPr>
          <a:lstStyle/>
          <a:p>
            <a:pPr marL="514350" indent="-514350">
              <a:buFont typeface="+mj-lt"/>
              <a:buAutoNum type="arabicPeriod"/>
            </a:pPr>
            <a:r>
              <a:rPr lang="en-GB" sz="2800" dirty="0"/>
              <a:t>Romeo dreams that something good will happen “joyful news at hand” why is this ironic? </a:t>
            </a:r>
          </a:p>
          <a:p>
            <a:pPr marL="514350" indent="-514350">
              <a:buFont typeface="+mj-lt"/>
              <a:buAutoNum type="arabicPeriod"/>
            </a:pPr>
            <a:r>
              <a:rPr lang="en-GB" sz="2800" dirty="0"/>
              <a:t>Balthasar arrives with the dreadful news “Her body sleeps in </a:t>
            </a:r>
            <a:r>
              <a:rPr lang="en-GB" sz="2800" dirty="0" err="1"/>
              <a:t>Capels</a:t>
            </a:r>
            <a:r>
              <a:rPr lang="en-GB" sz="2800" dirty="0"/>
              <a:t>’ monument,”. Why is he using  a euphemism for death to tell Romeo? </a:t>
            </a:r>
          </a:p>
          <a:p>
            <a:pPr marL="514350" indent="-514350">
              <a:buFont typeface="+mj-lt"/>
              <a:buAutoNum type="arabicPeriod"/>
            </a:pPr>
            <a:r>
              <a:rPr lang="en-GB" sz="2800" dirty="0"/>
              <a:t>Romeo decides to “lie with thee tonight.” what does he mean by this? </a:t>
            </a:r>
          </a:p>
          <a:p>
            <a:pPr marL="514350" indent="-514350">
              <a:buFont typeface="+mj-lt"/>
              <a:buAutoNum type="arabicPeriod"/>
            </a:pPr>
            <a:r>
              <a:rPr lang="en-GB" sz="2800" dirty="0"/>
              <a:t>Romeo persuades the Apothecary with money to sell him a “dram of poison”. Why is it imperative that the poison is strong?</a:t>
            </a:r>
          </a:p>
          <a:p>
            <a:pPr marL="514350" indent="-514350">
              <a:buFont typeface="+mj-lt"/>
              <a:buAutoNum type="arabicPeriod"/>
            </a:pPr>
            <a:r>
              <a:rPr lang="en-GB" sz="2800" dirty="0"/>
              <a:t>Romeo calls the poison a “cordial” what does this suggest about his mindset?</a:t>
            </a:r>
          </a:p>
          <a:p>
            <a:pPr marL="514350" indent="-514350">
              <a:buFont typeface="+mj-lt"/>
              <a:buAutoNum type="arabicPeriod"/>
            </a:pPr>
            <a:endParaRPr lang="en-GB" sz="2800" dirty="0"/>
          </a:p>
        </p:txBody>
      </p:sp>
      <p:pic>
        <p:nvPicPr>
          <p:cNvPr id="4" name="Picture 3" descr="http://tse3.mm.bing.net/th?id=OIP.M4b4196478bc5e06e487c6d07cdff1140o0&amp;pid=15.1">
            <a:extLst>
              <a:ext uri="{FF2B5EF4-FFF2-40B4-BE49-F238E27FC236}">
                <a16:creationId xmlns:a16="http://schemas.microsoft.com/office/drawing/2014/main" id="{D2CE966A-2692-46BD-AE40-E27FB2E48B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FA80007F-AAC2-4C8C-B2C9-533216BC173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3921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260"/>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457200" indent="-457200">
              <a:buFont typeface="+mj-lt"/>
              <a:buAutoNum type="arabicPeriod"/>
            </a:pPr>
            <a:endParaRPr lang="en-GB" sz="3200" dirty="0"/>
          </a:p>
          <a:p>
            <a:pPr marL="457200" indent="-457200">
              <a:buFont typeface="+mj-lt"/>
              <a:buAutoNum type="arabicPeriod"/>
            </a:pPr>
            <a:r>
              <a:rPr lang="en-GB" sz="3200" dirty="0"/>
              <a:t>“Tears augmenting the morning dew” – Use triplets to explore the significance of this quote</a:t>
            </a:r>
          </a:p>
          <a:p>
            <a:pPr marL="457200" indent="-457200">
              <a:buFont typeface="+mj-lt"/>
              <a:buAutoNum type="arabicPeriod"/>
            </a:pPr>
            <a:r>
              <a:rPr lang="en-GB" sz="3200" dirty="0"/>
              <a:t>List as many oxymoron’s as you can remember to show Romeo’s lovesick characteristics</a:t>
            </a:r>
          </a:p>
          <a:p>
            <a:pPr marL="457200" indent="-457200">
              <a:buFont typeface="+mj-lt"/>
              <a:buAutoNum type="arabicPeriod"/>
            </a:pPr>
            <a:r>
              <a:rPr lang="en-GB" sz="3200" dirty="0"/>
              <a:t>What is in a name – What does Benvolio stand for and how do his actions reinforce this in Act 1? </a:t>
            </a:r>
          </a:p>
          <a:p>
            <a:pPr marL="457200" indent="-457200">
              <a:buFont typeface="+mj-lt"/>
              <a:buAutoNum type="arabicPeriod"/>
            </a:pPr>
            <a:r>
              <a:rPr lang="en-GB" sz="3200" dirty="0"/>
              <a:t>How is Cupid and Dian (goddess of chastity) relevant to Romeo’s love for Rosaline? </a:t>
            </a:r>
          </a:p>
          <a:p>
            <a:pPr marL="457200" indent="-457200">
              <a:buFont typeface="+mj-lt"/>
              <a:buAutoNum type="arabicPeriod"/>
            </a:pPr>
            <a:r>
              <a:rPr lang="en-GB" sz="3200" dirty="0"/>
              <a:t>Explain courtly love and what the role of courtly love is here? </a:t>
            </a:r>
          </a:p>
        </p:txBody>
      </p:sp>
      <p:pic>
        <p:nvPicPr>
          <p:cNvPr id="4" name="Picture 3" descr="http://tse3.mm.bing.net/th?id=OIP.M4b4196478bc5e06e487c6d07cdff1140o0&amp;pid=15.1">
            <a:extLst>
              <a:ext uri="{FF2B5EF4-FFF2-40B4-BE49-F238E27FC236}">
                <a16:creationId xmlns:a16="http://schemas.microsoft.com/office/drawing/2014/main" id="{9AE102E4-09A7-4E4F-A9D1-D7947FD421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4CA57BA6-D3A6-4EA2-BD85-9678972ABFC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0006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5808"/>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lnSpcReduction="10000"/>
          </a:bodyPr>
          <a:lstStyle/>
          <a:p>
            <a:pPr marL="514350" indent="-514350">
              <a:buFont typeface="+mj-lt"/>
              <a:buAutoNum type="arabicPeriod"/>
            </a:pPr>
            <a:r>
              <a:rPr lang="en-GB" sz="2800" dirty="0"/>
              <a:t> Friar John reveals they were suspected to be infectious and the house was “</a:t>
            </a:r>
            <a:r>
              <a:rPr lang="en-GB" sz="2800" dirty="0" err="1"/>
              <a:t>seal’d</a:t>
            </a:r>
            <a:r>
              <a:rPr lang="en-GB" sz="2800" dirty="0"/>
              <a:t> up the doors”. What did this mean happened to the letter for Romeo? </a:t>
            </a:r>
          </a:p>
          <a:p>
            <a:pPr marL="514350" indent="-514350">
              <a:buFont typeface="+mj-lt"/>
              <a:buAutoNum type="arabicPeriod"/>
            </a:pPr>
            <a:r>
              <a:rPr lang="en-GB" sz="2800" dirty="0"/>
              <a:t>“Unhappy fortune!” is stated by Friar Laurence – why?</a:t>
            </a:r>
          </a:p>
          <a:p>
            <a:pPr marL="514350" indent="-514350">
              <a:buFont typeface="+mj-lt"/>
              <a:buAutoNum type="arabicPeriod"/>
            </a:pPr>
            <a:r>
              <a:rPr lang="en-GB" sz="2800" dirty="0"/>
              <a:t>Friar Laurence “Now I must to the monument alone,” Why does he need to do this?</a:t>
            </a:r>
          </a:p>
          <a:p>
            <a:pPr marL="514350" indent="-514350">
              <a:buFont typeface="+mj-lt"/>
              <a:buAutoNum type="arabicPeriod"/>
            </a:pPr>
            <a:r>
              <a:rPr lang="en-GB" sz="2800" dirty="0"/>
              <a:t>He calls Juliet “Poor living corpse”. What does this show the audience? </a:t>
            </a:r>
          </a:p>
          <a:p>
            <a:pPr marL="514350" indent="-514350">
              <a:buFont typeface="+mj-lt"/>
              <a:buAutoNum type="arabicPeriod"/>
            </a:pPr>
            <a:r>
              <a:rPr lang="en-GB" sz="2800" dirty="0"/>
              <a:t>What are your thoughts on this unfortunate turn of events and Friar Laurence’s reaction? </a:t>
            </a:r>
          </a:p>
        </p:txBody>
      </p:sp>
      <p:pic>
        <p:nvPicPr>
          <p:cNvPr id="4" name="Picture 3" descr="http://tse3.mm.bing.net/th?id=OIP.M4b4196478bc5e06e487c6d07cdff1140o0&amp;pid=15.1">
            <a:extLst>
              <a:ext uri="{FF2B5EF4-FFF2-40B4-BE49-F238E27FC236}">
                <a16:creationId xmlns:a16="http://schemas.microsoft.com/office/drawing/2014/main" id="{029FB60E-3114-4FD0-986A-100546E725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4BB684F8-073D-4B48-AE08-84629CB8413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3932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5808"/>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a:bodyPr>
          <a:lstStyle/>
          <a:p>
            <a:pPr marL="514350" indent="-514350">
              <a:buFont typeface="+mj-lt"/>
              <a:buAutoNum type="arabicPeriod"/>
            </a:pPr>
            <a:r>
              <a:rPr lang="en-GB" sz="2800" dirty="0"/>
              <a:t>Paris arrives in the graveyard. His page says “I am almost afraid to stand alone” – What does this reveal? </a:t>
            </a:r>
          </a:p>
          <a:p>
            <a:pPr marL="514350" indent="-514350">
              <a:buFont typeface="+mj-lt"/>
              <a:buAutoNum type="arabicPeriod"/>
            </a:pPr>
            <a:r>
              <a:rPr lang="en-GB" sz="2800" dirty="0"/>
              <a:t>Paris shows courage “I will apprehend him.” – what does Paris think is going to happen? </a:t>
            </a:r>
          </a:p>
          <a:p>
            <a:pPr marL="514350" indent="-514350">
              <a:buFont typeface="+mj-lt"/>
              <a:buAutoNum type="arabicPeriod"/>
            </a:pPr>
            <a:r>
              <a:rPr lang="en-GB" sz="2800" dirty="0"/>
              <a:t>In the stage directions “They fight” provokes the Page to call for the “Watch” – Why is this important for later? </a:t>
            </a:r>
          </a:p>
          <a:p>
            <a:pPr marL="514350" indent="-514350">
              <a:buFont typeface="+mj-lt"/>
              <a:buAutoNum type="arabicPeriod"/>
            </a:pPr>
            <a:r>
              <a:rPr lang="en-GB" sz="2800" dirty="0"/>
              <a:t>Paris beseeches Romeo to “lay me with Juliet” when he realises he is dying. Why does he agree to this? </a:t>
            </a:r>
          </a:p>
          <a:p>
            <a:pPr marL="514350" indent="-514350">
              <a:buFont typeface="+mj-lt"/>
              <a:buAutoNum type="arabicPeriod"/>
            </a:pPr>
            <a:r>
              <a:rPr lang="en-GB" sz="2800" dirty="0"/>
              <a:t>What does the start of Romeo’s soliloquy reveal about his state of mind?   </a:t>
            </a:r>
          </a:p>
        </p:txBody>
      </p:sp>
      <p:pic>
        <p:nvPicPr>
          <p:cNvPr id="4" name="Picture 3" descr="http://tse3.mm.bing.net/th?id=OIP.M4b4196478bc5e06e487c6d07cdff1140o0&amp;pid=15.1">
            <a:extLst>
              <a:ext uri="{FF2B5EF4-FFF2-40B4-BE49-F238E27FC236}">
                <a16:creationId xmlns:a16="http://schemas.microsoft.com/office/drawing/2014/main" id="{866C71C7-60FB-43F0-BECB-CAF655C15F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B2F1D7BF-275D-437D-81B7-471A14AA7A9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77085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5808"/>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lnSpcReduction="10000"/>
          </a:bodyPr>
          <a:lstStyle/>
          <a:p>
            <a:pPr marL="514350" indent="-514350">
              <a:buFont typeface="+mj-lt"/>
              <a:buAutoNum type="arabicPeriod"/>
            </a:pPr>
            <a:r>
              <a:rPr lang="en-GB" sz="2800" dirty="0"/>
              <a:t>Friar Laurence enters the tomb – what does he discover? </a:t>
            </a:r>
          </a:p>
          <a:p>
            <a:pPr marL="514350" indent="-514350">
              <a:buFont typeface="+mj-lt"/>
              <a:buAutoNum type="arabicPeriod"/>
            </a:pPr>
            <a:r>
              <a:rPr lang="en-GB" sz="2800" dirty="0"/>
              <a:t>Juliet awakes and looks for Romeo, but Friar Laurence tries to persuade her to leave urgently “Come from that nest of Death, contagion and unnatural sleep.” what technique is Shakespeare using and what effect does it have here? </a:t>
            </a:r>
          </a:p>
          <a:p>
            <a:pPr marL="514350" indent="-514350">
              <a:buFont typeface="+mj-lt"/>
              <a:buAutoNum type="arabicPeriod"/>
            </a:pPr>
            <a:r>
              <a:rPr lang="en-GB" sz="2800" dirty="0"/>
              <a:t>Juliet wants to use the same poison as Romeo “no friendly drop to help me” – Why is this her first instinct? </a:t>
            </a:r>
          </a:p>
          <a:p>
            <a:pPr marL="514350" indent="-514350">
              <a:buFont typeface="+mj-lt"/>
              <a:buAutoNum type="arabicPeriod"/>
            </a:pPr>
            <a:r>
              <a:rPr lang="en-GB" sz="2800" dirty="0"/>
              <a:t>What is the phallic reference in her death? </a:t>
            </a:r>
          </a:p>
          <a:p>
            <a:pPr marL="514350" indent="-514350">
              <a:buFont typeface="+mj-lt"/>
              <a:buAutoNum type="arabicPeriod"/>
            </a:pPr>
            <a:r>
              <a:rPr lang="en-GB" sz="2800" dirty="0"/>
              <a:t>Why is she so quick to kill herself? </a:t>
            </a:r>
          </a:p>
        </p:txBody>
      </p:sp>
      <p:pic>
        <p:nvPicPr>
          <p:cNvPr id="4" name="Picture 3" descr="http://tse3.mm.bing.net/th?id=OIP.M4b4196478bc5e06e487c6d07cdff1140o0&amp;pid=15.1">
            <a:extLst>
              <a:ext uri="{FF2B5EF4-FFF2-40B4-BE49-F238E27FC236}">
                <a16:creationId xmlns:a16="http://schemas.microsoft.com/office/drawing/2014/main" id="{A7CB2232-CC96-4C9C-A2F3-1DF26F0422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7E675788-D0C5-4AC6-A988-2616EE48EEB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60432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5808"/>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a:bodyPr>
          <a:lstStyle/>
          <a:p>
            <a:pPr marL="514350" indent="-514350">
              <a:buFont typeface="+mj-lt"/>
              <a:buAutoNum type="arabicPeriod"/>
            </a:pPr>
            <a:r>
              <a:rPr lang="en-GB" sz="2800" dirty="0"/>
              <a:t>Death again is sexualised in the soliloquy from Romeo. In what quotes do we see this? (Oxford Shakespeare </a:t>
            </a:r>
            <a:r>
              <a:rPr lang="en-GB" sz="2800" dirty="0" err="1"/>
              <a:t>pg</a:t>
            </a:r>
            <a:r>
              <a:rPr lang="en-GB" sz="2800" dirty="0"/>
              <a:t> 113) </a:t>
            </a:r>
          </a:p>
          <a:p>
            <a:pPr marL="514350" indent="-514350">
              <a:buFont typeface="+mj-lt"/>
              <a:buAutoNum type="arabicPeriod"/>
            </a:pPr>
            <a:r>
              <a:rPr lang="en-GB" sz="2800" dirty="0"/>
              <a:t>There are several revelatory clues in the soliloquy to suggest that Juliet is alive. What are these clues? </a:t>
            </a:r>
          </a:p>
          <a:p>
            <a:pPr marL="514350" indent="-514350">
              <a:buFont typeface="+mj-lt"/>
              <a:buAutoNum type="arabicPeriod"/>
            </a:pPr>
            <a:r>
              <a:rPr lang="en-GB" sz="2800" dirty="0"/>
              <a:t>How does Romeo kill himself? </a:t>
            </a:r>
          </a:p>
          <a:p>
            <a:pPr marL="514350" indent="-514350">
              <a:buFont typeface="+mj-lt"/>
              <a:buAutoNum type="arabicPeriod"/>
            </a:pPr>
            <a:r>
              <a:rPr lang="en-GB" sz="2800" dirty="0"/>
              <a:t>What quote does he say to show he is thinking of Juliet as he prepares for death? </a:t>
            </a:r>
          </a:p>
          <a:p>
            <a:pPr marL="514350" indent="-514350">
              <a:buFont typeface="+mj-lt"/>
              <a:buAutoNum type="arabicPeriod"/>
            </a:pPr>
            <a:r>
              <a:rPr lang="en-GB" sz="2800" dirty="0"/>
              <a:t>Who arrives immediately after his death? </a:t>
            </a:r>
          </a:p>
        </p:txBody>
      </p:sp>
      <p:pic>
        <p:nvPicPr>
          <p:cNvPr id="4" name="Picture 3" descr="http://tse3.mm.bing.net/th?id=OIP.M4b4196478bc5e06e487c6d07cdff1140o0&amp;pid=15.1">
            <a:extLst>
              <a:ext uri="{FF2B5EF4-FFF2-40B4-BE49-F238E27FC236}">
                <a16:creationId xmlns:a16="http://schemas.microsoft.com/office/drawing/2014/main" id="{BBADA18C-7A71-4B9F-B31E-48A28A32B3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7E8E482A-ADC8-47A1-BC17-F9F8F3E3DC6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93008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5808"/>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514350" indent="-514350">
              <a:buFont typeface="+mj-lt"/>
              <a:buAutoNum type="arabicPeriod"/>
            </a:pPr>
            <a:r>
              <a:rPr lang="en-GB" sz="2800" dirty="0"/>
              <a:t>The Captain of the Watch arrives, other Watchmen and the Friar returns. Why did the Friar leave? </a:t>
            </a:r>
          </a:p>
          <a:p>
            <a:pPr marL="514350" indent="-514350">
              <a:buFont typeface="+mj-lt"/>
              <a:buAutoNum type="arabicPeriod"/>
            </a:pPr>
            <a:r>
              <a:rPr lang="en-GB" sz="2800" dirty="0"/>
              <a:t>The Capulets arrive – how do they react to the news of the deaths? </a:t>
            </a:r>
          </a:p>
          <a:p>
            <a:pPr marL="514350" indent="-514350">
              <a:buFont typeface="+mj-lt"/>
              <a:buAutoNum type="arabicPeriod"/>
            </a:pPr>
            <a:r>
              <a:rPr lang="en-GB" sz="2800" dirty="0"/>
              <a:t>The Prince takes charge and orders “Search, seek and know how this foul murder comes.” – what does this show about law again? How does this link to A1S1? (he also recites the final lines of the play) </a:t>
            </a:r>
          </a:p>
          <a:p>
            <a:pPr marL="514350" indent="-514350">
              <a:buFont typeface="+mj-lt"/>
              <a:buAutoNum type="arabicPeriod"/>
            </a:pPr>
            <a:r>
              <a:rPr lang="en-GB" sz="2800" dirty="0"/>
              <a:t>Montague arrives and proclaims “Grief of my son’s exile has </a:t>
            </a:r>
            <a:r>
              <a:rPr lang="en-GB" sz="2800" dirty="0" err="1"/>
              <a:t>stopp’d</a:t>
            </a:r>
            <a:r>
              <a:rPr lang="en-GB" sz="2800" dirty="0"/>
              <a:t> her breath” – what has killed Lady Montague? </a:t>
            </a:r>
          </a:p>
          <a:p>
            <a:pPr marL="514350" indent="-514350">
              <a:buFont typeface="+mj-lt"/>
              <a:buAutoNum type="arabicPeriod"/>
            </a:pPr>
            <a:r>
              <a:rPr lang="en-GB" sz="2800" dirty="0"/>
              <a:t>Friar Laurence reveals the woeful tale. However, the two families reconcile “O brother Montague, give me thy hand”. What does this show about the tragedy? </a:t>
            </a:r>
          </a:p>
        </p:txBody>
      </p:sp>
      <p:pic>
        <p:nvPicPr>
          <p:cNvPr id="4" name="Picture 3" descr="http://tse3.mm.bing.net/th?id=OIP.M4b4196478bc5e06e487c6d07cdff1140o0&amp;pid=15.1">
            <a:extLst>
              <a:ext uri="{FF2B5EF4-FFF2-40B4-BE49-F238E27FC236}">
                <a16:creationId xmlns:a16="http://schemas.microsoft.com/office/drawing/2014/main" id="{DA1DD05D-57B7-4958-94FC-F960631407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88595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260"/>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a:bodyPr>
          <a:lstStyle/>
          <a:p>
            <a:endParaRPr lang="en-GB" sz="3200" dirty="0"/>
          </a:p>
          <a:p>
            <a:r>
              <a:rPr lang="en-GB" sz="3200" dirty="0"/>
              <a:t>Write down 5 quotes from Act 5 all scenes </a:t>
            </a:r>
          </a:p>
          <a:p>
            <a:r>
              <a:rPr lang="en-GB" sz="3200" dirty="0"/>
              <a:t>Link to the character in the play </a:t>
            </a:r>
          </a:p>
          <a:p>
            <a:r>
              <a:rPr lang="en-GB" sz="3200" dirty="0"/>
              <a:t>Link to the theme in the play </a:t>
            </a:r>
          </a:p>
          <a:p>
            <a:r>
              <a:rPr lang="en-GB" sz="3200" dirty="0"/>
              <a:t>State the meaning of the quote </a:t>
            </a:r>
          </a:p>
          <a:p>
            <a:r>
              <a:rPr lang="en-GB" sz="3200" dirty="0"/>
              <a:t>Explain the effect of the quote</a:t>
            </a:r>
          </a:p>
          <a:p>
            <a:endParaRPr lang="en-GB" sz="3200" dirty="0"/>
          </a:p>
        </p:txBody>
      </p:sp>
      <p:pic>
        <p:nvPicPr>
          <p:cNvPr id="4" name="Picture 3" descr="http://tse3.mm.bing.net/th?id=OIP.M4b4196478bc5e06e487c6d07cdff1140o0&amp;pid=15.1">
            <a:extLst>
              <a:ext uri="{FF2B5EF4-FFF2-40B4-BE49-F238E27FC236}">
                <a16:creationId xmlns:a16="http://schemas.microsoft.com/office/drawing/2014/main" id="{7827D6E5-B269-49A7-B119-5E0B38A88D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F2921598-81BA-4D3E-9827-5141554E73F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51394"/>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73990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260"/>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a:bodyPr>
          <a:lstStyle/>
          <a:p>
            <a:endParaRPr lang="en-GB" sz="3200" dirty="0"/>
          </a:p>
          <a:p>
            <a:r>
              <a:rPr lang="en-GB" sz="3200" dirty="0"/>
              <a:t>Themes in Act 5</a:t>
            </a:r>
          </a:p>
          <a:p>
            <a:pPr marL="514350" indent="-514350">
              <a:buFont typeface="+mj-lt"/>
              <a:buAutoNum type="arabicPeriod"/>
            </a:pPr>
            <a:r>
              <a:rPr lang="en-GB" sz="3200" dirty="0"/>
              <a:t>Explain the themes in Act 5</a:t>
            </a:r>
          </a:p>
          <a:p>
            <a:pPr marL="514350" indent="-514350">
              <a:buFont typeface="+mj-lt"/>
              <a:buAutoNum type="arabicPeriod"/>
            </a:pPr>
            <a:r>
              <a:rPr lang="en-GB" sz="3200" dirty="0"/>
              <a:t>Who is involved in the theme? </a:t>
            </a:r>
          </a:p>
          <a:p>
            <a:pPr marL="514350" indent="-514350">
              <a:buFont typeface="+mj-lt"/>
              <a:buAutoNum type="arabicPeriod"/>
            </a:pPr>
            <a:r>
              <a:rPr lang="en-GB" sz="3200" dirty="0"/>
              <a:t>How are they involved? </a:t>
            </a:r>
          </a:p>
          <a:p>
            <a:pPr marL="514350" indent="-514350">
              <a:buFont typeface="+mj-lt"/>
              <a:buAutoNum type="arabicPeriod"/>
            </a:pPr>
            <a:r>
              <a:rPr lang="en-GB" sz="3200" dirty="0"/>
              <a:t>Do you agree/disagree with their actions/reactions? </a:t>
            </a:r>
          </a:p>
          <a:p>
            <a:pPr marL="514350" indent="-514350">
              <a:buFont typeface="+mj-lt"/>
              <a:buAutoNum type="arabicPeriod"/>
            </a:pPr>
            <a:r>
              <a:rPr lang="en-GB" sz="3200" dirty="0"/>
              <a:t>Explain why? </a:t>
            </a:r>
          </a:p>
          <a:p>
            <a:endParaRPr lang="en-GB" sz="3200" dirty="0"/>
          </a:p>
        </p:txBody>
      </p:sp>
      <p:pic>
        <p:nvPicPr>
          <p:cNvPr id="4" name="Picture 3" descr="http://tse3.mm.bing.net/th?id=OIP.M4b4196478bc5e06e487c6d07cdff1140o0&amp;pid=15.1">
            <a:extLst>
              <a:ext uri="{FF2B5EF4-FFF2-40B4-BE49-F238E27FC236}">
                <a16:creationId xmlns:a16="http://schemas.microsoft.com/office/drawing/2014/main" id="{193B6DE7-C9C3-4214-8E3D-D7450A17B8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F298856B-1224-48CB-AF57-D6AD52CD947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69408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260"/>
            <a:ext cx="9220200" cy="1681824"/>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fontScale="90000"/>
          </a:bodyPr>
          <a:lstStyle/>
          <a:p>
            <a:r>
              <a:rPr lang="en-GB" dirty="0"/>
              <a:t>Beat the Teacher Quotes in Romeo &amp; Juliet</a:t>
            </a:r>
          </a:p>
        </p:txBody>
      </p:sp>
      <p:sp>
        <p:nvSpPr>
          <p:cNvPr id="3" name="Subtitle 2"/>
          <p:cNvSpPr>
            <a:spLocks noGrp="1"/>
          </p:cNvSpPr>
          <p:nvPr>
            <p:ph type="subTitle" idx="1"/>
          </p:nvPr>
        </p:nvSpPr>
        <p:spPr>
          <a:xfrm>
            <a:off x="2982685" y="2815389"/>
            <a:ext cx="7761515" cy="3616401"/>
          </a:xfrm>
        </p:spPr>
        <p:style>
          <a:lnRef idx="2">
            <a:schemeClr val="dk1"/>
          </a:lnRef>
          <a:fillRef idx="1">
            <a:schemeClr val="lt1"/>
          </a:fillRef>
          <a:effectRef idx="0">
            <a:schemeClr val="dk1"/>
          </a:effectRef>
          <a:fontRef idx="minor">
            <a:schemeClr val="dk1"/>
          </a:fontRef>
        </p:style>
        <p:txBody>
          <a:bodyPr>
            <a:normAutofit/>
          </a:bodyPr>
          <a:lstStyle/>
          <a:p>
            <a:r>
              <a:rPr lang="en-GB" sz="3200" dirty="0"/>
              <a:t>You have five minutes to write down as many quotes as you can remember from Romeo and Juliet. </a:t>
            </a:r>
          </a:p>
          <a:p>
            <a:r>
              <a:rPr lang="en-GB" sz="3200" dirty="0"/>
              <a:t>Quotes can be: full phrases, single words, paraphrased. </a:t>
            </a:r>
          </a:p>
          <a:p>
            <a:r>
              <a:rPr lang="en-GB" sz="3200" dirty="0"/>
              <a:t>(remember – paraphrased is where you have gist of the meaning) </a:t>
            </a:r>
          </a:p>
          <a:p>
            <a:endParaRPr lang="en-GB" sz="3200" dirty="0"/>
          </a:p>
        </p:txBody>
      </p:sp>
      <p:pic>
        <p:nvPicPr>
          <p:cNvPr id="4" name="Picture 3" descr="http://tse3.mm.bing.net/th?id=OIP.M4b4196478bc5e06e487c6d07cdff1140o0&amp;pid=15.1">
            <a:extLst>
              <a:ext uri="{FF2B5EF4-FFF2-40B4-BE49-F238E27FC236}">
                <a16:creationId xmlns:a16="http://schemas.microsoft.com/office/drawing/2014/main" id="{A6F2DAC6-F4D8-40E7-934C-5320965386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151" y="2421369"/>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F4D7D353-3D83-4775-BA92-6947DEB327F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9263" y="844807"/>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62170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260"/>
            <a:ext cx="9220200" cy="1681824"/>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Thought Splurge – 5 minutes</a:t>
            </a:r>
          </a:p>
        </p:txBody>
      </p:sp>
      <p:sp>
        <p:nvSpPr>
          <p:cNvPr id="3" name="Subtitle 2"/>
          <p:cNvSpPr>
            <a:spLocks noGrp="1"/>
          </p:cNvSpPr>
          <p:nvPr>
            <p:ph type="subTitle" idx="1"/>
          </p:nvPr>
        </p:nvSpPr>
        <p:spPr>
          <a:xfrm>
            <a:off x="2982685" y="2815389"/>
            <a:ext cx="7761515" cy="3616401"/>
          </a:xfrm>
        </p:spPr>
        <p:style>
          <a:lnRef idx="2">
            <a:schemeClr val="dk1"/>
          </a:lnRef>
          <a:fillRef idx="1">
            <a:schemeClr val="lt1"/>
          </a:fillRef>
          <a:effectRef idx="0">
            <a:schemeClr val="dk1"/>
          </a:effectRef>
          <a:fontRef idx="minor">
            <a:schemeClr val="dk1"/>
          </a:fontRef>
        </p:style>
        <p:txBody>
          <a:bodyPr>
            <a:normAutofit/>
          </a:bodyPr>
          <a:lstStyle/>
          <a:p>
            <a:r>
              <a:rPr lang="en-GB" sz="3200" dirty="0"/>
              <a:t>You have five minutes to write anything you can remember from Romeo and Juliet. </a:t>
            </a:r>
          </a:p>
          <a:p>
            <a:r>
              <a:rPr lang="en-GB" sz="3200" dirty="0"/>
              <a:t>In silence </a:t>
            </a:r>
          </a:p>
          <a:p>
            <a:r>
              <a:rPr lang="en-GB" sz="3200" dirty="0"/>
              <a:t>Write anything you remember </a:t>
            </a:r>
          </a:p>
          <a:p>
            <a:r>
              <a:rPr lang="en-GB" sz="3200" dirty="0"/>
              <a:t>Think: Act, Character, themes, quotes, terminology, effect etc…</a:t>
            </a:r>
          </a:p>
          <a:p>
            <a:endParaRPr lang="en-GB" sz="3200" dirty="0"/>
          </a:p>
        </p:txBody>
      </p:sp>
      <p:pic>
        <p:nvPicPr>
          <p:cNvPr id="4" name="Picture 3" descr="http://tse3.mm.bing.net/th?id=OIP.M4b4196478bc5e06e487c6d07cdff1140o0&amp;pid=15.1">
            <a:extLst>
              <a:ext uri="{FF2B5EF4-FFF2-40B4-BE49-F238E27FC236}">
                <a16:creationId xmlns:a16="http://schemas.microsoft.com/office/drawing/2014/main" id="{A6F2DAC6-F4D8-40E7-934C-5320965386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151" y="2421369"/>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F4D7D353-3D83-4775-BA92-6947DEB327F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9263" y="844807"/>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67142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260"/>
            <a:ext cx="9220200" cy="1681824"/>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Silent Debate – 5 minutes</a:t>
            </a:r>
          </a:p>
        </p:txBody>
      </p:sp>
      <p:sp>
        <p:nvSpPr>
          <p:cNvPr id="3" name="Subtitle 2"/>
          <p:cNvSpPr>
            <a:spLocks noGrp="1"/>
          </p:cNvSpPr>
          <p:nvPr>
            <p:ph type="subTitle" idx="1"/>
          </p:nvPr>
        </p:nvSpPr>
        <p:spPr>
          <a:xfrm>
            <a:off x="2982685" y="2273968"/>
            <a:ext cx="8495441" cy="4328771"/>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en-GB" sz="3200" dirty="0"/>
              <a:t>You have five minutes to “argue” silently on paper who is to blame for the deaths of Romeo and Juliet? </a:t>
            </a:r>
          </a:p>
          <a:p>
            <a:r>
              <a:rPr lang="en-GB" sz="3200" dirty="0"/>
              <a:t>Romeo</a:t>
            </a:r>
          </a:p>
          <a:p>
            <a:r>
              <a:rPr lang="en-GB" sz="3200" dirty="0"/>
              <a:t>Juliet </a:t>
            </a:r>
          </a:p>
          <a:p>
            <a:r>
              <a:rPr lang="en-GB" sz="3200" dirty="0"/>
              <a:t>Paris </a:t>
            </a:r>
            <a:br>
              <a:rPr lang="en-GB" sz="3200" dirty="0"/>
            </a:br>
            <a:r>
              <a:rPr lang="en-GB" sz="3200" dirty="0"/>
              <a:t>The Nurse </a:t>
            </a:r>
          </a:p>
          <a:p>
            <a:r>
              <a:rPr lang="en-GB" sz="3200" dirty="0"/>
              <a:t>Friar Laurence </a:t>
            </a:r>
          </a:p>
          <a:p>
            <a:r>
              <a:rPr lang="en-GB" sz="3200" dirty="0"/>
              <a:t>The Capulet Family </a:t>
            </a:r>
          </a:p>
          <a:p>
            <a:r>
              <a:rPr lang="en-GB" sz="3200" dirty="0"/>
              <a:t>The Montague Family </a:t>
            </a:r>
          </a:p>
          <a:p>
            <a:r>
              <a:rPr lang="en-GB" sz="3200" dirty="0"/>
              <a:t>Them all!</a:t>
            </a:r>
          </a:p>
          <a:p>
            <a:endParaRPr lang="en-GB" sz="3200" dirty="0"/>
          </a:p>
        </p:txBody>
      </p:sp>
      <p:pic>
        <p:nvPicPr>
          <p:cNvPr id="4" name="Picture 3" descr="http://tse3.mm.bing.net/th?id=OIP.M4b4196478bc5e06e487c6d07cdff1140o0&amp;pid=15.1">
            <a:extLst>
              <a:ext uri="{FF2B5EF4-FFF2-40B4-BE49-F238E27FC236}">
                <a16:creationId xmlns:a16="http://schemas.microsoft.com/office/drawing/2014/main" id="{A6F2DAC6-F4D8-40E7-934C-5320965386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151" y="2421369"/>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F4D7D353-3D83-4775-BA92-6947DEB327F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9263" y="844807"/>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4077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260"/>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457200" indent="-457200">
              <a:buFont typeface="+mj-lt"/>
              <a:buAutoNum type="arabicPeriod"/>
            </a:pPr>
            <a:endParaRPr lang="en-GB" sz="3200" dirty="0"/>
          </a:p>
          <a:p>
            <a:pPr marL="457200" indent="-457200">
              <a:buFont typeface="+mj-lt"/>
              <a:buAutoNum type="arabicPeriod"/>
            </a:pPr>
            <a:r>
              <a:rPr lang="en-GB" sz="3200" dirty="0"/>
              <a:t>“Tears augmenting the morning dew” – Use triplets to explore the significance of this quote</a:t>
            </a:r>
          </a:p>
          <a:p>
            <a:pPr marL="457200" indent="-457200">
              <a:buFont typeface="+mj-lt"/>
              <a:buAutoNum type="arabicPeriod"/>
            </a:pPr>
            <a:r>
              <a:rPr lang="en-GB" sz="3200" dirty="0"/>
              <a:t>List as many oxymoron’s as you can remember to show Romeo’s lovesick characteristics</a:t>
            </a:r>
          </a:p>
          <a:p>
            <a:pPr marL="457200" indent="-457200">
              <a:buFont typeface="+mj-lt"/>
              <a:buAutoNum type="arabicPeriod"/>
            </a:pPr>
            <a:r>
              <a:rPr lang="en-GB" sz="3200" dirty="0"/>
              <a:t>What is in a name – What does Benvolio stand for and how do his actions reinforce this in Act 1? </a:t>
            </a:r>
          </a:p>
          <a:p>
            <a:pPr marL="457200" indent="-457200">
              <a:buFont typeface="+mj-lt"/>
              <a:buAutoNum type="arabicPeriod"/>
            </a:pPr>
            <a:r>
              <a:rPr lang="en-GB" sz="3200" dirty="0"/>
              <a:t>How is Cupid and Dian (goddess of chastity) relevant to Romeo’s love for Rosaline? </a:t>
            </a:r>
          </a:p>
          <a:p>
            <a:pPr marL="457200" indent="-457200">
              <a:buFont typeface="+mj-lt"/>
              <a:buAutoNum type="arabicPeriod"/>
            </a:pPr>
            <a:r>
              <a:rPr lang="en-GB" sz="3200" dirty="0"/>
              <a:t>Explain courtly love and what the role of courtly love is here? </a:t>
            </a:r>
          </a:p>
        </p:txBody>
      </p:sp>
      <p:pic>
        <p:nvPicPr>
          <p:cNvPr id="4" name="Picture 3" descr="http://tse3.mm.bing.net/th?id=OIP.M4b4196478bc5e06e487c6d07cdff1140o0&amp;pid=15.1">
            <a:extLst>
              <a:ext uri="{FF2B5EF4-FFF2-40B4-BE49-F238E27FC236}">
                <a16:creationId xmlns:a16="http://schemas.microsoft.com/office/drawing/2014/main" id="{C4DA3940-465B-424E-868C-3D0D2B397D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87443"/>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92C75741-4449-48A7-808C-574DDDC5895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57260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CBF502-504F-4502-833D-B53EA6963CD6}"/>
              </a:ext>
            </a:extLst>
          </p:cNvPr>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r>
              <a:rPr lang="en-GB" dirty="0"/>
              <a:t>Choose 5 words from the next two slides</a:t>
            </a:r>
          </a:p>
          <a:p>
            <a:r>
              <a:rPr lang="en-GB" dirty="0"/>
              <a:t>Write a sentence using the word to explore something in the play </a:t>
            </a:r>
          </a:p>
          <a:p>
            <a:r>
              <a:rPr lang="en-GB" dirty="0"/>
              <a:t>Extend this: use triplets from the vocabulary list to explore something in the play </a:t>
            </a:r>
          </a:p>
          <a:p>
            <a:r>
              <a:rPr lang="en-GB" dirty="0"/>
              <a:t>Analyse a quote from the play using the vocabulary to help you</a:t>
            </a:r>
          </a:p>
          <a:p>
            <a:r>
              <a:rPr lang="en-GB" dirty="0"/>
              <a:t>Explain what your 5 words mean and why they are relevant in Romeo and Juliet</a:t>
            </a:r>
          </a:p>
        </p:txBody>
      </p:sp>
      <p:sp>
        <p:nvSpPr>
          <p:cNvPr id="4" name="Title 1">
            <a:extLst>
              <a:ext uri="{FF2B5EF4-FFF2-40B4-BE49-F238E27FC236}">
                <a16:creationId xmlns:a16="http://schemas.microsoft.com/office/drawing/2014/main" id="{4FBEDAD1-2CF1-4A02-B686-98BF7D3582C7}"/>
              </a:ext>
            </a:extLst>
          </p:cNvPr>
          <p:cNvSpPr txBox="1">
            <a:spLocks/>
          </p:cNvSpPr>
          <p:nvPr/>
        </p:nvSpPr>
        <p:spPr>
          <a:xfrm>
            <a:off x="1524000" y="165808"/>
            <a:ext cx="9144000" cy="974451"/>
          </a:xfrm>
          <a:prstGeom prst="rect">
            <a:avLst/>
          </a:prstGeom>
          <a:gradFill rotWithShape="1">
            <a:gsLst>
              <a:gs pos="0">
                <a:srgbClr val="F83EC3"/>
              </a:gs>
              <a:gs pos="50000">
                <a:schemeClr val="dk1">
                  <a:lumMod val="105000"/>
                  <a:satMod val="103000"/>
                  <a:tint val="73000"/>
                </a:schemeClr>
              </a:gs>
              <a:gs pos="100000">
                <a:schemeClr val="dk1">
                  <a:lumMod val="105000"/>
                  <a:satMod val="109000"/>
                  <a:tint val="81000"/>
                </a:schemeClr>
              </a:gs>
            </a:gsLst>
            <a:lin ang="5400000" scaled="0"/>
          </a:gradFill>
        </p:spPr>
        <p:style>
          <a:lnRef idx="1">
            <a:schemeClr val="dk1"/>
          </a:lnRef>
          <a:fillRef idx="2">
            <a:schemeClr val="dk1"/>
          </a:fillRef>
          <a:effectRef idx="1">
            <a:schemeClr val="dk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GB" dirty="0"/>
              <a:t>Vocabulary for Romeo &amp; Juliet</a:t>
            </a:r>
          </a:p>
        </p:txBody>
      </p:sp>
      <p:pic>
        <p:nvPicPr>
          <p:cNvPr id="5" name="Picture 4" descr="http://tse3.mm.bing.net/th?id=OIP.M4b4196478bc5e06e487c6d07cdff1140o0&amp;pid=15.1">
            <a:extLst>
              <a:ext uri="{FF2B5EF4-FFF2-40B4-BE49-F238E27FC236}">
                <a16:creationId xmlns:a16="http://schemas.microsoft.com/office/drawing/2014/main" id="{D766025E-410A-459B-A86B-B9CBB7AC8D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0"/>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MC900335779[1]">
            <a:extLst>
              <a:ext uri="{FF2B5EF4-FFF2-40B4-BE49-F238E27FC236}">
                <a16:creationId xmlns:a16="http://schemas.microsoft.com/office/drawing/2014/main" id="{FC4D5197-AC8A-4A98-8BCD-E30831B676D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12487" y="100275"/>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39925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EC4E09-2716-4B64-AE7B-2D91E600E1B1}"/>
              </a:ext>
            </a:extLst>
          </p:cNvPr>
          <p:cNvSpPr>
            <a:spLocks noGrp="1"/>
          </p:cNvSpPr>
          <p:nvPr>
            <p:ph idx="1"/>
          </p:nvPr>
        </p:nvSpPr>
        <p:spPr>
          <a:xfrm>
            <a:off x="119269" y="0"/>
            <a:ext cx="2491409" cy="6448170"/>
          </a:xfrm>
        </p:spPr>
        <p:txBody>
          <a:bodyPr>
            <a:noAutofit/>
          </a:bodyPr>
          <a:lstStyle/>
          <a:p>
            <a:r>
              <a:rPr lang="en-GB" sz="2700" dirty="0"/>
              <a:t>Naïve </a:t>
            </a:r>
          </a:p>
          <a:p>
            <a:r>
              <a:rPr lang="en-GB" sz="2700" dirty="0"/>
              <a:t>Innocent </a:t>
            </a:r>
          </a:p>
          <a:p>
            <a:r>
              <a:rPr lang="en-GB" sz="2700" dirty="0"/>
              <a:t>Sheltered </a:t>
            </a:r>
          </a:p>
          <a:p>
            <a:r>
              <a:rPr lang="en-GB" sz="2700" dirty="0"/>
              <a:t>Impatient </a:t>
            </a:r>
          </a:p>
          <a:p>
            <a:r>
              <a:rPr lang="en-GB" sz="2700" dirty="0"/>
              <a:t>Temptation </a:t>
            </a:r>
          </a:p>
          <a:p>
            <a:r>
              <a:rPr lang="en-GB" sz="2700" dirty="0"/>
              <a:t>Fickle </a:t>
            </a:r>
          </a:p>
          <a:p>
            <a:r>
              <a:rPr lang="en-GB" sz="2700" dirty="0"/>
              <a:t>Reticent </a:t>
            </a:r>
          </a:p>
          <a:p>
            <a:r>
              <a:rPr lang="en-GB" sz="2700" dirty="0"/>
              <a:t>Benevolent </a:t>
            </a:r>
          </a:p>
          <a:p>
            <a:r>
              <a:rPr lang="en-GB" sz="2700" dirty="0"/>
              <a:t>Subverting</a:t>
            </a:r>
          </a:p>
          <a:p>
            <a:r>
              <a:rPr lang="en-GB" sz="2700" dirty="0"/>
              <a:t>Manipulative </a:t>
            </a:r>
          </a:p>
          <a:p>
            <a:r>
              <a:rPr lang="en-GB" sz="2700" dirty="0"/>
              <a:t>Cosmos </a:t>
            </a:r>
          </a:p>
          <a:p>
            <a:r>
              <a:rPr lang="en-GB" sz="2700" dirty="0"/>
              <a:t>Predicament </a:t>
            </a:r>
          </a:p>
          <a:p>
            <a:r>
              <a:rPr lang="en-GB" sz="2700" dirty="0"/>
              <a:t>Nuptials </a:t>
            </a:r>
          </a:p>
          <a:p>
            <a:r>
              <a:rPr lang="en-GB" sz="2700" dirty="0"/>
              <a:t>Interred</a:t>
            </a:r>
          </a:p>
        </p:txBody>
      </p:sp>
      <p:sp>
        <p:nvSpPr>
          <p:cNvPr id="4" name="Title 1">
            <a:extLst>
              <a:ext uri="{FF2B5EF4-FFF2-40B4-BE49-F238E27FC236}">
                <a16:creationId xmlns:a16="http://schemas.microsoft.com/office/drawing/2014/main" id="{563CD71F-92A6-4455-ACA2-9CBF63CAA314}"/>
              </a:ext>
            </a:extLst>
          </p:cNvPr>
          <p:cNvSpPr txBox="1">
            <a:spLocks/>
          </p:cNvSpPr>
          <p:nvPr/>
        </p:nvSpPr>
        <p:spPr>
          <a:xfrm>
            <a:off x="2729947" y="122011"/>
            <a:ext cx="9144000" cy="974451"/>
          </a:xfrm>
          <a:prstGeom prst="rect">
            <a:avLst/>
          </a:prstGeom>
          <a:gradFill rotWithShape="1">
            <a:gsLst>
              <a:gs pos="0">
                <a:srgbClr val="F83EC3"/>
              </a:gs>
              <a:gs pos="50000">
                <a:schemeClr val="dk1">
                  <a:lumMod val="105000"/>
                  <a:satMod val="103000"/>
                  <a:tint val="73000"/>
                </a:schemeClr>
              </a:gs>
              <a:gs pos="100000">
                <a:schemeClr val="dk1">
                  <a:lumMod val="105000"/>
                  <a:satMod val="109000"/>
                  <a:tint val="81000"/>
                </a:schemeClr>
              </a:gs>
            </a:gsLst>
            <a:lin ang="5400000" scaled="0"/>
          </a:gradFill>
        </p:spPr>
        <p:style>
          <a:lnRef idx="1">
            <a:schemeClr val="dk1"/>
          </a:lnRef>
          <a:fillRef idx="2">
            <a:schemeClr val="dk1"/>
          </a:fillRef>
          <a:effectRef idx="1">
            <a:schemeClr val="dk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GB" dirty="0"/>
              <a:t>Vocabulary for Romeo &amp; Juliet</a:t>
            </a:r>
          </a:p>
        </p:txBody>
      </p:sp>
      <p:sp>
        <p:nvSpPr>
          <p:cNvPr id="5" name="Content Placeholder 2">
            <a:extLst>
              <a:ext uri="{FF2B5EF4-FFF2-40B4-BE49-F238E27FC236}">
                <a16:creationId xmlns:a16="http://schemas.microsoft.com/office/drawing/2014/main" id="{C927BA5F-B0BE-4BFC-9656-8BEF3651E2B4}"/>
              </a:ext>
            </a:extLst>
          </p:cNvPr>
          <p:cNvSpPr txBox="1">
            <a:spLocks/>
          </p:cNvSpPr>
          <p:nvPr/>
        </p:nvSpPr>
        <p:spPr>
          <a:xfrm>
            <a:off x="5936974" y="1128299"/>
            <a:ext cx="2729947" cy="571773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3000" dirty="0"/>
              <a:t>Feminine </a:t>
            </a:r>
          </a:p>
          <a:p>
            <a:r>
              <a:rPr lang="en-GB" sz="3000" dirty="0"/>
              <a:t>Masculine </a:t>
            </a:r>
          </a:p>
          <a:p>
            <a:r>
              <a:rPr lang="en-GB" sz="3000" dirty="0"/>
              <a:t>Aggressive </a:t>
            </a:r>
          </a:p>
          <a:p>
            <a:r>
              <a:rPr lang="en-GB" sz="3000" dirty="0"/>
              <a:t>Loving</a:t>
            </a:r>
          </a:p>
          <a:p>
            <a:r>
              <a:rPr lang="en-GB" sz="3000" dirty="0"/>
              <a:t>Exaggerated</a:t>
            </a:r>
          </a:p>
          <a:p>
            <a:r>
              <a:rPr lang="en-GB" sz="3000" dirty="0"/>
              <a:t>Excessive (</a:t>
            </a:r>
            <a:r>
              <a:rPr lang="en-GB" sz="3000" dirty="0" err="1"/>
              <a:t>ly</a:t>
            </a:r>
            <a:r>
              <a:rPr lang="en-GB" sz="3000" dirty="0"/>
              <a:t>)</a:t>
            </a:r>
          </a:p>
          <a:p>
            <a:r>
              <a:rPr lang="en-GB" sz="3000" dirty="0"/>
              <a:t>Obsessive </a:t>
            </a:r>
          </a:p>
          <a:p>
            <a:r>
              <a:rPr lang="en-GB" sz="3000" dirty="0"/>
              <a:t>Courtly </a:t>
            </a:r>
          </a:p>
          <a:p>
            <a:r>
              <a:rPr lang="en-GB" sz="3000" dirty="0"/>
              <a:t>Unrequited </a:t>
            </a:r>
          </a:p>
          <a:p>
            <a:r>
              <a:rPr lang="en-GB" sz="3000" dirty="0"/>
              <a:t>Wise </a:t>
            </a:r>
          </a:p>
          <a:p>
            <a:r>
              <a:rPr lang="en-GB" sz="3000" dirty="0"/>
              <a:t>Counselling </a:t>
            </a:r>
          </a:p>
          <a:p>
            <a:r>
              <a:rPr lang="en-GB" sz="3000" dirty="0"/>
              <a:t>Apothecary</a:t>
            </a:r>
          </a:p>
          <a:p>
            <a:endParaRPr lang="en-GB" dirty="0"/>
          </a:p>
          <a:p>
            <a:endParaRPr lang="en-GB" dirty="0"/>
          </a:p>
          <a:p>
            <a:endParaRPr lang="en-GB" dirty="0"/>
          </a:p>
          <a:p>
            <a:endParaRPr lang="en-GB" dirty="0"/>
          </a:p>
        </p:txBody>
      </p:sp>
      <p:sp>
        <p:nvSpPr>
          <p:cNvPr id="6" name="Content Placeholder 2">
            <a:extLst>
              <a:ext uri="{FF2B5EF4-FFF2-40B4-BE49-F238E27FC236}">
                <a16:creationId xmlns:a16="http://schemas.microsoft.com/office/drawing/2014/main" id="{5CB41EB1-630D-4956-8FFC-CFF3AE23C141}"/>
              </a:ext>
            </a:extLst>
          </p:cNvPr>
          <p:cNvSpPr txBox="1">
            <a:spLocks/>
          </p:cNvSpPr>
          <p:nvPr/>
        </p:nvSpPr>
        <p:spPr>
          <a:xfrm>
            <a:off x="2842591" y="1140259"/>
            <a:ext cx="3094383" cy="54299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Antagonist </a:t>
            </a:r>
          </a:p>
          <a:p>
            <a:r>
              <a:rPr lang="en-GB" dirty="0"/>
              <a:t>Protagonist </a:t>
            </a:r>
          </a:p>
          <a:p>
            <a:r>
              <a:rPr lang="en-GB" dirty="0"/>
              <a:t>Patriarchal </a:t>
            </a:r>
          </a:p>
          <a:p>
            <a:r>
              <a:rPr lang="en-GB" dirty="0"/>
              <a:t>Submissive </a:t>
            </a:r>
          </a:p>
          <a:p>
            <a:r>
              <a:rPr lang="en-GB" dirty="0"/>
              <a:t>Abetting </a:t>
            </a:r>
          </a:p>
          <a:p>
            <a:r>
              <a:rPr lang="en-GB" dirty="0"/>
              <a:t>trustworthy</a:t>
            </a:r>
          </a:p>
          <a:p>
            <a:r>
              <a:rPr lang="en-GB" dirty="0"/>
              <a:t>Loyal </a:t>
            </a:r>
          </a:p>
          <a:p>
            <a:r>
              <a:rPr lang="en-GB" dirty="0"/>
              <a:t>Anxious </a:t>
            </a:r>
          </a:p>
          <a:p>
            <a:r>
              <a:rPr lang="en-GB" dirty="0"/>
              <a:t>Reticent </a:t>
            </a:r>
          </a:p>
          <a:p>
            <a:r>
              <a:rPr lang="en-GB" dirty="0"/>
              <a:t>Bigamy/bigamous</a:t>
            </a:r>
          </a:p>
          <a:p>
            <a:r>
              <a:rPr lang="en-GB" dirty="0"/>
              <a:t>Lawful/unlawful  </a:t>
            </a:r>
          </a:p>
        </p:txBody>
      </p:sp>
      <p:sp>
        <p:nvSpPr>
          <p:cNvPr id="7" name="Content Placeholder 2">
            <a:extLst>
              <a:ext uri="{FF2B5EF4-FFF2-40B4-BE49-F238E27FC236}">
                <a16:creationId xmlns:a16="http://schemas.microsoft.com/office/drawing/2014/main" id="{9749DB31-B77D-45AD-8B56-A07880809105}"/>
              </a:ext>
            </a:extLst>
          </p:cNvPr>
          <p:cNvSpPr txBox="1">
            <a:spLocks/>
          </p:cNvSpPr>
          <p:nvPr/>
        </p:nvSpPr>
        <p:spPr>
          <a:xfrm>
            <a:off x="8666921" y="1140259"/>
            <a:ext cx="3250092" cy="55957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Hot-headed</a:t>
            </a:r>
          </a:p>
          <a:p>
            <a:r>
              <a:rPr lang="en-GB" dirty="0"/>
              <a:t>Hot-tempered </a:t>
            </a:r>
          </a:p>
          <a:p>
            <a:r>
              <a:rPr lang="en-GB" dirty="0"/>
              <a:t>Dominating</a:t>
            </a:r>
          </a:p>
          <a:p>
            <a:r>
              <a:rPr lang="en-GB" dirty="0"/>
              <a:t>Domineering </a:t>
            </a:r>
          </a:p>
          <a:p>
            <a:r>
              <a:rPr lang="en-GB" dirty="0"/>
              <a:t>Controlled (</a:t>
            </a:r>
            <a:r>
              <a:rPr lang="en-GB" dirty="0" err="1"/>
              <a:t>ing</a:t>
            </a:r>
            <a:r>
              <a:rPr lang="en-GB" dirty="0"/>
              <a:t>)</a:t>
            </a:r>
          </a:p>
          <a:p>
            <a:r>
              <a:rPr lang="en-GB" dirty="0"/>
              <a:t>Reprehensible </a:t>
            </a:r>
          </a:p>
          <a:p>
            <a:r>
              <a:rPr lang="en-GB" dirty="0"/>
              <a:t>Excessive</a:t>
            </a:r>
          </a:p>
          <a:p>
            <a:r>
              <a:rPr lang="en-GB" dirty="0"/>
              <a:t>Woeful </a:t>
            </a:r>
          </a:p>
          <a:p>
            <a:r>
              <a:rPr lang="en-GB" dirty="0"/>
              <a:t>Weary/exhausted</a:t>
            </a:r>
          </a:p>
          <a:p>
            <a:r>
              <a:rPr lang="en-GB" dirty="0"/>
              <a:t>Decisive </a:t>
            </a:r>
          </a:p>
          <a:p>
            <a:r>
              <a:rPr lang="en-GB" dirty="0"/>
              <a:t>Fiesty</a:t>
            </a:r>
          </a:p>
          <a:p>
            <a:endParaRPr lang="en-GB" dirty="0"/>
          </a:p>
          <a:p>
            <a:endParaRPr lang="en-GB" dirty="0"/>
          </a:p>
        </p:txBody>
      </p:sp>
    </p:spTree>
    <p:extLst>
      <p:ext uri="{BB962C8B-B14F-4D97-AF65-F5344CB8AC3E}">
        <p14:creationId xmlns:p14="http://schemas.microsoft.com/office/powerpoint/2010/main" val="79764664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EC4E09-2716-4B64-AE7B-2D91E600E1B1}"/>
              </a:ext>
            </a:extLst>
          </p:cNvPr>
          <p:cNvSpPr>
            <a:spLocks noGrp="1"/>
          </p:cNvSpPr>
          <p:nvPr>
            <p:ph idx="1"/>
          </p:nvPr>
        </p:nvSpPr>
        <p:spPr>
          <a:xfrm>
            <a:off x="108631" y="0"/>
            <a:ext cx="2491409" cy="6448170"/>
          </a:xfrm>
        </p:spPr>
        <p:txBody>
          <a:bodyPr>
            <a:noAutofit/>
          </a:bodyPr>
          <a:lstStyle/>
          <a:p>
            <a:r>
              <a:rPr lang="en-GB" sz="2700" dirty="0"/>
              <a:t>Reconciliation </a:t>
            </a:r>
          </a:p>
          <a:p>
            <a:r>
              <a:rPr lang="en-GB" sz="2700" dirty="0"/>
              <a:t>Amorous </a:t>
            </a:r>
          </a:p>
          <a:p>
            <a:r>
              <a:rPr lang="en-GB" sz="2700" dirty="0"/>
              <a:t>Arrogant </a:t>
            </a:r>
          </a:p>
          <a:p>
            <a:r>
              <a:rPr lang="en-GB" sz="2700" dirty="0"/>
              <a:t>Misleading </a:t>
            </a:r>
          </a:p>
          <a:p>
            <a:r>
              <a:rPr lang="en-GB" sz="2700" dirty="0"/>
              <a:t>Erratic</a:t>
            </a:r>
          </a:p>
          <a:p>
            <a:r>
              <a:rPr lang="en-GB" sz="2700" dirty="0"/>
              <a:t>Miserable </a:t>
            </a:r>
          </a:p>
          <a:p>
            <a:r>
              <a:rPr lang="en-GB" sz="2700" dirty="0"/>
              <a:t>Tempestuous </a:t>
            </a:r>
          </a:p>
          <a:p>
            <a:r>
              <a:rPr lang="en-GB" sz="2700" dirty="0"/>
              <a:t>Courage</a:t>
            </a:r>
          </a:p>
          <a:p>
            <a:r>
              <a:rPr lang="en-GB" sz="2700" dirty="0"/>
              <a:t>Courageous </a:t>
            </a:r>
          </a:p>
          <a:p>
            <a:r>
              <a:rPr lang="en-GB" sz="2700" dirty="0"/>
              <a:t>Tragedy </a:t>
            </a:r>
          </a:p>
          <a:p>
            <a:r>
              <a:rPr lang="en-GB" sz="2700" dirty="0"/>
              <a:t>Elicit </a:t>
            </a:r>
          </a:p>
          <a:p>
            <a:r>
              <a:rPr lang="en-GB" sz="2700" dirty="0"/>
              <a:t>Enraged </a:t>
            </a:r>
          </a:p>
          <a:p>
            <a:r>
              <a:rPr lang="en-GB" sz="2700" dirty="0"/>
              <a:t>Despairing </a:t>
            </a:r>
          </a:p>
          <a:p>
            <a:r>
              <a:rPr lang="en-GB" sz="2700" dirty="0"/>
              <a:t>Banishment</a:t>
            </a:r>
          </a:p>
          <a:p>
            <a:endParaRPr lang="en-GB" sz="2700" dirty="0"/>
          </a:p>
          <a:p>
            <a:endParaRPr lang="en-GB" sz="2700" dirty="0"/>
          </a:p>
          <a:p>
            <a:endParaRPr lang="en-GB" sz="2700" dirty="0"/>
          </a:p>
        </p:txBody>
      </p:sp>
      <p:sp>
        <p:nvSpPr>
          <p:cNvPr id="4" name="Title 1">
            <a:extLst>
              <a:ext uri="{FF2B5EF4-FFF2-40B4-BE49-F238E27FC236}">
                <a16:creationId xmlns:a16="http://schemas.microsoft.com/office/drawing/2014/main" id="{563CD71F-92A6-4455-ACA2-9CBF63CAA314}"/>
              </a:ext>
            </a:extLst>
          </p:cNvPr>
          <p:cNvSpPr txBox="1">
            <a:spLocks/>
          </p:cNvSpPr>
          <p:nvPr/>
        </p:nvSpPr>
        <p:spPr>
          <a:xfrm>
            <a:off x="2729947" y="122011"/>
            <a:ext cx="9144000" cy="974451"/>
          </a:xfrm>
          <a:prstGeom prst="rect">
            <a:avLst/>
          </a:prstGeom>
          <a:gradFill rotWithShape="1">
            <a:gsLst>
              <a:gs pos="0">
                <a:srgbClr val="F83EC3"/>
              </a:gs>
              <a:gs pos="50000">
                <a:schemeClr val="dk1">
                  <a:lumMod val="105000"/>
                  <a:satMod val="103000"/>
                  <a:tint val="73000"/>
                </a:schemeClr>
              </a:gs>
              <a:gs pos="100000">
                <a:schemeClr val="dk1">
                  <a:lumMod val="105000"/>
                  <a:satMod val="109000"/>
                  <a:tint val="81000"/>
                </a:schemeClr>
              </a:gs>
            </a:gsLst>
            <a:lin ang="5400000" scaled="0"/>
          </a:gradFill>
        </p:spPr>
        <p:style>
          <a:lnRef idx="1">
            <a:schemeClr val="dk1"/>
          </a:lnRef>
          <a:fillRef idx="2">
            <a:schemeClr val="dk1"/>
          </a:fillRef>
          <a:effectRef idx="1">
            <a:schemeClr val="dk1"/>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GB" dirty="0"/>
              <a:t>Vocabulary for Romeo &amp; Juliet</a:t>
            </a:r>
          </a:p>
        </p:txBody>
      </p:sp>
      <p:sp>
        <p:nvSpPr>
          <p:cNvPr id="5" name="Content Placeholder 2">
            <a:extLst>
              <a:ext uri="{FF2B5EF4-FFF2-40B4-BE49-F238E27FC236}">
                <a16:creationId xmlns:a16="http://schemas.microsoft.com/office/drawing/2014/main" id="{C927BA5F-B0BE-4BFC-9656-8BEF3651E2B4}"/>
              </a:ext>
            </a:extLst>
          </p:cNvPr>
          <p:cNvSpPr txBox="1">
            <a:spLocks/>
          </p:cNvSpPr>
          <p:nvPr/>
        </p:nvSpPr>
        <p:spPr>
          <a:xfrm>
            <a:off x="5936974" y="1128299"/>
            <a:ext cx="2729947" cy="57177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a:p>
            <a:endParaRPr lang="en-GB" dirty="0"/>
          </a:p>
          <a:p>
            <a:endParaRPr lang="en-GB" dirty="0"/>
          </a:p>
          <a:p>
            <a:endParaRPr lang="en-GB" dirty="0"/>
          </a:p>
        </p:txBody>
      </p:sp>
      <p:sp>
        <p:nvSpPr>
          <p:cNvPr id="6" name="Content Placeholder 2">
            <a:extLst>
              <a:ext uri="{FF2B5EF4-FFF2-40B4-BE49-F238E27FC236}">
                <a16:creationId xmlns:a16="http://schemas.microsoft.com/office/drawing/2014/main" id="{5CB41EB1-630D-4956-8FFC-CFF3AE23C141}"/>
              </a:ext>
            </a:extLst>
          </p:cNvPr>
          <p:cNvSpPr txBox="1">
            <a:spLocks/>
          </p:cNvSpPr>
          <p:nvPr/>
        </p:nvSpPr>
        <p:spPr>
          <a:xfrm>
            <a:off x="2842591" y="1140259"/>
            <a:ext cx="3412437" cy="54299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Desolate </a:t>
            </a:r>
          </a:p>
          <a:p>
            <a:r>
              <a:rPr lang="en-GB" dirty="0"/>
              <a:t>Distraught</a:t>
            </a:r>
          </a:p>
          <a:p>
            <a:r>
              <a:rPr lang="en-GB" dirty="0"/>
              <a:t>Abhor / abhorred </a:t>
            </a:r>
          </a:p>
          <a:p>
            <a:r>
              <a:rPr lang="en-GB" dirty="0"/>
              <a:t>Concubine </a:t>
            </a:r>
          </a:p>
          <a:p>
            <a:r>
              <a:rPr lang="en-GB" dirty="0"/>
              <a:t>Doomsday </a:t>
            </a:r>
          </a:p>
          <a:p>
            <a:r>
              <a:rPr lang="en-GB" dirty="0"/>
              <a:t>Tombs </a:t>
            </a:r>
          </a:p>
          <a:p>
            <a:r>
              <a:rPr lang="en-GB" dirty="0"/>
              <a:t>Misadventure </a:t>
            </a:r>
          </a:p>
          <a:p>
            <a:r>
              <a:rPr lang="en-GB" dirty="0"/>
              <a:t>Paramour </a:t>
            </a:r>
          </a:p>
          <a:p>
            <a:r>
              <a:rPr lang="en-GB" dirty="0"/>
              <a:t>Noble </a:t>
            </a:r>
          </a:p>
          <a:p>
            <a:r>
              <a:rPr lang="en-GB" dirty="0"/>
              <a:t>Kinsmen</a:t>
            </a:r>
          </a:p>
          <a:p>
            <a:r>
              <a:rPr lang="en-GB" dirty="0"/>
              <a:t>Rebellious/rebellion</a:t>
            </a:r>
          </a:p>
          <a:p>
            <a:endParaRPr lang="en-GB" dirty="0"/>
          </a:p>
        </p:txBody>
      </p:sp>
      <p:sp>
        <p:nvSpPr>
          <p:cNvPr id="7" name="Content Placeholder 2">
            <a:extLst>
              <a:ext uri="{FF2B5EF4-FFF2-40B4-BE49-F238E27FC236}">
                <a16:creationId xmlns:a16="http://schemas.microsoft.com/office/drawing/2014/main" id="{9749DB31-B77D-45AD-8B56-A07880809105}"/>
              </a:ext>
            </a:extLst>
          </p:cNvPr>
          <p:cNvSpPr txBox="1">
            <a:spLocks/>
          </p:cNvSpPr>
          <p:nvPr/>
        </p:nvSpPr>
        <p:spPr>
          <a:xfrm>
            <a:off x="8666921" y="1140259"/>
            <a:ext cx="3250092" cy="55957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a:p>
            <a:endParaRPr lang="en-GB" dirty="0"/>
          </a:p>
        </p:txBody>
      </p:sp>
      <p:sp>
        <p:nvSpPr>
          <p:cNvPr id="8" name="Content Placeholder 2">
            <a:extLst>
              <a:ext uri="{FF2B5EF4-FFF2-40B4-BE49-F238E27FC236}">
                <a16:creationId xmlns:a16="http://schemas.microsoft.com/office/drawing/2014/main" id="{50637D7D-CFA8-417F-825A-2B5BF7F9C46D}"/>
              </a:ext>
            </a:extLst>
          </p:cNvPr>
          <p:cNvSpPr txBox="1">
            <a:spLocks/>
          </p:cNvSpPr>
          <p:nvPr/>
        </p:nvSpPr>
        <p:spPr>
          <a:xfrm>
            <a:off x="6255026" y="1229143"/>
            <a:ext cx="3094383" cy="54299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Dramatic irony </a:t>
            </a:r>
          </a:p>
          <a:p>
            <a:r>
              <a:rPr lang="en-GB" dirty="0"/>
              <a:t>Triplets </a:t>
            </a:r>
          </a:p>
          <a:p>
            <a:r>
              <a:rPr lang="en-GB" dirty="0"/>
              <a:t>Rhetorical questions </a:t>
            </a:r>
          </a:p>
          <a:p>
            <a:r>
              <a:rPr lang="en-GB" dirty="0"/>
              <a:t>Soliloquy </a:t>
            </a:r>
          </a:p>
          <a:p>
            <a:r>
              <a:rPr lang="en-GB" dirty="0"/>
              <a:t>Monologue </a:t>
            </a:r>
          </a:p>
          <a:p>
            <a:r>
              <a:rPr lang="en-GB" dirty="0"/>
              <a:t>Ironic </a:t>
            </a:r>
          </a:p>
          <a:p>
            <a:r>
              <a:rPr lang="en-GB" dirty="0"/>
              <a:t>Euphemism </a:t>
            </a:r>
          </a:p>
          <a:p>
            <a:r>
              <a:rPr lang="en-GB" dirty="0"/>
              <a:t>Celestial imagery </a:t>
            </a:r>
          </a:p>
          <a:p>
            <a:r>
              <a:rPr lang="en-GB" dirty="0"/>
              <a:t>Metaphor</a:t>
            </a:r>
          </a:p>
          <a:p>
            <a:r>
              <a:rPr lang="en-GB" dirty="0"/>
              <a:t>Symbolism </a:t>
            </a:r>
          </a:p>
          <a:p>
            <a:pPr marL="0" indent="0">
              <a:buNone/>
            </a:pPr>
            <a:endParaRPr lang="en-GB" dirty="0"/>
          </a:p>
          <a:p>
            <a:endParaRPr lang="en-GB" dirty="0"/>
          </a:p>
        </p:txBody>
      </p:sp>
      <p:sp>
        <p:nvSpPr>
          <p:cNvPr id="9" name="Content Placeholder 2">
            <a:extLst>
              <a:ext uri="{FF2B5EF4-FFF2-40B4-BE49-F238E27FC236}">
                <a16:creationId xmlns:a16="http://schemas.microsoft.com/office/drawing/2014/main" id="{D4DC6BC6-3C73-4CB9-A883-E5A9889DC9BB}"/>
              </a:ext>
            </a:extLst>
          </p:cNvPr>
          <p:cNvSpPr txBox="1">
            <a:spLocks/>
          </p:cNvSpPr>
          <p:nvPr/>
        </p:nvSpPr>
        <p:spPr>
          <a:xfrm>
            <a:off x="9097617" y="1152219"/>
            <a:ext cx="3094383" cy="54299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Tragic hero </a:t>
            </a:r>
          </a:p>
          <a:p>
            <a:r>
              <a:rPr lang="en-GB" dirty="0"/>
              <a:t>Connotations </a:t>
            </a:r>
          </a:p>
          <a:p>
            <a:r>
              <a:rPr lang="en-GB" dirty="0"/>
              <a:t>Religious imagery</a:t>
            </a:r>
          </a:p>
          <a:p>
            <a:r>
              <a:rPr lang="en-GB" dirty="0"/>
              <a:t>Puns </a:t>
            </a:r>
          </a:p>
          <a:p>
            <a:r>
              <a:rPr lang="en-GB" dirty="0"/>
              <a:t>Verb </a:t>
            </a:r>
          </a:p>
          <a:p>
            <a:r>
              <a:rPr lang="en-GB" dirty="0"/>
              <a:t>Adjective</a:t>
            </a:r>
          </a:p>
          <a:p>
            <a:r>
              <a:rPr lang="en-GB" dirty="0"/>
              <a:t>Noun </a:t>
            </a:r>
          </a:p>
          <a:p>
            <a:r>
              <a:rPr lang="en-GB" dirty="0"/>
              <a:t>Adverb</a:t>
            </a:r>
          </a:p>
          <a:p>
            <a:r>
              <a:rPr lang="en-GB" dirty="0"/>
              <a:t>Chorus </a:t>
            </a:r>
          </a:p>
          <a:p>
            <a:r>
              <a:rPr lang="en-GB" dirty="0"/>
              <a:t>Prologue </a:t>
            </a:r>
          </a:p>
          <a:p>
            <a:r>
              <a:rPr lang="en-GB" dirty="0"/>
              <a:t>Dialogue </a:t>
            </a:r>
          </a:p>
          <a:p>
            <a:pPr marL="0" indent="0">
              <a:buNone/>
            </a:pPr>
            <a:endParaRPr lang="en-GB" dirty="0"/>
          </a:p>
        </p:txBody>
      </p:sp>
    </p:spTree>
    <p:extLst>
      <p:ext uri="{BB962C8B-B14F-4D97-AF65-F5344CB8AC3E}">
        <p14:creationId xmlns:p14="http://schemas.microsoft.com/office/powerpoint/2010/main" val="3456310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260"/>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457200" indent="-457200">
              <a:buFont typeface="+mj-lt"/>
              <a:buAutoNum type="arabicPeriod"/>
            </a:pPr>
            <a:endParaRPr lang="en-GB" sz="3200" dirty="0"/>
          </a:p>
          <a:p>
            <a:pPr marL="457200" indent="-457200">
              <a:buFont typeface="+mj-lt"/>
              <a:buAutoNum type="arabicPeriod"/>
            </a:pPr>
            <a:r>
              <a:rPr lang="en-GB" sz="3200" dirty="0"/>
              <a:t>“Tears augmenting the morning dew” – Use triplets to explore the significance of this quote</a:t>
            </a:r>
          </a:p>
          <a:p>
            <a:pPr marL="457200" indent="-457200">
              <a:buFont typeface="+mj-lt"/>
              <a:buAutoNum type="arabicPeriod"/>
            </a:pPr>
            <a:r>
              <a:rPr lang="en-GB" sz="3200" dirty="0"/>
              <a:t>List as many oxymoron’s as you can remember to show Romeo’s lovesick characteristics</a:t>
            </a:r>
          </a:p>
          <a:p>
            <a:pPr marL="457200" indent="-457200">
              <a:buFont typeface="+mj-lt"/>
              <a:buAutoNum type="arabicPeriod"/>
            </a:pPr>
            <a:r>
              <a:rPr lang="en-GB" sz="3200" dirty="0"/>
              <a:t>What is in a name – What does Benvolio stand for and how do his actions reinforce this in Act 1? </a:t>
            </a:r>
          </a:p>
          <a:p>
            <a:pPr marL="457200" indent="-457200">
              <a:buFont typeface="+mj-lt"/>
              <a:buAutoNum type="arabicPeriod"/>
            </a:pPr>
            <a:r>
              <a:rPr lang="en-GB" sz="3200" dirty="0"/>
              <a:t>How is Cupid and Dian (goddess of chastity) relevant to Romeo’s love for Rosaline? </a:t>
            </a:r>
          </a:p>
          <a:p>
            <a:pPr marL="457200" indent="-457200">
              <a:buFont typeface="+mj-lt"/>
              <a:buAutoNum type="arabicPeriod"/>
            </a:pPr>
            <a:r>
              <a:rPr lang="en-GB" sz="3200" dirty="0"/>
              <a:t>Explain courtly love and what the role of courtly love is here? </a:t>
            </a:r>
          </a:p>
        </p:txBody>
      </p:sp>
      <p:pic>
        <p:nvPicPr>
          <p:cNvPr id="4" name="Picture 3" descr="http://tse3.mm.bing.net/th?id=OIP.M4b4196478bc5e06e487c6d07cdff1140o0&amp;pid=15.1">
            <a:extLst>
              <a:ext uri="{FF2B5EF4-FFF2-40B4-BE49-F238E27FC236}">
                <a16:creationId xmlns:a16="http://schemas.microsoft.com/office/drawing/2014/main" id="{DB99F71B-E2D7-4F5B-A0A5-851085EB5F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E8AAB120-2B74-497F-AD9D-8F85B66B629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1689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260"/>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a:bodyPr>
          <a:lstStyle/>
          <a:p>
            <a:pPr marL="457200" indent="-457200">
              <a:buFont typeface="+mj-lt"/>
              <a:buAutoNum type="arabicPeriod"/>
            </a:pPr>
            <a:endParaRPr lang="en-GB" sz="3200" dirty="0"/>
          </a:p>
          <a:p>
            <a:pPr marL="457200" indent="-457200">
              <a:buFont typeface="+mj-lt"/>
              <a:buAutoNum type="arabicPeriod"/>
            </a:pPr>
            <a:r>
              <a:rPr lang="en-GB" sz="3200" dirty="0"/>
              <a:t>Explain the themes in the exposition of the play. </a:t>
            </a:r>
          </a:p>
          <a:p>
            <a:pPr marL="457200" indent="-457200">
              <a:buFont typeface="+mj-lt"/>
              <a:buAutoNum type="arabicPeriod"/>
            </a:pPr>
            <a:r>
              <a:rPr lang="en-GB" sz="3200" dirty="0"/>
              <a:t>Explain what four important events in A1 S1 </a:t>
            </a:r>
          </a:p>
          <a:p>
            <a:pPr marL="457200" indent="-457200">
              <a:buFont typeface="+mj-lt"/>
              <a:buAutoNum type="arabicPeriod"/>
            </a:pPr>
            <a:r>
              <a:rPr lang="en-GB" sz="3200" dirty="0"/>
              <a:t>Who appears in A1 S1? </a:t>
            </a:r>
          </a:p>
          <a:p>
            <a:pPr marL="457200" indent="-457200">
              <a:buFont typeface="+mj-lt"/>
              <a:buAutoNum type="arabicPeriod"/>
            </a:pPr>
            <a:r>
              <a:rPr lang="en-GB" sz="3200" dirty="0"/>
              <a:t>Which character has the longest speech in A1 S1 and why is this important? </a:t>
            </a:r>
          </a:p>
          <a:p>
            <a:pPr marL="457200" indent="-457200">
              <a:buFont typeface="+mj-lt"/>
              <a:buAutoNum type="arabicPeriod"/>
            </a:pPr>
            <a:r>
              <a:rPr lang="en-GB" sz="3200" dirty="0"/>
              <a:t>What do we learn about Romeo’s nature in A1S1? (use triplets to explore this) </a:t>
            </a:r>
          </a:p>
        </p:txBody>
      </p:sp>
      <p:pic>
        <p:nvPicPr>
          <p:cNvPr id="4" name="Picture 3" descr="http://tse3.mm.bing.net/th?id=OIP.M4b4196478bc5e06e487c6d07cdff1140o0&amp;pid=15.1">
            <a:extLst>
              <a:ext uri="{FF2B5EF4-FFF2-40B4-BE49-F238E27FC236}">
                <a16:creationId xmlns:a16="http://schemas.microsoft.com/office/drawing/2014/main" id="{83446776-C0A2-47DE-A4CB-DB67B4CEF9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AF213E69-B8E7-4361-9174-6E46251CCE0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2787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260"/>
            <a:ext cx="9144000" cy="974451"/>
          </a:xfrm>
          <a:gradFill>
            <a:gsLst>
              <a:gs pos="0">
                <a:srgbClr val="F83EC3"/>
              </a:gs>
              <a:gs pos="50000">
                <a:schemeClr val="dk1">
                  <a:lumMod val="105000"/>
                  <a:satMod val="103000"/>
                  <a:tint val="73000"/>
                </a:schemeClr>
              </a:gs>
              <a:gs pos="100000">
                <a:schemeClr val="dk1">
                  <a:lumMod val="105000"/>
                  <a:satMod val="109000"/>
                  <a:tint val="81000"/>
                </a:schemeClr>
              </a:gs>
            </a:gsLst>
          </a:gradFill>
        </p:spPr>
        <p:style>
          <a:lnRef idx="1">
            <a:schemeClr val="dk1"/>
          </a:lnRef>
          <a:fillRef idx="2">
            <a:schemeClr val="dk1"/>
          </a:fillRef>
          <a:effectRef idx="1">
            <a:schemeClr val="dk1"/>
          </a:effectRef>
          <a:fontRef idx="minor">
            <a:schemeClr val="dk1"/>
          </a:fontRef>
        </p:style>
        <p:txBody>
          <a:bodyPr>
            <a:normAutofit/>
          </a:bodyPr>
          <a:lstStyle/>
          <a:p>
            <a:r>
              <a:rPr lang="en-GB" dirty="0"/>
              <a:t>5 in 5 Romeo &amp; Juliet</a:t>
            </a:r>
          </a:p>
        </p:txBody>
      </p:sp>
      <p:sp>
        <p:nvSpPr>
          <p:cNvPr id="3" name="Subtitle 2"/>
          <p:cNvSpPr>
            <a:spLocks noGrp="1"/>
          </p:cNvSpPr>
          <p:nvPr>
            <p:ph type="subTitle" idx="1"/>
          </p:nvPr>
        </p:nvSpPr>
        <p:spPr>
          <a:xfrm>
            <a:off x="2982685" y="1555523"/>
            <a:ext cx="8510377" cy="4876267"/>
          </a:xfrm>
        </p:spPr>
        <p:style>
          <a:lnRef idx="2">
            <a:schemeClr val="dk1"/>
          </a:lnRef>
          <a:fillRef idx="1">
            <a:schemeClr val="lt1"/>
          </a:fillRef>
          <a:effectRef idx="0">
            <a:schemeClr val="dk1"/>
          </a:effectRef>
          <a:fontRef idx="minor">
            <a:schemeClr val="dk1"/>
          </a:fontRef>
        </p:style>
        <p:txBody>
          <a:bodyPr>
            <a:normAutofit lnSpcReduction="10000"/>
          </a:bodyPr>
          <a:lstStyle/>
          <a:p>
            <a:pPr marL="457200" indent="-457200">
              <a:buFont typeface="+mj-lt"/>
              <a:buAutoNum type="arabicPeriod"/>
            </a:pPr>
            <a:r>
              <a:rPr lang="en-GB" sz="3200" dirty="0"/>
              <a:t>Paris asks Juliet’s father for her hand in marriage – why is this important? </a:t>
            </a:r>
          </a:p>
          <a:p>
            <a:pPr marL="457200" indent="-457200">
              <a:buFont typeface="+mj-lt"/>
              <a:buAutoNum type="arabicPeriod"/>
            </a:pPr>
            <a:r>
              <a:rPr lang="en-GB" sz="3200" dirty="0"/>
              <a:t>A servant carries invites to the Capulet ball, but asks who to read them? </a:t>
            </a:r>
          </a:p>
          <a:p>
            <a:pPr marL="457200" indent="-457200">
              <a:buFont typeface="+mj-lt"/>
              <a:buAutoNum type="arabicPeriod"/>
            </a:pPr>
            <a:r>
              <a:rPr lang="en-GB" sz="3200" dirty="0"/>
              <a:t>Benvolio suggests they gate-crash the ball. What significance does this have? </a:t>
            </a:r>
          </a:p>
          <a:p>
            <a:pPr marL="457200" indent="-457200">
              <a:buFont typeface="+mj-lt"/>
              <a:buAutoNum type="arabicPeriod"/>
            </a:pPr>
            <a:r>
              <a:rPr lang="en-GB" sz="3200" dirty="0"/>
              <a:t>Romeo is still pining for Rosaline – what does he think going to the ball will do? </a:t>
            </a:r>
          </a:p>
          <a:p>
            <a:pPr marL="457200" indent="-457200">
              <a:buFont typeface="+mj-lt"/>
              <a:buAutoNum type="arabicPeriod"/>
            </a:pPr>
            <a:r>
              <a:rPr lang="en-GB" sz="3200" dirty="0"/>
              <a:t>Why does Benvolio want them to go to the ball? </a:t>
            </a:r>
          </a:p>
          <a:p>
            <a:pPr marL="457200" indent="-457200">
              <a:buFont typeface="+mj-lt"/>
              <a:buAutoNum type="arabicPeriod"/>
            </a:pPr>
            <a:endParaRPr lang="en-GB" sz="3200" dirty="0"/>
          </a:p>
        </p:txBody>
      </p:sp>
      <p:pic>
        <p:nvPicPr>
          <p:cNvPr id="4" name="Picture 3" descr="http://tse3.mm.bing.net/th?id=OIP.M4b4196478bc5e06e487c6d07cdff1140o0&amp;pid=15.1">
            <a:extLst>
              <a:ext uri="{FF2B5EF4-FFF2-40B4-BE49-F238E27FC236}">
                <a16:creationId xmlns:a16="http://schemas.microsoft.com/office/drawing/2014/main" id="{4F012BAA-938B-43C2-8432-B5FC5A32E9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625" y="1675411"/>
            <a:ext cx="1428750" cy="17535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C900335779[1]">
            <a:extLst>
              <a:ext uri="{FF2B5EF4-FFF2-40B4-BE49-F238E27FC236}">
                <a16:creationId xmlns:a16="http://schemas.microsoft.com/office/drawing/2014/main" id="{0694907B-E235-4B34-AA1D-F9581DF254B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2738" y="263426"/>
            <a:ext cx="1084263" cy="2584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80285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551</TotalTime>
  <Words>6030</Words>
  <Application>Microsoft Office PowerPoint</Application>
  <PresentationFormat>Widescreen</PresentationFormat>
  <Paragraphs>626</Paragraphs>
  <Slides>62</Slides>
  <Notes>59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62</vt:i4>
      </vt:variant>
    </vt:vector>
  </HeadingPairs>
  <TitlesOfParts>
    <vt:vector size="66" baseType="lpstr">
      <vt:lpstr>Arial</vt:lpstr>
      <vt:lpstr>Calibri</vt:lpstr>
      <vt:lpstr>Calibri Light</vt:lpstr>
      <vt:lpstr>Office Theme</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PowerPoint Presentation</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5 in 5 Romeo &amp; Juliet</vt:lpstr>
      <vt:lpstr>Beat the Teacher Quotes in Romeo &amp; Juliet</vt:lpstr>
      <vt:lpstr>Thought Splurge – 5 minutes</vt:lpstr>
      <vt:lpstr>Silent Debate – 5 minutes</vt:lpstr>
      <vt:lpstr>PowerPoint Presentation</vt:lpstr>
      <vt:lpstr>PowerPoint Presentation</vt:lpstr>
      <vt:lpstr>PowerPoint Presentation</vt:lpstr>
    </vt:vector>
  </TitlesOfParts>
  <Company>Authorised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in 5 R&amp;J Starters</dc:title>
  <dc:creator>Susan Strachan</dc:creator>
  <cp:lastModifiedBy>B Graham</cp:lastModifiedBy>
  <cp:revision>50</cp:revision>
  <dcterms:created xsi:type="dcterms:W3CDTF">2018-06-12T07:39:48Z</dcterms:created>
  <dcterms:modified xsi:type="dcterms:W3CDTF">2020-09-17T07:36:51Z</dcterms:modified>
</cp:coreProperties>
</file>