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355" r:id="rId3"/>
    <p:sldId id="357" r:id="rId4"/>
    <p:sldId id="356" r:id="rId5"/>
    <p:sldId id="385" r:id="rId6"/>
    <p:sldId id="384" r:id="rId7"/>
    <p:sldId id="386" r:id="rId8"/>
    <p:sldId id="387" r:id="rId9"/>
    <p:sldId id="388" r:id="rId10"/>
    <p:sldId id="389" r:id="rId11"/>
    <p:sldId id="382" r:id="rId12"/>
    <p:sldId id="340" r:id="rId13"/>
    <p:sldId id="3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6856" autoAdjust="0"/>
  </p:normalViewPr>
  <p:slideViewPr>
    <p:cSldViewPr snapToGrid="0">
      <p:cViewPr varScale="1">
        <p:scale>
          <a:sx n="64" d="100"/>
          <a:sy n="64" d="100"/>
        </p:scale>
        <p:origin x="-9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6A0752-2555-4E1E-9CE8-A736310DE625}" type="datetimeFigureOut">
              <a:rPr lang="en-GB" smtClean="0"/>
              <a:t>11/08/2020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3D249-BB2C-426A-AB18-E7F1EA962EE7}" type="slidenum">
              <a:rPr lang="en-GB" smtClean="0"/>
              <a:t>‹#›</a:t>
            </a:fld>
            <a:endParaRPr lang="en-GB" dirty="0"/>
          </a:p>
        </p:txBody>
      </p:sp>
    </p:spTree>
    <p:extLst>
      <p:ext uri="{BB962C8B-B14F-4D97-AF65-F5344CB8AC3E}">
        <p14:creationId xmlns:p14="http://schemas.microsoft.com/office/powerpoint/2010/main" val="5593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Irony =Irony is when something happens that is the opposite of what was expected. When a character says something that is different from what they really mean or how they really feel.</a:t>
            </a:r>
          </a:p>
          <a:p>
            <a:r>
              <a:rPr lang="en-GB" dirty="0" smtClean="0"/>
              <a:t>Sarcasm =Sarcasm is an ironic remark meant to mock by saying something different than what the speaker really means. </a:t>
            </a:r>
            <a:endParaRPr lang="en-GB" dirty="0"/>
          </a:p>
        </p:txBody>
      </p:sp>
      <p:sp>
        <p:nvSpPr>
          <p:cNvPr id="4" name="Slide Number Placeholder 3"/>
          <p:cNvSpPr>
            <a:spLocks noGrp="1"/>
          </p:cNvSpPr>
          <p:nvPr>
            <p:ph type="sldNum" sz="quarter" idx="10"/>
          </p:nvPr>
        </p:nvSpPr>
        <p:spPr/>
        <p:txBody>
          <a:bodyPr/>
          <a:lstStyle/>
          <a:p>
            <a:fld id="{3673D249-BB2C-426A-AB18-E7F1EA962EE7}" type="slidenum">
              <a:rPr lang="en-GB" smtClean="0"/>
              <a:t>2</a:t>
            </a:fld>
            <a:endParaRPr lang="en-GB" dirty="0"/>
          </a:p>
        </p:txBody>
      </p:sp>
    </p:spTree>
    <p:extLst>
      <p:ext uri="{BB962C8B-B14F-4D97-AF65-F5344CB8AC3E}">
        <p14:creationId xmlns:p14="http://schemas.microsoft.com/office/powerpoint/2010/main" val="1672966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“customers are advised that we do not accept credit cards.”</a:t>
            </a:r>
          </a:p>
          <a:p>
            <a:r>
              <a:rPr lang="en-GB" dirty="0" smtClean="0"/>
              <a:t>“it is essential to ensure you have the correct tools before proceeding.”</a:t>
            </a:r>
            <a:endParaRPr lang="en-GB" dirty="0"/>
          </a:p>
        </p:txBody>
      </p:sp>
      <p:sp>
        <p:nvSpPr>
          <p:cNvPr id="4" name="Slide Number Placeholder 3"/>
          <p:cNvSpPr>
            <a:spLocks noGrp="1"/>
          </p:cNvSpPr>
          <p:nvPr>
            <p:ph type="sldNum" sz="quarter" idx="10"/>
          </p:nvPr>
        </p:nvSpPr>
        <p:spPr/>
        <p:txBody>
          <a:bodyPr/>
          <a:lstStyle/>
          <a:p>
            <a:fld id="{3673D249-BB2C-426A-AB18-E7F1EA962EE7}" type="slidenum">
              <a:rPr lang="en-GB" smtClean="0"/>
              <a:t>3</a:t>
            </a:fld>
            <a:endParaRPr lang="en-GB" dirty="0"/>
          </a:p>
        </p:txBody>
      </p:sp>
    </p:spTree>
    <p:extLst>
      <p:ext uri="{BB962C8B-B14F-4D97-AF65-F5344CB8AC3E}">
        <p14:creationId xmlns:p14="http://schemas.microsoft.com/office/powerpoint/2010/main" val="3681813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DDEA47-6A0F-48FA-929F-7425DD0BB50B}" type="slidenum">
              <a:rPr lang="en-GB" smtClean="0"/>
              <a:t>5</a:t>
            </a:fld>
            <a:endParaRPr lang="en-GB" dirty="0"/>
          </a:p>
        </p:txBody>
      </p:sp>
    </p:spTree>
    <p:extLst>
      <p:ext uri="{BB962C8B-B14F-4D97-AF65-F5344CB8AC3E}">
        <p14:creationId xmlns:p14="http://schemas.microsoft.com/office/powerpoint/2010/main" val="185116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37646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34799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2047744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4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73096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360612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5335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140408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41071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10690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336818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671C43-B414-4752-B1D3-EB7982AEA3F8}" type="datetimeFigureOut">
              <a:rPr lang="en-GB" smtClean="0"/>
              <a:t>11/08/2020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D01576-F4D6-4E80-8E35-6C849306CFEF}" type="slidenum">
              <a:rPr lang="en-GB" smtClean="0"/>
              <a:t>‹#›</a:t>
            </a:fld>
            <a:endParaRPr lang="en-GB" dirty="0"/>
          </a:p>
        </p:txBody>
      </p:sp>
    </p:spTree>
    <p:extLst>
      <p:ext uri="{BB962C8B-B14F-4D97-AF65-F5344CB8AC3E}">
        <p14:creationId xmlns:p14="http://schemas.microsoft.com/office/powerpoint/2010/main" val="111129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71C43-B414-4752-B1D3-EB7982AEA3F8}" type="datetimeFigureOut">
              <a:rPr lang="en-GB" smtClean="0"/>
              <a:t>11/08/2020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01576-F4D6-4E80-8E35-6C849306CFEF}" type="slidenum">
              <a:rPr lang="en-GB" smtClean="0"/>
              <a:t>‹#›</a:t>
            </a:fld>
            <a:endParaRPr lang="en-GB" dirty="0"/>
          </a:p>
        </p:txBody>
      </p:sp>
    </p:spTree>
    <p:extLst>
      <p:ext uri="{BB962C8B-B14F-4D97-AF65-F5344CB8AC3E}">
        <p14:creationId xmlns:p14="http://schemas.microsoft.com/office/powerpoint/2010/main" val="2073042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40000"/>
              <a:lumOff val="60000"/>
            </a:schemeClr>
          </a:solidFill>
        </p:spPr>
        <p:txBody>
          <a:bodyPr>
            <a:normAutofit fontScale="90000"/>
          </a:bodyPr>
          <a:lstStyle/>
          <a:p>
            <a:r>
              <a:rPr lang="en-GB" dirty="0" smtClean="0"/>
              <a:t>Revising Language Paper 2: Section B Transactional Writing</a:t>
            </a:r>
            <a:endParaRPr lang="en-GB" dirty="0"/>
          </a:p>
        </p:txBody>
      </p:sp>
      <p:sp>
        <p:nvSpPr>
          <p:cNvPr id="3" name="Subtitle 2"/>
          <p:cNvSpPr>
            <a:spLocks noGrp="1"/>
          </p:cNvSpPr>
          <p:nvPr>
            <p:ph type="subTitle" idx="1"/>
          </p:nvPr>
        </p:nvSpPr>
        <p:spPr>
          <a:xfrm>
            <a:off x="1524000" y="3509963"/>
            <a:ext cx="9144000" cy="1747837"/>
          </a:xfrm>
          <a:solidFill>
            <a:schemeClr val="accent4">
              <a:lumMod val="60000"/>
              <a:lumOff val="40000"/>
            </a:schemeClr>
          </a:solidFill>
        </p:spPr>
        <p:txBody>
          <a:bodyPr>
            <a:normAutofit/>
          </a:bodyPr>
          <a:lstStyle/>
          <a:p>
            <a:r>
              <a:rPr lang="en-GB" sz="3600" b="1" dirty="0" smtClean="0"/>
              <a:t>LO: To revise specific language techniques.</a:t>
            </a:r>
          </a:p>
          <a:p>
            <a:r>
              <a:rPr lang="en-GB" sz="3600" b="1" dirty="0" smtClean="0"/>
              <a:t>ST: I can confidently answer in my exam.</a:t>
            </a:r>
            <a:endParaRPr lang="en-GB" sz="3600" b="1" dirty="0"/>
          </a:p>
        </p:txBody>
      </p:sp>
      <p:pic>
        <p:nvPicPr>
          <p:cNvPr id="4" name="Picture 3"/>
          <p:cNvPicPr>
            <a:picLocks noChangeAspect="1"/>
          </p:cNvPicPr>
          <p:nvPr/>
        </p:nvPicPr>
        <p:blipFill>
          <a:blip r:embed="rId2"/>
          <a:stretch>
            <a:fillRect/>
          </a:stretch>
        </p:blipFill>
        <p:spPr>
          <a:xfrm>
            <a:off x="9206491" y="177678"/>
            <a:ext cx="2923018" cy="1425657"/>
          </a:xfrm>
          <a:prstGeom prst="rect">
            <a:avLst/>
          </a:prstGeom>
        </p:spPr>
      </p:pic>
      <p:sp>
        <p:nvSpPr>
          <p:cNvPr id="5" name="Double Wave 4"/>
          <p:cNvSpPr/>
          <p:nvPr/>
        </p:nvSpPr>
        <p:spPr>
          <a:xfrm rot="19771667">
            <a:off x="-33631" y="883582"/>
            <a:ext cx="3863460" cy="1390588"/>
          </a:xfrm>
          <a:prstGeom prst="doubleWave">
            <a:avLst>
              <a:gd name="adj1" fmla="val 6201"/>
              <a:gd name="adj2" fmla="val 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b="1" i="1" dirty="0" smtClean="0">
                <a:solidFill>
                  <a:sysClr val="windowText" lastClr="000000"/>
                </a:solidFill>
              </a:rPr>
              <a:t>Letters!</a:t>
            </a:r>
            <a:endParaRPr lang="en-GB" sz="8000" b="1" i="1" dirty="0">
              <a:solidFill>
                <a:sysClr val="windowText" lastClr="000000"/>
              </a:solidFill>
            </a:endParaRPr>
          </a:p>
        </p:txBody>
      </p:sp>
    </p:spTree>
    <p:extLst>
      <p:ext uri="{BB962C8B-B14F-4D97-AF65-F5344CB8AC3E}">
        <p14:creationId xmlns:p14="http://schemas.microsoft.com/office/powerpoint/2010/main" val="368921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2">
              <a:lumMod val="20000"/>
              <a:lumOff val="80000"/>
            </a:schemeClr>
          </a:solidFill>
        </p:spPr>
        <p:txBody>
          <a:bodyPr/>
          <a:lstStyle/>
          <a:p>
            <a:r>
              <a:rPr lang="en-GB" dirty="0" smtClean="0"/>
              <a:t>Writing task: Successful ingredients – try to use …</a:t>
            </a:r>
            <a:endParaRPr lang="en-GB" dirty="0"/>
          </a:p>
        </p:txBody>
      </p:sp>
      <p:sp>
        <p:nvSpPr>
          <p:cNvPr id="3" name="Content Placeholder 2"/>
          <p:cNvSpPr>
            <a:spLocks noGrp="1"/>
          </p:cNvSpPr>
          <p:nvPr>
            <p:ph idx="1"/>
          </p:nvPr>
        </p:nvSpPr>
        <p:spPr>
          <a:xfrm>
            <a:off x="0" y="1334125"/>
            <a:ext cx="5771213" cy="5523875"/>
          </a:xfrm>
          <a:solidFill>
            <a:schemeClr val="accent3">
              <a:lumMod val="20000"/>
              <a:lumOff val="80000"/>
            </a:schemeClr>
          </a:solidFill>
        </p:spPr>
        <p:txBody>
          <a:bodyPr>
            <a:normAutofit fontScale="92500" lnSpcReduction="20000"/>
          </a:bodyPr>
          <a:lstStyle/>
          <a:p>
            <a:pPr marL="0" indent="0">
              <a:buNone/>
            </a:pPr>
            <a:r>
              <a:rPr lang="en-GB" sz="3200" i="1" dirty="0" smtClean="0"/>
              <a:t>This is part of an article that appeared in a local newspaper.</a:t>
            </a:r>
          </a:p>
          <a:p>
            <a:pPr marL="0" indent="0">
              <a:buNone/>
            </a:pPr>
            <a:r>
              <a:rPr lang="en-GB" sz="3200" i="1" dirty="0" smtClean="0"/>
              <a:t>“We should build more houses in rural areas. Having beautiful scenery is not as important as having a plentiful supply of housing  for a growing population.”</a:t>
            </a:r>
          </a:p>
          <a:p>
            <a:pPr marL="0" indent="0">
              <a:buNone/>
            </a:pPr>
            <a:r>
              <a:rPr lang="en-GB" sz="3200" i="1" dirty="0" smtClean="0"/>
              <a:t>You have decided to write a letter to the editor of the newspaper to share your views on this subject. You could write in favour or against this statement.</a:t>
            </a:r>
          </a:p>
          <a:p>
            <a:pPr marL="0" indent="0">
              <a:buNone/>
            </a:pPr>
            <a:r>
              <a:rPr lang="en-GB" sz="3200" b="1" dirty="0" smtClean="0"/>
              <a:t>Write a compelling letter giving your views.</a:t>
            </a:r>
            <a:endParaRPr lang="en-GB" sz="3200" b="1" dirty="0"/>
          </a:p>
        </p:txBody>
      </p:sp>
      <p:sp>
        <p:nvSpPr>
          <p:cNvPr id="4" name="Content Placeholder 2"/>
          <p:cNvSpPr txBox="1">
            <a:spLocks/>
          </p:cNvSpPr>
          <p:nvPr/>
        </p:nvSpPr>
        <p:spPr>
          <a:xfrm>
            <a:off x="5771213" y="1075544"/>
            <a:ext cx="6420788" cy="5782456"/>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smtClean="0"/>
              <a:t>Tone – formal!</a:t>
            </a:r>
          </a:p>
          <a:p>
            <a:r>
              <a:rPr lang="en-GB" sz="2400" b="1" dirty="0" smtClean="0"/>
              <a:t>Anaphora – ( the use of THREE consecutive sentence starts)</a:t>
            </a:r>
          </a:p>
          <a:p>
            <a:r>
              <a:rPr lang="en-GB" sz="2400" b="1" dirty="0" smtClean="0"/>
              <a:t>A rhetorical question – ONLY ONE – don’t over use them!</a:t>
            </a:r>
          </a:p>
          <a:p>
            <a:r>
              <a:rPr lang="en-GB" sz="2400" b="1" dirty="0" smtClean="0"/>
              <a:t>A simple sentence</a:t>
            </a:r>
          </a:p>
          <a:p>
            <a:r>
              <a:rPr lang="en-GB" sz="2400" b="1" dirty="0" smtClean="0"/>
              <a:t>A ONE sentence paragraph</a:t>
            </a:r>
          </a:p>
          <a:p>
            <a:r>
              <a:rPr lang="en-GB" sz="2400" b="1" dirty="0" smtClean="0"/>
              <a:t>Alliteration</a:t>
            </a:r>
          </a:p>
          <a:p>
            <a:r>
              <a:rPr lang="en-GB" sz="2400" b="1" dirty="0" smtClean="0"/>
              <a:t>Power of THREE - the tricolon!</a:t>
            </a:r>
          </a:p>
          <a:p>
            <a:r>
              <a:rPr lang="en-GB" sz="2400" b="1" dirty="0" smtClean="0"/>
              <a:t>FIVE up-levelled vocabulary choices – change them with the use of a thesaurus</a:t>
            </a:r>
          </a:p>
          <a:p>
            <a:r>
              <a:rPr lang="en-GB" sz="2400" b="1" dirty="0" smtClean="0"/>
              <a:t>A sentence that begins with an adverb</a:t>
            </a:r>
            <a:endParaRPr lang="en-GB" sz="2400" b="1" dirty="0"/>
          </a:p>
        </p:txBody>
      </p:sp>
    </p:spTree>
    <p:extLst>
      <p:ext uri="{BB962C8B-B14F-4D97-AF65-F5344CB8AC3E}">
        <p14:creationId xmlns:p14="http://schemas.microsoft.com/office/powerpoint/2010/main" val="428450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71" y="274638"/>
            <a:ext cx="10561173" cy="2002235"/>
          </a:xfrm>
          <a:solidFill>
            <a:schemeClr val="accent2">
              <a:lumMod val="40000"/>
              <a:lumOff val="60000"/>
            </a:schemeClr>
          </a:solidFill>
        </p:spPr>
        <p:txBody>
          <a:bodyPr/>
          <a:lstStyle/>
          <a:p>
            <a:r>
              <a:rPr lang="en-GB" dirty="0" smtClean="0"/>
              <a:t>Plenary: Storyboard your learning in the lesson today in a series of 3 pictures.</a:t>
            </a:r>
            <a:endParaRPr lang="en-GB" dirty="0"/>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3392" y="5013177"/>
            <a:ext cx="8919237" cy="1694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4086" y="2276873"/>
            <a:ext cx="4403559" cy="256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424" y="2854234"/>
            <a:ext cx="5376597" cy="1750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0752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 y="0"/>
            <a:ext cx="11884471" cy="1325563"/>
          </a:xfrm>
          <a:solidFill>
            <a:schemeClr val="accent3">
              <a:lumMod val="20000"/>
              <a:lumOff val="80000"/>
            </a:schemeClr>
          </a:solidFill>
        </p:spPr>
        <p:txBody>
          <a:bodyPr>
            <a:noAutofit/>
          </a:bodyPr>
          <a:lstStyle/>
          <a:p>
            <a:r>
              <a:rPr lang="en-GB" sz="9600" dirty="0" smtClean="0"/>
              <a:t>Extension</a:t>
            </a:r>
            <a:endParaRPr lang="en-GB" sz="9600" dirty="0"/>
          </a:p>
        </p:txBody>
      </p:sp>
      <p:sp>
        <p:nvSpPr>
          <p:cNvPr id="3" name="Content Placeholder 2"/>
          <p:cNvSpPr>
            <a:spLocks noGrp="1"/>
          </p:cNvSpPr>
          <p:nvPr>
            <p:ph idx="1"/>
          </p:nvPr>
        </p:nvSpPr>
        <p:spPr>
          <a:xfrm>
            <a:off x="100012" y="1343024"/>
            <a:ext cx="11884471" cy="4800600"/>
          </a:xfrm>
          <a:solidFill>
            <a:schemeClr val="accent2">
              <a:lumMod val="40000"/>
              <a:lumOff val="60000"/>
            </a:schemeClr>
          </a:solidFill>
        </p:spPr>
        <p:txBody>
          <a:bodyPr>
            <a:normAutofit/>
          </a:bodyPr>
          <a:lstStyle/>
          <a:p>
            <a:r>
              <a:rPr lang="en-GB" sz="6600" dirty="0" smtClean="0"/>
              <a:t>Write an A-Z of your learning today.</a:t>
            </a:r>
            <a:endParaRPr lang="en-GB" sz="6600" dirty="0"/>
          </a:p>
        </p:txBody>
      </p:sp>
      <p:sp>
        <p:nvSpPr>
          <p:cNvPr id="4" name="Content Placeholder 2"/>
          <p:cNvSpPr txBox="1">
            <a:spLocks/>
          </p:cNvSpPr>
          <p:nvPr/>
        </p:nvSpPr>
        <p:spPr>
          <a:xfrm>
            <a:off x="0" y="3857624"/>
            <a:ext cx="12084496" cy="28792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ctr">
              <a:buFont typeface="Arial" panose="020B0604020202020204" pitchFamily="34" charset="0"/>
              <a:buNone/>
            </a:pPr>
            <a:r>
              <a:rPr lang="en-GB" sz="8800" dirty="0" smtClean="0"/>
              <a:t>A B C D E F G H I J K L M N O P Q R S T U V W X Y Z</a:t>
            </a:r>
            <a:endParaRPr lang="en-GB" sz="8800" dirty="0"/>
          </a:p>
        </p:txBody>
      </p:sp>
    </p:spTree>
    <p:extLst>
      <p:ext uri="{BB962C8B-B14F-4D97-AF65-F5344CB8AC3E}">
        <p14:creationId xmlns:p14="http://schemas.microsoft.com/office/powerpoint/2010/main" val="3689130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311" y="1924556"/>
            <a:ext cx="11647850" cy="4608512"/>
          </a:xfrm>
        </p:spPr>
        <p:txBody>
          <a:bodyPr>
            <a:normAutofit fontScale="90000"/>
          </a:bodyPr>
          <a:lstStyle/>
          <a:p>
            <a:r>
              <a:rPr lang="en-GB" dirty="0" smtClean="0"/>
              <a:t>Homework Task</a:t>
            </a:r>
            <a:r>
              <a:rPr lang="en-GB" dirty="0" smtClean="0"/>
              <a:t>: </a:t>
            </a:r>
            <a:br>
              <a:rPr lang="en-GB" dirty="0" smtClean="0"/>
            </a:br>
            <a:r>
              <a:rPr lang="en-GB" dirty="0" smtClean="0"/>
              <a:t>Your headteacher is keen to ensure that new students at your school are able to settle in and make friends.</a:t>
            </a:r>
            <a:br>
              <a:rPr lang="en-GB" dirty="0" smtClean="0"/>
            </a:br>
            <a:r>
              <a:rPr lang="en-GB" dirty="0" smtClean="0"/>
              <a:t>Write a letter to the headteacher suggesting ways this could be done.</a:t>
            </a:r>
            <a:br>
              <a:rPr lang="en-GB" dirty="0" smtClean="0"/>
            </a:br>
            <a:r>
              <a:rPr lang="en-GB" dirty="0" smtClean="0"/>
              <a:t>You could include:</a:t>
            </a:r>
            <a:r>
              <a:rPr lang="en-GB" dirty="0"/>
              <a:t/>
            </a:r>
            <a:br>
              <a:rPr lang="en-GB" dirty="0"/>
            </a:br>
            <a:r>
              <a:rPr lang="en-GB" dirty="0" smtClean="0"/>
              <a:t>* examples of the difficulties that new students     encounter;</a:t>
            </a:r>
            <a:br>
              <a:rPr lang="en-GB" dirty="0" smtClean="0"/>
            </a:br>
            <a:r>
              <a:rPr lang="en-GB" dirty="0" smtClean="0"/>
              <a:t>* your ideas about things that could be done to help new students.</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3847517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a:solidFill>
            <a:schemeClr val="accent1">
              <a:lumMod val="40000"/>
              <a:lumOff val="60000"/>
            </a:schemeClr>
          </a:solidFill>
        </p:spPr>
        <p:txBody>
          <a:bodyPr/>
          <a:lstStyle/>
          <a:p>
            <a:r>
              <a:rPr lang="en-GB" b="1" dirty="0" smtClean="0"/>
              <a:t>Starter: What do you know?</a:t>
            </a:r>
            <a:endParaRPr lang="en-GB" b="1" dirty="0"/>
          </a:p>
        </p:txBody>
      </p:sp>
      <p:sp>
        <p:nvSpPr>
          <p:cNvPr id="3" name="Content Placeholder 2"/>
          <p:cNvSpPr>
            <a:spLocks noGrp="1"/>
          </p:cNvSpPr>
          <p:nvPr>
            <p:ph idx="1"/>
          </p:nvPr>
        </p:nvSpPr>
        <p:spPr>
          <a:xfrm>
            <a:off x="0" y="1300766"/>
            <a:ext cx="12192000" cy="5557234"/>
          </a:xfrm>
          <a:solidFill>
            <a:schemeClr val="accent1">
              <a:lumMod val="20000"/>
              <a:lumOff val="80000"/>
            </a:schemeClr>
          </a:solidFill>
        </p:spPr>
        <p:txBody>
          <a:bodyPr>
            <a:normAutofit/>
          </a:bodyPr>
          <a:lstStyle/>
          <a:p>
            <a:r>
              <a:rPr lang="en-GB" sz="3200" dirty="0" smtClean="0"/>
              <a:t>Briefly explain the difference between irony and sarcasm.</a:t>
            </a:r>
          </a:p>
          <a:p>
            <a:r>
              <a:rPr lang="en-GB" sz="3200" dirty="0" smtClean="0"/>
              <a:t>Is the following text sarcastic? Explain your answer using an example from the text.</a:t>
            </a:r>
          </a:p>
          <a:p>
            <a:endParaRPr lang="en-GB" sz="3200" dirty="0"/>
          </a:p>
          <a:p>
            <a:endParaRPr lang="en-GB" sz="3200" dirty="0" smtClean="0"/>
          </a:p>
          <a:p>
            <a:r>
              <a:rPr lang="en-GB" sz="3200" dirty="0" smtClean="0"/>
              <a:t>Give me THREE top tips for writing a speech.</a:t>
            </a:r>
          </a:p>
          <a:p>
            <a:r>
              <a:rPr lang="en-GB" sz="3200" dirty="0" smtClean="0"/>
              <a:t>What is the difference between anaphora and epistrophe?</a:t>
            </a:r>
          </a:p>
          <a:p>
            <a:r>
              <a:rPr lang="en-GB" sz="3200" dirty="0" smtClean="0"/>
              <a:t>How many addresses does a formal letter have?</a:t>
            </a:r>
          </a:p>
          <a:p>
            <a:r>
              <a:rPr lang="en-GB" sz="3200" dirty="0" smtClean="0"/>
              <a:t>If you know the person you are writing to do you use ‘Dear sir/madam’?</a:t>
            </a:r>
          </a:p>
          <a:p>
            <a:endParaRPr lang="en-GB" sz="32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6237" y="358"/>
            <a:ext cx="2925763"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14313" y="2828925"/>
            <a:ext cx="11844337" cy="121443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i="1" dirty="0" smtClean="0">
                <a:solidFill>
                  <a:sysClr val="windowText" lastClr="000000"/>
                </a:solidFill>
              </a:rPr>
              <a:t>Oh yeah, Ivan is a brilliant secretary – I especially appreciate the way he keeps forgetting to bring a pen and steals mine instead. And he’s reorganised our files into a brand new system, which only he can understand – that’s really made our lives easier.</a:t>
            </a:r>
            <a:endParaRPr lang="en-GB" sz="2400" b="1" i="1" dirty="0">
              <a:solidFill>
                <a:sysClr val="windowText" lastClr="000000"/>
              </a:solidFill>
            </a:endParaRPr>
          </a:p>
        </p:txBody>
      </p:sp>
    </p:spTree>
    <p:extLst>
      <p:ext uri="{BB962C8B-B14F-4D97-AF65-F5344CB8AC3E}">
        <p14:creationId xmlns:p14="http://schemas.microsoft.com/office/powerpoint/2010/main" val="256180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948" y="-12061"/>
            <a:ext cx="11482051" cy="812162"/>
          </a:xfrm>
        </p:spPr>
        <p:txBody>
          <a:bodyPr>
            <a:normAutofit fontScale="90000"/>
          </a:bodyPr>
          <a:lstStyle/>
          <a:p>
            <a:r>
              <a:rPr lang="en-GB" sz="5400" dirty="0"/>
              <a:t>Do </a:t>
            </a:r>
            <a:r>
              <a:rPr lang="en-GB" sz="5400" dirty="0" smtClean="0"/>
              <a:t>Now</a:t>
            </a:r>
            <a:r>
              <a:rPr lang="en-GB" sz="5400" dirty="0" smtClean="0"/>
              <a:t>:</a:t>
            </a:r>
            <a:endParaRPr lang="en-GB" sz="5400" dirty="0"/>
          </a:p>
        </p:txBody>
      </p:sp>
      <p:sp>
        <p:nvSpPr>
          <p:cNvPr id="6" name="Rounded Rectangle 5"/>
          <p:cNvSpPr/>
          <p:nvPr/>
        </p:nvSpPr>
        <p:spPr>
          <a:xfrm>
            <a:off x="824249" y="629587"/>
            <a:ext cx="11367751" cy="6228413"/>
          </a:xfrm>
          <a:prstGeom prst="round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300" b="1" dirty="0" smtClean="0">
                <a:solidFill>
                  <a:sysClr val="windowText" lastClr="000000"/>
                </a:solidFill>
              </a:rPr>
              <a:t>For each sentence below, decide which of the options given best describes its intended audience. Briefly explain each of your answers.</a:t>
            </a:r>
          </a:p>
          <a:p>
            <a:pPr marL="914400" lvl="1" indent="-457200">
              <a:buFont typeface="+mj-lt"/>
              <a:buAutoNum type="alphaLcParenR"/>
            </a:pPr>
            <a:r>
              <a:rPr lang="en-GB" sz="2300" dirty="0" smtClean="0">
                <a:solidFill>
                  <a:sysClr val="windowText" lastClr="000000"/>
                </a:solidFill>
              </a:rPr>
              <a:t>“Do you yearn for a simpler, more reliable way of managing your finance?” </a:t>
            </a:r>
            <a:r>
              <a:rPr lang="en-GB" sz="2300" b="1" dirty="0" smtClean="0">
                <a:solidFill>
                  <a:sysClr val="windowText" lastClr="000000"/>
                </a:solidFill>
              </a:rPr>
              <a:t>CHILDREN OR ADULTS?</a:t>
            </a:r>
          </a:p>
          <a:p>
            <a:pPr marL="914400" lvl="1" indent="-457200">
              <a:buFont typeface="+mj-lt"/>
              <a:buAutoNum type="alphaLcParenR"/>
            </a:pPr>
            <a:r>
              <a:rPr lang="en-GB" sz="2300" dirty="0" smtClean="0">
                <a:solidFill>
                  <a:sysClr val="windowText" lastClr="000000"/>
                </a:solidFill>
              </a:rPr>
              <a:t>“When buying a used car, try to get as much information from the dealer as you can.” </a:t>
            </a:r>
            <a:r>
              <a:rPr lang="en-GB" sz="2300" b="1" dirty="0" smtClean="0">
                <a:solidFill>
                  <a:sysClr val="windowText" lastClr="000000"/>
                </a:solidFill>
              </a:rPr>
              <a:t>EXPERTS OR NOVICES?</a:t>
            </a:r>
          </a:p>
          <a:p>
            <a:r>
              <a:rPr lang="en-GB" sz="2300" b="1" dirty="0" smtClean="0">
                <a:solidFill>
                  <a:sysClr val="windowText" lastClr="000000"/>
                </a:solidFill>
              </a:rPr>
              <a:t>Is the purpose of the following sentences to entertain, persuade or advise? Briefly explain each of your answers.</a:t>
            </a:r>
          </a:p>
          <a:p>
            <a:pPr marL="914400" lvl="1" indent="-457200">
              <a:buFont typeface="+mj-lt"/>
              <a:buAutoNum type="alphaLcParenR"/>
            </a:pPr>
            <a:r>
              <a:rPr lang="en-GB" sz="2300" dirty="0" smtClean="0">
                <a:solidFill>
                  <a:sysClr val="windowText" lastClr="000000"/>
                </a:solidFill>
              </a:rPr>
              <a:t>Shop around for the best quote – some insurers are much more expensive than others.</a:t>
            </a:r>
          </a:p>
          <a:p>
            <a:pPr marL="914400" lvl="1" indent="-457200">
              <a:buFont typeface="+mj-lt"/>
              <a:buAutoNum type="alphaLcParenR"/>
            </a:pPr>
            <a:r>
              <a:rPr lang="en-GB" sz="2300" dirty="0" smtClean="0">
                <a:solidFill>
                  <a:sysClr val="windowText" lastClr="000000"/>
                </a:solidFill>
              </a:rPr>
              <a:t>As the train moved south, first crawling, then increasing to a steady gallop, the scenery gradually changed from the flat and drab to the dramatic and beautiful.</a:t>
            </a:r>
          </a:p>
          <a:p>
            <a:pPr marL="914400" lvl="1" indent="-457200">
              <a:buFont typeface="+mj-lt"/>
              <a:buAutoNum type="alphaLcParenR"/>
            </a:pPr>
            <a:r>
              <a:rPr lang="en-GB" sz="2300" dirty="0" smtClean="0">
                <a:solidFill>
                  <a:sysClr val="windowText" lastClr="000000"/>
                </a:solidFill>
              </a:rPr>
              <a:t>Who could disagree with the fact that children should eat healthily?</a:t>
            </a:r>
          </a:p>
          <a:p>
            <a:r>
              <a:rPr lang="en-GB" sz="2300" b="1" dirty="0" smtClean="0">
                <a:solidFill>
                  <a:sysClr val="windowText" lastClr="000000"/>
                </a:solidFill>
              </a:rPr>
              <a:t>Rewrite the each of the following sentences so that they are in formal register.</a:t>
            </a:r>
          </a:p>
          <a:p>
            <a:pPr marL="914400" lvl="1" indent="-457200">
              <a:buFont typeface="+mj-lt"/>
              <a:buAutoNum type="alphaLcParenR"/>
            </a:pPr>
            <a:r>
              <a:rPr lang="en-GB" sz="2300" dirty="0" smtClean="0">
                <a:solidFill>
                  <a:sysClr val="windowText" lastClr="000000"/>
                </a:solidFill>
              </a:rPr>
              <a:t>Sorry, we don’t take credit cards!</a:t>
            </a:r>
          </a:p>
          <a:p>
            <a:pPr marL="914400" lvl="1" indent="-457200">
              <a:buFont typeface="+mj-lt"/>
              <a:buAutoNum type="alphaLcParenR"/>
            </a:pPr>
            <a:r>
              <a:rPr lang="en-GB" sz="2300" dirty="0" smtClean="0">
                <a:solidFill>
                  <a:sysClr val="windowText" lastClr="000000"/>
                </a:solidFill>
              </a:rPr>
              <a:t>Check you’ve got the proper kit to hand before you go any further.</a:t>
            </a:r>
          </a:p>
          <a:p>
            <a:pPr marL="914400" lvl="1" indent="-457200">
              <a:buFont typeface="+mj-lt"/>
              <a:buAutoNum type="alphaLcParenR"/>
            </a:pPr>
            <a:endParaRPr lang="en-GB" sz="2000" dirty="0">
              <a:solidFill>
                <a:sysClr val="windowText" lastClr="000000"/>
              </a:solidFill>
            </a:endParaRPr>
          </a:p>
        </p:txBody>
      </p:sp>
      <p:sp>
        <p:nvSpPr>
          <p:cNvPr id="13" name="Title 1"/>
          <p:cNvSpPr txBox="1">
            <a:spLocks/>
          </p:cNvSpPr>
          <p:nvPr/>
        </p:nvSpPr>
        <p:spPr>
          <a:xfrm rot="16200000">
            <a:off x="-3016877" y="3016875"/>
            <a:ext cx="6858002" cy="824248"/>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t>Do Now!</a:t>
            </a:r>
            <a:endParaRPr lang="en-GB" dirty="0"/>
          </a:p>
        </p:txBody>
      </p:sp>
    </p:spTree>
    <p:extLst>
      <p:ext uri="{BB962C8B-B14F-4D97-AF65-F5344CB8AC3E}">
        <p14:creationId xmlns:p14="http://schemas.microsoft.com/office/powerpoint/2010/main" val="2105909011"/>
      </p:ext>
    </p:extLst>
  </p:cSld>
  <p:clrMapOvr>
    <a:masterClrMapping/>
  </p:clrMapOvr>
  <mc:AlternateContent xmlns:mc="http://schemas.openxmlformats.org/markup-compatibility/2006">
    <mc:Choice xmlns="" xmlns:p15="http://schemas.microsoft.com/office/powerpoint/2012/main" Requires="p15">
      <p:transition spd="slow">
        <p15:prstTrans prst="pageCurlDoub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63" y="350838"/>
            <a:ext cx="10763250" cy="1325563"/>
          </a:xfrm>
          <a:solidFill>
            <a:schemeClr val="accent2">
              <a:lumMod val="20000"/>
              <a:lumOff val="80000"/>
            </a:schemeClr>
          </a:solidFill>
        </p:spPr>
        <p:txBody>
          <a:bodyPr/>
          <a:lstStyle/>
          <a:p>
            <a:r>
              <a:rPr lang="en-GB" dirty="0" smtClean="0"/>
              <a:t>Writing </a:t>
            </a:r>
            <a:r>
              <a:rPr lang="en-GB" dirty="0" smtClean="0"/>
              <a:t>Letters </a:t>
            </a:r>
            <a:r>
              <a:rPr lang="en-GB" dirty="0" smtClean="0"/>
              <a:t>– top tips that you can apply.</a:t>
            </a:r>
            <a:endParaRPr lang="en-GB" dirty="0"/>
          </a:p>
        </p:txBody>
      </p:sp>
      <p:sp>
        <p:nvSpPr>
          <p:cNvPr id="3" name="Content Placeholder 2"/>
          <p:cNvSpPr>
            <a:spLocks noGrp="1"/>
          </p:cNvSpPr>
          <p:nvPr>
            <p:ph idx="1"/>
          </p:nvPr>
        </p:nvSpPr>
        <p:spPr>
          <a:xfrm>
            <a:off x="838200" y="1585914"/>
            <a:ext cx="10515600" cy="4929186"/>
          </a:xfrm>
          <a:solidFill>
            <a:schemeClr val="accent2">
              <a:lumMod val="40000"/>
              <a:lumOff val="60000"/>
            </a:schemeClr>
          </a:solidFill>
        </p:spPr>
        <p:txBody>
          <a:bodyPr>
            <a:noAutofit/>
          </a:bodyPr>
          <a:lstStyle/>
          <a:p>
            <a:r>
              <a:rPr lang="en-GB" dirty="0" smtClean="0"/>
              <a:t>Letters are always addressed to a PARTICULAR person or group of people.</a:t>
            </a:r>
          </a:p>
          <a:p>
            <a:r>
              <a:rPr lang="en-GB" dirty="0" smtClean="0"/>
              <a:t>They have a specific AUDIENCE.</a:t>
            </a:r>
          </a:p>
          <a:p>
            <a:r>
              <a:rPr lang="en-GB" dirty="0" smtClean="0"/>
              <a:t>This will denote whether you need to use a FORMAL or INFORMAL register.</a:t>
            </a:r>
          </a:p>
          <a:p>
            <a:r>
              <a:rPr lang="en-GB" dirty="0" smtClean="0"/>
              <a:t>Formal letters have formal greetings e.g. Dear Sir/Madam and sign offs e.g. Yours sincerely (if you’ve used their name)  or Yours faithfully (if you haven’t .)</a:t>
            </a:r>
          </a:p>
          <a:p>
            <a:r>
              <a:rPr lang="en-GB" dirty="0" smtClean="0"/>
              <a:t>Informal letters are usually written to a friend or relative and have a personal tone and informal register. BUT DON’T USE SLANG!</a:t>
            </a:r>
            <a:endParaRPr lang="en-GB" dirty="0"/>
          </a:p>
        </p:txBody>
      </p:sp>
    </p:spTree>
    <p:extLst>
      <p:ext uri="{BB962C8B-B14F-4D97-AF65-F5344CB8AC3E}">
        <p14:creationId xmlns:p14="http://schemas.microsoft.com/office/powerpoint/2010/main" val="147752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rot="16200000">
            <a:off x="-3075058" y="3075056"/>
            <a:ext cx="6858002" cy="707886"/>
          </a:xfrm>
          <a:prstGeom prst="rect">
            <a:avLst/>
          </a:prstGeom>
          <a:solidFill>
            <a:schemeClr val="accent1">
              <a:lumMod val="20000"/>
              <a:lumOff val="80000"/>
            </a:schemeClr>
          </a:solidFill>
        </p:spPr>
        <p:txBody>
          <a:bodyPr wrap="square" rtlCol="0">
            <a:spAutoFit/>
          </a:bodyPr>
          <a:lstStyle/>
          <a:p>
            <a:pPr algn="ctr"/>
            <a:r>
              <a:rPr lang="en-GB" sz="4000" b="1" dirty="0" smtClean="0">
                <a:latin typeface="Century Gothic" panose="020B0502020202020204" pitchFamily="34" charset="0"/>
              </a:rPr>
              <a:t>Formal letter form</a:t>
            </a:r>
            <a:endParaRPr lang="en-GB" sz="4000" b="1" dirty="0">
              <a:latin typeface="Century Gothic" panose="020B0502020202020204" pitchFamily="34" charset="0"/>
            </a:endParaRPr>
          </a:p>
        </p:txBody>
      </p:sp>
      <p:pic>
        <p:nvPicPr>
          <p:cNvPr id="2052" name="Picture 4" descr="Image result for formal letter template gc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849" y="31670"/>
            <a:ext cx="672074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016213" y="260648"/>
            <a:ext cx="3552395" cy="6048672"/>
          </a:xfrm>
          <a:prstGeom prst="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ysClr val="windowText" lastClr="000000"/>
                </a:solidFill>
              </a:rPr>
              <a:t>If you are not sure about how to lay out a formal letter – take your own notes from the board NOW!</a:t>
            </a:r>
            <a:endParaRPr lang="en-GB" sz="4000" dirty="0">
              <a:solidFill>
                <a:sysClr val="windowText" lastClr="000000"/>
              </a:solidFill>
            </a:endParaRPr>
          </a:p>
        </p:txBody>
      </p:sp>
    </p:spTree>
    <p:extLst>
      <p:ext uri="{BB962C8B-B14F-4D97-AF65-F5344CB8AC3E}">
        <p14:creationId xmlns:p14="http://schemas.microsoft.com/office/powerpoint/2010/main" val="2937999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dirty="0" smtClean="0"/>
              <a:t>Let’s look at this example of a letter to a newspaper offering views on international travel.</a:t>
            </a:r>
            <a:endParaRPr lang="en-GB" dirty="0"/>
          </a:p>
        </p:txBody>
      </p:sp>
      <p:sp>
        <p:nvSpPr>
          <p:cNvPr id="3" name="Content Placeholder 2"/>
          <p:cNvSpPr>
            <a:spLocks noGrp="1"/>
          </p:cNvSpPr>
          <p:nvPr>
            <p:ph idx="1"/>
          </p:nvPr>
        </p:nvSpPr>
        <p:spPr>
          <a:xfrm>
            <a:off x="838200" y="1540812"/>
            <a:ext cx="10515600" cy="4351338"/>
          </a:xfrm>
          <a:solidFill>
            <a:schemeClr val="accent2">
              <a:lumMod val="20000"/>
              <a:lumOff val="80000"/>
            </a:schemeClr>
          </a:solidFill>
        </p:spPr>
        <p:txBody>
          <a:bodyPr>
            <a:normAutofit lnSpcReduction="10000"/>
          </a:bodyPr>
          <a:lstStyle/>
          <a:p>
            <a:pPr marL="0" indent="0">
              <a:buNone/>
            </a:pPr>
            <a:r>
              <a:rPr lang="en-GB" dirty="0" smtClean="0"/>
              <a:t>Dear Sir or Madam,</a:t>
            </a:r>
          </a:p>
          <a:p>
            <a:pPr marL="0" indent="0">
              <a:buNone/>
            </a:pPr>
            <a:r>
              <a:rPr lang="en-GB" dirty="0"/>
              <a:t> </a:t>
            </a:r>
            <a:r>
              <a:rPr lang="en-GB" dirty="0" smtClean="0"/>
              <a:t>                             I read with dismay your recent article regarding international travel. As a regular traveller myself, I strongly disagree with your assertion that international travel is not worth the cost. The benefits of international travel far outweigh the expenses incurred: it broadens the mind, adds to your wealth of experience and heightens your awareness of the word around you.</a:t>
            </a:r>
          </a:p>
          <a:p>
            <a:pPr marL="0" indent="0">
              <a:buNone/>
            </a:pPr>
            <a:r>
              <a:rPr lang="en-GB" dirty="0"/>
              <a:t> </a:t>
            </a:r>
            <a:r>
              <a:rPr lang="en-GB" dirty="0" smtClean="0"/>
              <a:t>     The article claims that UK holidays are cheaper and provide similar benefits. If you are not deterred by the threat of drizzle, perhaps that is true. To me, however, it is worth spending a fraction more to avoid wasting your holidays sheltering from the British rain.</a:t>
            </a:r>
            <a:endParaRPr lang="en-GB" dirty="0"/>
          </a:p>
        </p:txBody>
      </p:sp>
      <p:sp>
        <p:nvSpPr>
          <p:cNvPr id="4" name="Rectangle 3"/>
          <p:cNvSpPr/>
          <p:nvPr/>
        </p:nvSpPr>
        <p:spPr>
          <a:xfrm>
            <a:off x="2878111" y="5651292"/>
            <a:ext cx="855938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ysClr val="windowText" lastClr="000000"/>
                </a:solidFill>
              </a:rPr>
              <a:t>What is good about it?</a:t>
            </a:r>
            <a:endParaRPr lang="en-GB" sz="4800" dirty="0">
              <a:solidFill>
                <a:sysClr val="windowText" lastClr="000000"/>
              </a:solidFill>
            </a:endParaRPr>
          </a:p>
        </p:txBody>
      </p:sp>
    </p:spTree>
    <p:extLst>
      <p:ext uri="{BB962C8B-B14F-4D97-AF65-F5344CB8AC3E}">
        <p14:creationId xmlns:p14="http://schemas.microsoft.com/office/powerpoint/2010/main" val="270710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GB" dirty="0" smtClean="0"/>
              <a:t>Writing task:</a:t>
            </a:r>
            <a:endParaRPr lang="en-GB"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GB" sz="3200" dirty="0" smtClean="0"/>
              <a:t>This is part of an article that appeared in a local newspaper.</a:t>
            </a:r>
          </a:p>
          <a:p>
            <a:pPr marL="0" indent="0">
              <a:buNone/>
            </a:pPr>
            <a:r>
              <a:rPr lang="en-GB" sz="3200" i="1" dirty="0" smtClean="0"/>
              <a:t>“We should build more houses in rural areas. Having beautiful scenery is not as important as having a plentiful supply of housing  for a growing population.”</a:t>
            </a:r>
          </a:p>
          <a:p>
            <a:pPr marL="0" indent="0">
              <a:buNone/>
            </a:pPr>
            <a:r>
              <a:rPr lang="en-GB" sz="3200" dirty="0" smtClean="0"/>
              <a:t>You have decided to write a letter to the editor of the newspaper to share your views on this subject. You could write in favour or against this statement.</a:t>
            </a:r>
          </a:p>
          <a:p>
            <a:pPr marL="0" indent="0">
              <a:buNone/>
            </a:pPr>
            <a:r>
              <a:rPr lang="en-GB" sz="3200" b="1" dirty="0" smtClean="0"/>
              <a:t>Write a compelling letter giving your views.</a:t>
            </a:r>
            <a:endParaRPr lang="en-GB" sz="3200" b="1" dirty="0"/>
          </a:p>
        </p:txBody>
      </p:sp>
    </p:spTree>
    <p:extLst>
      <p:ext uri="{BB962C8B-B14F-4D97-AF65-F5344CB8AC3E}">
        <p14:creationId xmlns:p14="http://schemas.microsoft.com/office/powerpoint/2010/main" val="820588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accent1">
              <a:lumMod val="20000"/>
              <a:lumOff val="80000"/>
            </a:schemeClr>
          </a:solidFill>
        </p:spPr>
        <p:txBody>
          <a:bodyPr>
            <a:normAutofit/>
          </a:bodyPr>
          <a:lstStyle/>
          <a:p>
            <a:r>
              <a:rPr lang="en-GB" sz="4000" dirty="0" smtClean="0"/>
              <a:t>Planning: Where do you stand on the line of agreement?</a:t>
            </a:r>
            <a:endParaRPr lang="en-GB" sz="4000" dirty="0"/>
          </a:p>
        </p:txBody>
      </p:sp>
      <p:pic>
        <p:nvPicPr>
          <p:cNvPr id="1026" name="Picture 2" descr="C:\Users\Deb\AppData\Local\Microsoft\Windows\Temporary Internet Files\Content.IE5\GBKMP62X\wh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524" y="3190671"/>
            <a:ext cx="2137259" cy="1425597"/>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838200" y="2487287"/>
            <a:ext cx="10515600" cy="0"/>
          </a:xfrm>
          <a:prstGeom prst="straightConnector1">
            <a:avLst/>
          </a:prstGeom>
          <a:ln w="76200">
            <a:headEnd type="arrow"/>
            <a:tailEnd type="arrow"/>
          </a:ln>
        </p:spPr>
        <p:style>
          <a:lnRef idx="3">
            <a:schemeClr val="dk1"/>
          </a:lnRef>
          <a:fillRef idx="0">
            <a:schemeClr val="dk1"/>
          </a:fillRef>
          <a:effectRef idx="2">
            <a:schemeClr val="dk1"/>
          </a:effectRef>
          <a:fontRef idx="minor">
            <a:schemeClr val="tx1"/>
          </a:fontRef>
        </p:style>
      </p:cxnSp>
      <p:pic>
        <p:nvPicPr>
          <p:cNvPr id="1027" name="Picture 3" descr="C:\Users\Deb\AppData\Local\Microsoft\Windows\Temporary Internet Files\Content.IE5\P66F28V0\ButWhyNotepad_512_ch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0958" y="3105466"/>
            <a:ext cx="2438740" cy="182905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59764" y="2668249"/>
            <a:ext cx="1858780" cy="76449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solidFill>
                  <a:sysClr val="windowText" lastClr="000000"/>
                </a:solidFill>
              </a:rPr>
              <a:t>Not</a:t>
            </a:r>
            <a:r>
              <a:rPr lang="en-GB" dirty="0" smtClean="0">
                <a:solidFill>
                  <a:sysClr val="windowText" lastClr="000000"/>
                </a:solidFill>
              </a:rPr>
              <a:t> in  favour of building on rural areas</a:t>
            </a:r>
            <a:endParaRPr lang="en-GB" dirty="0">
              <a:solidFill>
                <a:sysClr val="windowText" lastClr="000000"/>
              </a:solidFill>
            </a:endParaRPr>
          </a:p>
        </p:txBody>
      </p:sp>
      <p:sp>
        <p:nvSpPr>
          <p:cNvPr id="8" name="Rectangle 7"/>
          <p:cNvSpPr/>
          <p:nvPr/>
        </p:nvSpPr>
        <p:spPr>
          <a:xfrm>
            <a:off x="10000938" y="2668249"/>
            <a:ext cx="1858780" cy="76449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solidFill>
                  <a:sysClr val="windowText" lastClr="000000"/>
                </a:solidFill>
              </a:rPr>
              <a:t>In </a:t>
            </a:r>
            <a:r>
              <a:rPr lang="en-GB" dirty="0" smtClean="0">
                <a:solidFill>
                  <a:sysClr val="windowText" lastClr="000000"/>
                </a:solidFill>
              </a:rPr>
              <a:t> favour of building on rural areas</a:t>
            </a:r>
            <a:endParaRPr lang="en-GB" dirty="0">
              <a:solidFill>
                <a:sysClr val="windowText" lastClr="000000"/>
              </a:solidFill>
            </a:endParaRPr>
          </a:p>
        </p:txBody>
      </p:sp>
      <p:sp>
        <p:nvSpPr>
          <p:cNvPr id="9" name="TextBox 8"/>
          <p:cNvSpPr txBox="1"/>
          <p:nvPr/>
        </p:nvSpPr>
        <p:spPr>
          <a:xfrm>
            <a:off x="4724400" y="3050498"/>
            <a:ext cx="2743200" cy="1938992"/>
          </a:xfrm>
          <a:prstGeom prst="rect">
            <a:avLst/>
          </a:prstGeom>
          <a:noFill/>
        </p:spPr>
        <p:txBody>
          <a:bodyPr wrap="square" rtlCol="0">
            <a:spAutoFit/>
          </a:bodyPr>
          <a:lstStyle/>
          <a:p>
            <a:pPr algn="ctr"/>
            <a:r>
              <a:rPr lang="en-GB" sz="4000" dirty="0" smtClean="0"/>
              <a:t>Reasons for and against?</a:t>
            </a:r>
            <a:endParaRPr lang="en-GB" sz="4000" dirty="0"/>
          </a:p>
        </p:txBody>
      </p:sp>
    </p:spTree>
    <p:extLst>
      <p:ext uri="{BB962C8B-B14F-4D97-AF65-F5344CB8AC3E}">
        <p14:creationId xmlns:p14="http://schemas.microsoft.com/office/powerpoint/2010/main" val="335817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9316" y="0"/>
            <a:ext cx="9142684"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 y="-1"/>
            <a:ext cx="3852472" cy="6858001"/>
          </a:xfrm>
          <a:solidFill>
            <a:schemeClr val="accent1">
              <a:lumMod val="20000"/>
              <a:lumOff val="80000"/>
            </a:schemeClr>
          </a:solidFill>
        </p:spPr>
        <p:txBody>
          <a:bodyPr>
            <a:normAutofit/>
          </a:bodyPr>
          <a:lstStyle/>
          <a:p>
            <a:pPr algn="ctr"/>
            <a:r>
              <a:rPr lang="en-GB" b="1" u="sng" dirty="0" smtClean="0"/>
              <a:t>Up-level vocabulary</a:t>
            </a:r>
            <a:r>
              <a:rPr lang="en-GB" dirty="0" smtClean="0"/>
              <a:t>: Highlight </a:t>
            </a:r>
            <a:r>
              <a:rPr lang="en-GB" dirty="0" smtClean="0"/>
              <a:t>persuasive words on the wordle that you could use in your formal letter.</a:t>
            </a:r>
            <a:endParaRPr lang="en-GB" dirty="0"/>
          </a:p>
        </p:txBody>
      </p:sp>
    </p:spTree>
    <p:extLst>
      <p:ext uri="{BB962C8B-B14F-4D97-AF65-F5344CB8AC3E}">
        <p14:creationId xmlns:p14="http://schemas.microsoft.com/office/powerpoint/2010/main" val="3770611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2039</TotalTime>
  <Words>1042</Words>
  <Application>Microsoft Office PowerPoint</Application>
  <PresentationFormat>Custom</PresentationFormat>
  <Paragraphs>75</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Revising Language Paper 2: Section B Transactional Writing</vt:lpstr>
      <vt:lpstr>Starter: What do you know?</vt:lpstr>
      <vt:lpstr>Do Now:</vt:lpstr>
      <vt:lpstr>Writing Letters – top tips that you can apply.</vt:lpstr>
      <vt:lpstr>PowerPoint Presentation</vt:lpstr>
      <vt:lpstr>Let’s look at this example of a letter to a newspaper offering views on international travel.</vt:lpstr>
      <vt:lpstr>Writing task:</vt:lpstr>
      <vt:lpstr>Planning: Where do you stand on the line of agreement?</vt:lpstr>
      <vt:lpstr>Up-level vocabulary: Highlight persuasive words on the wordle that you could use in your formal letter.</vt:lpstr>
      <vt:lpstr>Writing task: Successful ingredients – try to use …</vt:lpstr>
      <vt:lpstr>Plenary: Storyboard your learning in the lesson today in a series of 3 pictures.</vt:lpstr>
      <vt:lpstr>Extension</vt:lpstr>
      <vt:lpstr>Homework Task:  Your headteacher is keen to ensure that new students at your school are able to settle in and make friends. Write a letter to the headteacher suggesting ways this could be done. You could include: * examples of the difficulties that new students     encounter; * your ideas about things that could be done to help new students.  </vt:lpstr>
    </vt:vector>
  </TitlesOfParts>
  <Company>St. Bede's Voluntary Catholic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Language Paper 2</dc:title>
  <dc:creator>D Weatherhead</dc:creator>
  <cp:lastModifiedBy>Deb</cp:lastModifiedBy>
  <cp:revision>184</cp:revision>
  <dcterms:created xsi:type="dcterms:W3CDTF">2020-01-15T11:12:12Z</dcterms:created>
  <dcterms:modified xsi:type="dcterms:W3CDTF">2020-08-11T10:26:42Z</dcterms:modified>
</cp:coreProperties>
</file>