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3" r:id="rId3"/>
    <p:sldId id="329" r:id="rId4"/>
    <p:sldId id="347" r:id="rId5"/>
    <p:sldId id="348" r:id="rId6"/>
    <p:sldId id="349" r:id="rId7"/>
    <p:sldId id="350" r:id="rId8"/>
    <p:sldId id="490" r:id="rId9"/>
    <p:sldId id="352" r:id="rId10"/>
    <p:sldId id="356" r:id="rId11"/>
    <p:sldId id="353" r:id="rId12"/>
    <p:sldId id="354" r:id="rId13"/>
    <p:sldId id="355" r:id="rId14"/>
    <p:sldId id="346" r:id="rId15"/>
    <p:sldId id="3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4547" autoAdjust="0"/>
  </p:normalViewPr>
  <p:slideViewPr>
    <p:cSldViewPr snapToGrid="0">
      <p:cViewPr varScale="1">
        <p:scale>
          <a:sx n="65" d="100"/>
          <a:sy n="65" d="100"/>
        </p:scale>
        <p:origin x="64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A0752-2555-4E1E-9CE8-A736310DE625}" type="datetimeFigureOut">
              <a:rPr lang="en-GB" smtClean="0"/>
              <a:t>27/11/2020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3D249-BB2C-426A-AB18-E7F1EA962EE7}" type="slidenum">
              <a:rPr lang="en-GB" smtClean="0"/>
              <a:t>‹#›</a:t>
            </a:fld>
            <a:endParaRPr lang="en-GB"/>
          </a:p>
        </p:txBody>
      </p:sp>
    </p:spTree>
    <p:extLst>
      <p:ext uri="{BB962C8B-B14F-4D97-AF65-F5344CB8AC3E}">
        <p14:creationId xmlns:p14="http://schemas.microsoft.com/office/powerpoint/2010/main" val="55934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infinitive =</a:t>
            </a:r>
            <a:r>
              <a:rPr lang="en-GB" baseline="0" dirty="0"/>
              <a:t> It is a verb that acts as and adjective/ adjective/ adverb always has to in front of it.</a:t>
            </a:r>
          </a:p>
          <a:p>
            <a:r>
              <a:rPr lang="en-GB" baseline="0" dirty="0"/>
              <a:t>An article =a word used to modify a noun, which is a person, place, object, or idea. Technically, an article is an adjective, which is any word that modifies a noun.</a:t>
            </a:r>
            <a:endParaRPr lang="en-GB" dirty="0"/>
          </a:p>
        </p:txBody>
      </p:sp>
      <p:sp>
        <p:nvSpPr>
          <p:cNvPr id="4" name="Slide Number Placeholder 3"/>
          <p:cNvSpPr>
            <a:spLocks noGrp="1"/>
          </p:cNvSpPr>
          <p:nvPr>
            <p:ph type="sldNum" sz="quarter" idx="10"/>
          </p:nvPr>
        </p:nvSpPr>
        <p:spPr/>
        <p:txBody>
          <a:bodyPr/>
          <a:lstStyle/>
          <a:p>
            <a:fld id="{66223F0A-9FEC-447B-8D38-526C7FD35945}" type="slidenum">
              <a:rPr lang="en-GB" smtClean="0"/>
              <a:t>8</a:t>
            </a:fld>
            <a:endParaRPr lang="en-GB" dirty="0"/>
          </a:p>
        </p:txBody>
      </p:sp>
    </p:spTree>
    <p:extLst>
      <p:ext uri="{BB962C8B-B14F-4D97-AF65-F5344CB8AC3E}">
        <p14:creationId xmlns:p14="http://schemas.microsoft.com/office/powerpoint/2010/main" val="47998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7646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4799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204774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71C43-B414-4752-B1D3-EB7982AEA3F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73096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671C43-B414-4752-B1D3-EB7982AEA3F8}"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60612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671C43-B414-4752-B1D3-EB7982AEA3F8}"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5335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671C43-B414-4752-B1D3-EB7982AEA3F8}"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140408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671C43-B414-4752-B1D3-EB7982AEA3F8}"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41071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71C43-B414-4752-B1D3-EB7982AEA3F8}" type="datetimeFigureOut">
              <a:rPr lang="en-GB" smtClean="0"/>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10690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71C43-B414-4752-B1D3-EB7982AEA3F8}"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336818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71C43-B414-4752-B1D3-EB7982AEA3F8}"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D01576-F4D6-4E80-8E35-6C849306CFEF}" type="slidenum">
              <a:rPr lang="en-GB" smtClean="0"/>
              <a:t>‹#›</a:t>
            </a:fld>
            <a:endParaRPr lang="en-GB"/>
          </a:p>
        </p:txBody>
      </p:sp>
    </p:spTree>
    <p:extLst>
      <p:ext uri="{BB962C8B-B14F-4D97-AF65-F5344CB8AC3E}">
        <p14:creationId xmlns:p14="http://schemas.microsoft.com/office/powerpoint/2010/main" val="111129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71C43-B414-4752-B1D3-EB7982AEA3F8}" type="datetimeFigureOut">
              <a:rPr lang="en-GB" smtClean="0"/>
              <a:t>27/11/2020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01576-F4D6-4E80-8E35-6C849306CFEF}" type="slidenum">
              <a:rPr lang="en-GB" smtClean="0"/>
              <a:t>‹#›</a:t>
            </a:fld>
            <a:endParaRPr lang="en-GB"/>
          </a:p>
        </p:txBody>
      </p:sp>
    </p:spTree>
    <p:extLst>
      <p:ext uri="{BB962C8B-B14F-4D97-AF65-F5344CB8AC3E}">
        <p14:creationId xmlns:p14="http://schemas.microsoft.com/office/powerpoint/2010/main" val="2073042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normAutofit/>
          </a:bodyPr>
          <a:lstStyle/>
          <a:p>
            <a:r>
              <a:rPr lang="en-GB" dirty="0"/>
              <a:t>Revising Language Paper 1:</a:t>
            </a:r>
            <a:br>
              <a:rPr lang="en-GB" dirty="0"/>
            </a:br>
            <a:r>
              <a:rPr lang="en-GB" dirty="0"/>
              <a:t>Section B – narrative writing</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LO: To revise the format and assessment criteria for the paper.</a:t>
            </a:r>
          </a:p>
          <a:p>
            <a:r>
              <a:rPr lang="en-GB" sz="3600" b="1" dirty="0"/>
              <a:t>ST: I an confidently answer in my exam.</a:t>
            </a:r>
          </a:p>
        </p:txBody>
      </p:sp>
      <p:pic>
        <p:nvPicPr>
          <p:cNvPr id="4" name="Picture 3"/>
          <p:cNvPicPr>
            <a:picLocks noChangeAspect="1"/>
          </p:cNvPicPr>
          <p:nvPr/>
        </p:nvPicPr>
        <p:blipFill>
          <a:blip r:embed="rId2"/>
          <a:stretch>
            <a:fillRect/>
          </a:stretch>
        </p:blipFill>
        <p:spPr>
          <a:xfrm>
            <a:off x="9206491" y="177678"/>
            <a:ext cx="2923018" cy="1425657"/>
          </a:xfrm>
          <a:prstGeom prst="rect">
            <a:avLst/>
          </a:prstGeom>
        </p:spPr>
      </p:pic>
      <p:sp>
        <p:nvSpPr>
          <p:cNvPr id="5" name="Explosion 2 4"/>
          <p:cNvSpPr/>
          <p:nvPr/>
        </p:nvSpPr>
        <p:spPr>
          <a:xfrm rot="20185504">
            <a:off x="-138947" y="169705"/>
            <a:ext cx="3918561" cy="2010964"/>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i="1" dirty="0">
                <a:solidFill>
                  <a:sysClr val="windowText" lastClr="000000"/>
                </a:solidFill>
                <a:latin typeface="Britannic Bold" panose="020B0903060703020204" pitchFamily="34" charset="0"/>
              </a:rPr>
              <a:t>Narrative Writing</a:t>
            </a:r>
          </a:p>
        </p:txBody>
      </p:sp>
    </p:spTree>
    <p:extLst>
      <p:ext uri="{BB962C8B-B14F-4D97-AF65-F5344CB8AC3E}">
        <p14:creationId xmlns:p14="http://schemas.microsoft.com/office/powerpoint/2010/main" val="36892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066130"/>
          </a:xfrm>
        </p:spPr>
        <p:style>
          <a:lnRef idx="2">
            <a:schemeClr val="accent6"/>
          </a:lnRef>
          <a:fillRef idx="1">
            <a:schemeClr val="lt1"/>
          </a:fillRef>
          <a:effectRef idx="0">
            <a:schemeClr val="accent6"/>
          </a:effectRef>
          <a:fontRef idx="minor">
            <a:schemeClr val="dk1"/>
          </a:fontRef>
        </p:style>
        <p:txBody>
          <a:bodyPr>
            <a:noAutofit/>
          </a:bodyPr>
          <a:lstStyle/>
          <a:p>
            <a:r>
              <a:rPr lang="en-GB" sz="3200" dirty="0"/>
              <a:t>WRITING TASK: Can you write a second paragraph for this extract? Use a variety of sentence starters.</a:t>
            </a:r>
          </a:p>
        </p:txBody>
      </p:sp>
      <p:sp>
        <p:nvSpPr>
          <p:cNvPr id="3" name="Content Placeholder 2"/>
          <p:cNvSpPr>
            <a:spLocks noGrp="1"/>
          </p:cNvSpPr>
          <p:nvPr>
            <p:ph idx="1"/>
          </p:nvPr>
        </p:nvSpPr>
        <p:spPr>
          <a:xfrm>
            <a:off x="0" y="1412776"/>
            <a:ext cx="12192000" cy="5445224"/>
          </a:xfrm>
        </p:spPr>
        <p:txBody>
          <a:bodyPr>
            <a:normAutofit fontScale="85000" lnSpcReduction="20000"/>
          </a:bodyPr>
          <a:lstStyle/>
          <a:p>
            <a:pPr marL="0" indent="0">
              <a:buNone/>
            </a:pPr>
            <a:r>
              <a:rPr lang="en-GB" sz="3600" dirty="0">
                <a:solidFill>
                  <a:srgbClr val="FF0000"/>
                </a:solidFill>
              </a:rPr>
              <a:t>The</a:t>
            </a:r>
            <a:r>
              <a:rPr lang="en-GB" sz="3600" dirty="0"/>
              <a:t> attic door creaked open. </a:t>
            </a:r>
            <a:r>
              <a:rPr lang="en-GB" sz="3600" dirty="0">
                <a:solidFill>
                  <a:srgbClr val="FF0000"/>
                </a:solidFill>
              </a:rPr>
              <a:t>Something</a:t>
            </a:r>
            <a:r>
              <a:rPr lang="en-GB" sz="3600" dirty="0"/>
              <a:t> rustled in the darkness. </a:t>
            </a:r>
            <a:r>
              <a:rPr lang="en-GB" sz="3600" dirty="0">
                <a:solidFill>
                  <a:srgbClr val="FF0000"/>
                </a:solidFill>
              </a:rPr>
              <a:t>I</a:t>
            </a:r>
            <a:r>
              <a:rPr lang="en-GB" sz="3600" dirty="0"/>
              <a:t> stared, but could see nothing beyond the vague shapes of old suitcases and trunks piled high. </a:t>
            </a:r>
            <a:r>
              <a:rPr lang="en-GB" sz="3600" dirty="0">
                <a:solidFill>
                  <a:srgbClr val="FF0000"/>
                </a:solidFill>
              </a:rPr>
              <a:t>It</a:t>
            </a:r>
            <a:r>
              <a:rPr lang="en-GB" sz="3600" dirty="0"/>
              <a:t> smelt damp. </a:t>
            </a:r>
            <a:r>
              <a:rPr lang="en-GB" sz="3600" dirty="0">
                <a:solidFill>
                  <a:srgbClr val="FF0000"/>
                </a:solidFill>
              </a:rPr>
              <a:t>I</a:t>
            </a:r>
            <a:r>
              <a:rPr lang="en-GB" sz="3600" dirty="0"/>
              <a:t> struggled up into the attic and wedged the door open. </a:t>
            </a:r>
            <a:r>
              <a:rPr lang="en-GB" sz="3600" dirty="0">
                <a:solidFill>
                  <a:srgbClr val="FF0000"/>
                </a:solidFill>
              </a:rPr>
              <a:t>Light</a:t>
            </a:r>
            <a:r>
              <a:rPr lang="en-GB" sz="3600" dirty="0"/>
              <a:t> poured into darkness. </a:t>
            </a:r>
            <a:r>
              <a:rPr lang="en-GB" sz="3600" dirty="0">
                <a:solidFill>
                  <a:srgbClr val="FF0000"/>
                </a:solidFill>
              </a:rPr>
              <a:t>The</a:t>
            </a:r>
            <a:r>
              <a:rPr lang="en-GB" sz="3600" dirty="0"/>
              <a:t> darkness in the head of the house. </a:t>
            </a:r>
            <a:r>
              <a:rPr lang="en-GB" sz="3600" dirty="0">
                <a:solidFill>
                  <a:srgbClr val="FF0000"/>
                </a:solidFill>
              </a:rPr>
              <a:t>I</a:t>
            </a:r>
            <a:r>
              <a:rPr lang="en-GB" sz="3600" dirty="0"/>
              <a:t> balanced carefully upon the floor beams. </a:t>
            </a:r>
            <a:r>
              <a:rPr lang="en-GB" sz="3600" dirty="0">
                <a:solidFill>
                  <a:srgbClr val="FF0000"/>
                </a:solidFill>
              </a:rPr>
              <a:t>I</a:t>
            </a:r>
            <a:r>
              <a:rPr lang="en-GB" sz="3600" dirty="0"/>
              <a:t> knew that if I stepped onto plaster I could fall straight through into the room below. </a:t>
            </a:r>
            <a:r>
              <a:rPr lang="en-GB" sz="3600" dirty="0">
                <a:solidFill>
                  <a:srgbClr val="FF0000"/>
                </a:solidFill>
              </a:rPr>
              <a:t>A</a:t>
            </a:r>
            <a:r>
              <a:rPr lang="en-GB" sz="3600" dirty="0"/>
              <a:t> cobweb brushed my face and I felt the sudden tickle of a spider crawl across my cheek. </a:t>
            </a:r>
            <a:r>
              <a:rPr lang="en-GB" sz="3600" dirty="0">
                <a:solidFill>
                  <a:srgbClr val="FF0000"/>
                </a:solidFill>
              </a:rPr>
              <a:t>As</a:t>
            </a:r>
            <a:r>
              <a:rPr lang="en-GB" sz="3600" dirty="0"/>
              <a:t> I made my way forwards, it grew darker and colder. </a:t>
            </a:r>
            <a:r>
              <a:rPr lang="en-GB" sz="3600" dirty="0">
                <a:solidFill>
                  <a:srgbClr val="FF0000"/>
                </a:solidFill>
              </a:rPr>
              <a:t>I </a:t>
            </a:r>
            <a:r>
              <a:rPr lang="en-GB" sz="3600" dirty="0"/>
              <a:t>was blocking the light from the attic door. </a:t>
            </a:r>
            <a:r>
              <a:rPr lang="en-GB" sz="3600" dirty="0">
                <a:solidFill>
                  <a:srgbClr val="FF0000"/>
                </a:solidFill>
              </a:rPr>
              <a:t>There</a:t>
            </a:r>
            <a:r>
              <a:rPr lang="en-GB" sz="3600" dirty="0"/>
              <a:t> were piles of old newspapers, brown bags tied with string cardboard boxes and ancient, moth eaten rugs that smelt of mothballs. </a:t>
            </a:r>
            <a:r>
              <a:rPr lang="en-GB" sz="3600" dirty="0">
                <a:solidFill>
                  <a:srgbClr val="FF0000"/>
                </a:solidFill>
              </a:rPr>
              <a:t>Thick</a:t>
            </a:r>
            <a:r>
              <a:rPr lang="en-GB" sz="3600" dirty="0"/>
              <a:t> dust powdered every surface. </a:t>
            </a:r>
            <a:r>
              <a:rPr lang="en-GB" sz="3600" dirty="0">
                <a:solidFill>
                  <a:srgbClr val="FF0000"/>
                </a:solidFill>
              </a:rPr>
              <a:t>I</a:t>
            </a:r>
            <a:r>
              <a:rPr lang="en-GB" sz="3600" dirty="0"/>
              <a:t> kept thinking that I could slip and put my foot through the floor. </a:t>
            </a:r>
            <a:r>
              <a:rPr lang="en-GB" sz="3600" dirty="0">
                <a:solidFill>
                  <a:srgbClr val="FF0000"/>
                </a:solidFill>
              </a:rPr>
              <a:t>I</a:t>
            </a:r>
            <a:r>
              <a:rPr lang="en-GB" sz="3600" dirty="0"/>
              <a:t> stopped at a pile of old camping equipment. </a:t>
            </a:r>
            <a:r>
              <a:rPr lang="en-GB" sz="3600" dirty="0">
                <a:solidFill>
                  <a:srgbClr val="FF0000"/>
                </a:solidFill>
              </a:rPr>
              <a:t>It</a:t>
            </a:r>
            <a:r>
              <a:rPr lang="en-GB" sz="3600" dirty="0"/>
              <a:t> was a jumble of guy ropes, torn canvas, poles, wooden pegs, metal skewers and a mallet. </a:t>
            </a:r>
            <a:r>
              <a:rPr lang="en-GB" sz="3600" dirty="0">
                <a:solidFill>
                  <a:srgbClr val="FF0000"/>
                </a:solidFill>
              </a:rPr>
              <a:t>It</a:t>
            </a:r>
            <a:r>
              <a:rPr lang="en-GB" sz="3600" dirty="0"/>
              <a:t> was there that I saw the hand. </a:t>
            </a:r>
            <a:r>
              <a:rPr lang="en-GB" sz="3600" dirty="0">
                <a:solidFill>
                  <a:srgbClr val="FF0000"/>
                </a:solidFill>
              </a:rPr>
              <a:t>It</a:t>
            </a:r>
            <a:r>
              <a:rPr lang="en-GB" sz="3600" dirty="0"/>
              <a:t> was quite still and white, like a marble. </a:t>
            </a:r>
            <a:r>
              <a:rPr lang="en-GB" sz="3600" dirty="0">
                <a:solidFill>
                  <a:srgbClr val="FF0000"/>
                </a:solidFill>
              </a:rPr>
              <a:t>But</a:t>
            </a:r>
            <a:r>
              <a:rPr lang="en-GB" sz="3600" dirty="0"/>
              <a:t> then it moved.</a:t>
            </a:r>
          </a:p>
          <a:p>
            <a:endParaRPr lang="en-GB" dirty="0"/>
          </a:p>
        </p:txBody>
      </p:sp>
    </p:spTree>
    <p:extLst>
      <p:ext uri="{BB962C8B-B14F-4D97-AF65-F5344CB8AC3E}">
        <p14:creationId xmlns:p14="http://schemas.microsoft.com/office/powerpoint/2010/main" val="384816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11280576" cy="2578298"/>
          </a:xfrm>
        </p:spPr>
        <p:txBody>
          <a:bodyPr>
            <a:normAutofit/>
          </a:bodyPr>
          <a:lstStyle/>
          <a:p>
            <a:r>
              <a:rPr lang="en-GB" sz="3600" b="1" dirty="0">
                <a:solidFill>
                  <a:schemeClr val="tx1"/>
                </a:solidFill>
              </a:rPr>
              <a:t>When you write for section B in your exam, AO6 will test your range of vocabulary, sentence structure – for clarity, purpose, effect - and how accurate your spelling and punctuation is</a:t>
            </a:r>
            <a:r>
              <a:rPr lang="en-GB" sz="2400" b="1" dirty="0">
                <a:solidFill>
                  <a:schemeClr val="tx1"/>
                </a:solidFill>
              </a:rPr>
              <a:t>.</a:t>
            </a:r>
          </a:p>
        </p:txBody>
      </p:sp>
      <p:sp>
        <p:nvSpPr>
          <p:cNvPr id="3" name="Content Placeholder 2"/>
          <p:cNvSpPr>
            <a:spLocks noGrp="1"/>
          </p:cNvSpPr>
          <p:nvPr>
            <p:ph idx="1"/>
          </p:nvPr>
        </p:nvSpPr>
        <p:spPr>
          <a:xfrm>
            <a:off x="0" y="3068960"/>
            <a:ext cx="12192000" cy="3672408"/>
          </a:xfrm>
          <a:solidFill>
            <a:schemeClr val="accent1">
              <a:lumMod val="40000"/>
              <a:lumOff val="60000"/>
            </a:schemeClr>
          </a:solidFill>
        </p:spPr>
        <p:txBody>
          <a:bodyPr>
            <a:normAutofit lnSpcReduction="10000"/>
          </a:bodyPr>
          <a:lstStyle/>
          <a:p>
            <a:r>
              <a:rPr lang="en-GB" sz="6600" dirty="0"/>
              <a:t>Using dialogue: How many synonyms can you find for ‘</a:t>
            </a:r>
            <a:r>
              <a:rPr lang="en-GB" sz="6600" i="1" dirty="0"/>
              <a:t>said</a:t>
            </a:r>
            <a:r>
              <a:rPr lang="en-GB" sz="6600" dirty="0"/>
              <a:t>’? Write down as many as you can. These are called dialogue tags.</a:t>
            </a:r>
          </a:p>
        </p:txBody>
      </p:sp>
    </p:spTree>
    <p:extLst>
      <p:ext uri="{BB962C8B-B14F-4D97-AF65-F5344CB8AC3E}">
        <p14:creationId xmlns:p14="http://schemas.microsoft.com/office/powerpoint/2010/main" val="370284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Punctuation for dialogue.</a:t>
            </a:r>
          </a:p>
        </p:txBody>
      </p:sp>
      <p:sp>
        <p:nvSpPr>
          <p:cNvPr id="6" name="Rectangle 5"/>
          <p:cNvSpPr/>
          <p:nvPr/>
        </p:nvSpPr>
        <p:spPr>
          <a:xfrm>
            <a:off x="719403" y="1340769"/>
            <a:ext cx="9985109" cy="1754326"/>
          </a:xfrm>
          <a:prstGeom prst="rect">
            <a:avLst/>
          </a:prstGeom>
        </p:spPr>
        <p:txBody>
          <a:bodyPr wrap="square">
            <a:spAutoFit/>
          </a:bodyPr>
          <a:lstStyle/>
          <a:p>
            <a:r>
              <a:rPr lang="en-GB" b="1" u="sng" dirty="0"/>
              <a:t>Writing Dialogue</a:t>
            </a:r>
            <a:endParaRPr lang="en-GB" dirty="0"/>
          </a:p>
          <a:p>
            <a:pPr marL="285750" lvl="0" indent="-285750">
              <a:buFont typeface="Arial" panose="020B0604020202020204" pitchFamily="34" charset="0"/>
              <a:buChar char="•"/>
            </a:pPr>
            <a:r>
              <a:rPr lang="en-GB" b="1" dirty="0"/>
              <a:t>Speech marks at the start and end of what is being spoken</a:t>
            </a:r>
            <a:r>
              <a:rPr lang="en-GB" dirty="0"/>
              <a:t> (What is in the speech bubble)</a:t>
            </a:r>
          </a:p>
          <a:p>
            <a:pPr marL="285750" lvl="0" indent="-285750">
              <a:buFont typeface="Arial" panose="020B0604020202020204" pitchFamily="34" charset="0"/>
              <a:buChar char="•"/>
            </a:pPr>
            <a:r>
              <a:rPr lang="en-GB" b="1" dirty="0"/>
              <a:t>Capital letter at the start of the speech</a:t>
            </a:r>
            <a:endParaRPr lang="en-GB" dirty="0"/>
          </a:p>
          <a:p>
            <a:pPr marL="285750" lvl="0" indent="-285750">
              <a:buFont typeface="Arial" panose="020B0604020202020204" pitchFamily="34" charset="0"/>
              <a:buChar char="•"/>
            </a:pPr>
            <a:r>
              <a:rPr lang="en-GB" b="1" dirty="0"/>
              <a:t>Punctuation inside the speech marks</a:t>
            </a:r>
            <a:endParaRPr lang="en-GB" dirty="0"/>
          </a:p>
          <a:p>
            <a:pPr marL="285750" lvl="0" indent="-285750">
              <a:buFont typeface="Arial" panose="020B0604020202020204" pitchFamily="34" charset="0"/>
              <a:buChar char="•"/>
            </a:pPr>
            <a:r>
              <a:rPr lang="en-GB" b="1" dirty="0">
                <a:solidFill>
                  <a:srgbClr val="FF0000"/>
                </a:solidFill>
              </a:rPr>
              <a:t>New speaker, new line</a:t>
            </a:r>
            <a:endParaRPr lang="en-GB" dirty="0">
              <a:solidFill>
                <a:srgbClr val="FF0000"/>
              </a:solidFill>
            </a:endParaRPr>
          </a:p>
          <a:p>
            <a:pPr marL="285750" lvl="0" indent="-285750">
              <a:buFont typeface="Arial" panose="020B0604020202020204" pitchFamily="34" charset="0"/>
              <a:buChar char="•"/>
            </a:pPr>
            <a:r>
              <a:rPr lang="en-GB" b="1" dirty="0"/>
              <a:t>Don’t forget those commas</a:t>
            </a:r>
            <a:r>
              <a:rPr lang="en-GB" dirty="0"/>
              <a:t>        – before the first OR the last speech mark</a:t>
            </a:r>
          </a:p>
        </p:txBody>
      </p:sp>
      <p:sp>
        <p:nvSpPr>
          <p:cNvPr id="7" name="Rectangle 6"/>
          <p:cNvSpPr/>
          <p:nvPr/>
        </p:nvSpPr>
        <p:spPr>
          <a:xfrm>
            <a:off x="801859" y="3372094"/>
            <a:ext cx="10753195" cy="33692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2800" b="1" dirty="0"/>
              <a:t>Add punctuation to the following sentences:</a:t>
            </a:r>
          </a:p>
          <a:p>
            <a:pPr marL="514350" indent="-514350">
              <a:buFont typeface="+mj-lt"/>
              <a:buAutoNum type="arabicPeriod"/>
            </a:pPr>
            <a:r>
              <a:rPr lang="en-GB" sz="2800" dirty="0"/>
              <a:t>Paul said you must be joking.</a:t>
            </a:r>
          </a:p>
          <a:p>
            <a:pPr marL="514350" indent="-514350">
              <a:buFont typeface="+mj-lt"/>
              <a:buAutoNum type="arabicPeriod"/>
            </a:pPr>
            <a:r>
              <a:rPr lang="en-GB" sz="2800" dirty="0"/>
              <a:t>I am so hungry moaned Paul I could eat a horse. </a:t>
            </a:r>
          </a:p>
          <a:p>
            <a:pPr marL="514350" indent="-514350">
              <a:buFont typeface="+mj-lt"/>
              <a:buAutoNum type="arabicPeriod"/>
            </a:pPr>
            <a:r>
              <a:rPr lang="en-GB" sz="2800" dirty="0"/>
              <a:t>What time is dinner screamed the child.</a:t>
            </a:r>
          </a:p>
          <a:p>
            <a:pPr marL="514350" indent="-514350">
              <a:buFont typeface="+mj-lt"/>
              <a:buAutoNum type="arabicPeriod"/>
            </a:pPr>
            <a:r>
              <a:rPr lang="en-GB" sz="2800" dirty="0"/>
              <a:t>Paul don’t do that mum said I’m not doing anything replied Paul.</a:t>
            </a:r>
          </a:p>
          <a:p>
            <a:endParaRPr lang="en-GB" dirty="0"/>
          </a:p>
        </p:txBody>
      </p:sp>
    </p:spTree>
    <p:extLst>
      <p:ext uri="{BB962C8B-B14F-4D97-AF65-F5344CB8AC3E}">
        <p14:creationId xmlns:p14="http://schemas.microsoft.com/office/powerpoint/2010/main" val="323602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092" y="1916832"/>
            <a:ext cx="10753195" cy="33692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2800" b="1" dirty="0"/>
              <a:t>Add punctuation to the following sentences:</a:t>
            </a:r>
          </a:p>
          <a:p>
            <a:pPr marL="514350" indent="-514350">
              <a:buFont typeface="+mj-lt"/>
              <a:buAutoNum type="arabicPeriod"/>
            </a:pPr>
            <a:r>
              <a:rPr lang="en-GB" sz="2800" dirty="0"/>
              <a:t>Paul said</a:t>
            </a:r>
            <a:r>
              <a:rPr lang="en-GB" sz="2800" dirty="0">
                <a:solidFill>
                  <a:srgbClr val="FF0000"/>
                </a:solidFill>
              </a:rPr>
              <a:t>, “</a:t>
            </a:r>
            <a:r>
              <a:rPr lang="en-GB" sz="2800" dirty="0"/>
              <a:t>You must be joking</a:t>
            </a:r>
            <a:r>
              <a:rPr lang="en-GB" sz="2800" dirty="0">
                <a:solidFill>
                  <a:srgbClr val="FF0000"/>
                </a:solidFill>
              </a:rPr>
              <a:t>!”</a:t>
            </a:r>
          </a:p>
          <a:p>
            <a:pPr marL="514350" indent="-514350">
              <a:buFont typeface="+mj-lt"/>
              <a:buAutoNum type="arabicPeriod"/>
            </a:pPr>
            <a:r>
              <a:rPr lang="en-GB" sz="2800" dirty="0">
                <a:solidFill>
                  <a:srgbClr val="FF0000"/>
                </a:solidFill>
              </a:rPr>
              <a:t>“</a:t>
            </a:r>
            <a:r>
              <a:rPr lang="en-GB" sz="2800" dirty="0"/>
              <a:t>I am so hungry</a:t>
            </a:r>
            <a:r>
              <a:rPr lang="en-GB" sz="2800" dirty="0">
                <a:solidFill>
                  <a:srgbClr val="FF0000"/>
                </a:solidFill>
              </a:rPr>
              <a:t>,”</a:t>
            </a:r>
            <a:r>
              <a:rPr lang="en-GB" sz="2800" dirty="0"/>
              <a:t> moaned Paul</a:t>
            </a:r>
            <a:r>
              <a:rPr lang="en-GB" sz="2800" dirty="0">
                <a:solidFill>
                  <a:srgbClr val="FF0000"/>
                </a:solidFill>
              </a:rPr>
              <a:t>.</a:t>
            </a:r>
            <a:r>
              <a:rPr lang="en-GB" sz="2800" dirty="0"/>
              <a:t> </a:t>
            </a:r>
            <a:r>
              <a:rPr lang="en-GB" sz="2800" dirty="0">
                <a:solidFill>
                  <a:srgbClr val="FF0000"/>
                </a:solidFill>
              </a:rPr>
              <a:t>“</a:t>
            </a:r>
            <a:r>
              <a:rPr lang="en-GB" sz="2800" dirty="0"/>
              <a:t>I could eat a horse</a:t>
            </a:r>
            <a:r>
              <a:rPr lang="en-GB" sz="2800" dirty="0">
                <a:solidFill>
                  <a:srgbClr val="FF0000"/>
                </a:solidFill>
              </a:rPr>
              <a:t>.”</a:t>
            </a:r>
          </a:p>
          <a:p>
            <a:pPr marL="514350" indent="-514350">
              <a:buFont typeface="+mj-lt"/>
              <a:buAutoNum type="arabicPeriod"/>
            </a:pPr>
            <a:r>
              <a:rPr lang="en-GB" sz="2800" dirty="0">
                <a:solidFill>
                  <a:srgbClr val="FF0000"/>
                </a:solidFill>
              </a:rPr>
              <a:t>“</a:t>
            </a:r>
            <a:r>
              <a:rPr lang="en-GB" sz="2800" dirty="0"/>
              <a:t>What time is dinner</a:t>
            </a:r>
            <a:r>
              <a:rPr lang="en-GB" sz="2800" dirty="0">
                <a:solidFill>
                  <a:srgbClr val="FF0000"/>
                </a:solidFill>
              </a:rPr>
              <a:t>?”</a:t>
            </a:r>
            <a:r>
              <a:rPr lang="en-GB" sz="2800" dirty="0"/>
              <a:t> screamed the child.</a:t>
            </a:r>
          </a:p>
          <a:p>
            <a:pPr marL="514350" indent="-514350">
              <a:buFont typeface="+mj-lt"/>
              <a:buAutoNum type="arabicPeriod"/>
            </a:pPr>
            <a:r>
              <a:rPr lang="en-GB" sz="2800" dirty="0">
                <a:solidFill>
                  <a:srgbClr val="FF0000"/>
                </a:solidFill>
              </a:rPr>
              <a:t>“</a:t>
            </a:r>
            <a:r>
              <a:rPr lang="en-GB" sz="2800" dirty="0"/>
              <a:t>Paul don’t do that</a:t>
            </a:r>
            <a:r>
              <a:rPr lang="en-GB" sz="2800" dirty="0">
                <a:solidFill>
                  <a:srgbClr val="FF0000"/>
                </a:solidFill>
              </a:rPr>
              <a:t>!”</a:t>
            </a:r>
            <a:r>
              <a:rPr lang="en-GB" sz="2800" dirty="0"/>
              <a:t> mum said. </a:t>
            </a:r>
          </a:p>
          <a:p>
            <a:r>
              <a:rPr lang="en-GB" sz="2800" dirty="0"/>
              <a:t>       </a:t>
            </a:r>
            <a:r>
              <a:rPr lang="en-GB" sz="2800" dirty="0">
                <a:solidFill>
                  <a:srgbClr val="FF0000"/>
                </a:solidFill>
              </a:rPr>
              <a:t>“</a:t>
            </a:r>
            <a:r>
              <a:rPr lang="en-GB" sz="2800" dirty="0"/>
              <a:t>I’m not doing anything</a:t>
            </a:r>
            <a:r>
              <a:rPr lang="en-GB" sz="2800" dirty="0">
                <a:solidFill>
                  <a:srgbClr val="FF0000"/>
                </a:solidFill>
              </a:rPr>
              <a:t>,”</a:t>
            </a:r>
            <a:r>
              <a:rPr lang="en-GB" sz="2800" dirty="0"/>
              <a:t> replied Paul.</a:t>
            </a:r>
          </a:p>
          <a:p>
            <a:endParaRPr lang="en-GB" dirty="0"/>
          </a:p>
        </p:txBody>
      </p:sp>
      <p:sp>
        <p:nvSpPr>
          <p:cNvPr id="3" name="Rectangle 2"/>
          <p:cNvSpPr/>
          <p:nvPr/>
        </p:nvSpPr>
        <p:spPr>
          <a:xfrm>
            <a:off x="719403" y="332656"/>
            <a:ext cx="9025003" cy="12961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GB" sz="4400" dirty="0"/>
              <a:t>Check your answers:</a:t>
            </a:r>
          </a:p>
        </p:txBody>
      </p:sp>
    </p:spTree>
    <p:extLst>
      <p:ext uri="{BB962C8B-B14F-4D97-AF65-F5344CB8AC3E}">
        <p14:creationId xmlns:p14="http://schemas.microsoft.com/office/powerpoint/2010/main" val="3583056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 y="365125"/>
            <a:ext cx="12024360" cy="1124585"/>
          </a:xfrm>
        </p:spPr>
        <p:txBody>
          <a:bodyPr>
            <a:normAutofit fontScale="90000"/>
          </a:bodyPr>
          <a:lstStyle/>
          <a:p>
            <a:r>
              <a:rPr lang="en-GB" dirty="0"/>
              <a:t>Extension: Continue with ‘</a:t>
            </a:r>
            <a:r>
              <a:rPr lang="en-GB" i="1" dirty="0"/>
              <a:t>THE ATTIC</a:t>
            </a:r>
            <a:r>
              <a:rPr lang="en-GB" dirty="0"/>
              <a:t>’ creative writing.</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13" y="5095875"/>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216263"/>
            <a:ext cx="6433185" cy="329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3" y="1489710"/>
            <a:ext cx="32480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3518" y="4849178"/>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5025" y="28384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28300">
            <a:off x="7026593" y="304514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96240" y="5088897"/>
            <a:ext cx="5608320" cy="166242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Challenge: Use dialogue to develop plot.</a:t>
            </a:r>
          </a:p>
        </p:txBody>
      </p:sp>
    </p:spTree>
    <p:extLst>
      <p:ext uri="{BB962C8B-B14F-4D97-AF65-F5344CB8AC3E}">
        <p14:creationId xmlns:p14="http://schemas.microsoft.com/office/powerpoint/2010/main" val="172702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16632"/>
            <a:ext cx="10972800" cy="1102568"/>
          </a:xfrm>
          <a:solidFill>
            <a:schemeClr val="accent4">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dirty="0"/>
              <a:t>Extension: write the assessment objectives in clear student friendly words.</a:t>
            </a:r>
          </a:p>
        </p:txBody>
      </p:sp>
      <p:sp>
        <p:nvSpPr>
          <p:cNvPr id="3" name="Content Placeholder 2"/>
          <p:cNvSpPr>
            <a:spLocks noGrp="1"/>
          </p:cNvSpPr>
          <p:nvPr>
            <p:ph idx="1"/>
          </p:nvPr>
        </p:nvSpPr>
        <p:spPr>
          <a:xfrm>
            <a:off x="655320" y="1196752"/>
            <a:ext cx="10957560" cy="5328592"/>
          </a:xfrm>
          <a:solidFill>
            <a:schemeClr val="accent4">
              <a:lumMod val="20000"/>
              <a:lumOff val="80000"/>
            </a:schemeClr>
          </a:solidFill>
        </p:spPr>
        <p:txBody>
          <a:bodyPr>
            <a:noAutofit/>
          </a:bodyPr>
          <a:lstStyle/>
          <a:p>
            <a:pPr marL="114300" indent="0">
              <a:buNone/>
            </a:pPr>
            <a:r>
              <a:rPr lang="en-GB" sz="3600" dirty="0"/>
              <a:t>AO5: Communicate clearly, effectively and imaginatively, selecting and adapting tone, style and register for different forms, purposes and audiences. Organise information and ideas, using structural and grammatical features to support coherence and cohesion of texts</a:t>
            </a:r>
          </a:p>
          <a:p>
            <a:pPr marL="114300" indent="0">
              <a:buNone/>
            </a:pPr>
            <a:r>
              <a:rPr lang="en-GB" sz="3600" dirty="0"/>
              <a:t> AO6: Candidates must use a range of vocabulary and sentence structures for clarity, purpose and effect, with accurate spelling and punctuation. (This requirement must constitute 20% of the marks for each specification as a whole.)</a:t>
            </a:r>
          </a:p>
        </p:txBody>
      </p:sp>
    </p:spTree>
    <p:extLst>
      <p:ext uri="{BB962C8B-B14F-4D97-AF65-F5344CB8AC3E}">
        <p14:creationId xmlns:p14="http://schemas.microsoft.com/office/powerpoint/2010/main" val="325736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a:solidFill>
            <a:schemeClr val="accent1">
              <a:lumMod val="40000"/>
              <a:lumOff val="60000"/>
            </a:schemeClr>
          </a:solidFill>
        </p:spPr>
        <p:txBody>
          <a:bodyPr/>
          <a:lstStyle/>
          <a:p>
            <a:r>
              <a:rPr lang="en-GB" b="1" dirty="0"/>
              <a:t>Starter: What do you know?</a:t>
            </a:r>
          </a:p>
        </p:txBody>
      </p:sp>
      <p:sp>
        <p:nvSpPr>
          <p:cNvPr id="3" name="Content Placeholder 2"/>
          <p:cNvSpPr>
            <a:spLocks noGrp="1"/>
          </p:cNvSpPr>
          <p:nvPr>
            <p:ph idx="1"/>
          </p:nvPr>
        </p:nvSpPr>
        <p:spPr>
          <a:xfrm>
            <a:off x="0" y="1241784"/>
            <a:ext cx="11658600" cy="5616216"/>
          </a:xfrm>
          <a:solidFill>
            <a:schemeClr val="accent1">
              <a:lumMod val="20000"/>
              <a:lumOff val="80000"/>
            </a:schemeClr>
          </a:solidFill>
        </p:spPr>
        <p:txBody>
          <a:bodyPr>
            <a:noAutofit/>
          </a:bodyPr>
          <a:lstStyle/>
          <a:p>
            <a:r>
              <a:rPr lang="en-GB" dirty="0"/>
              <a:t>What does AO5 test?</a:t>
            </a:r>
          </a:p>
          <a:p>
            <a:r>
              <a:rPr lang="en-GB" dirty="0"/>
              <a:t>What does AO6 test you on?</a:t>
            </a:r>
          </a:p>
          <a:p>
            <a:r>
              <a:rPr lang="en-GB" dirty="0"/>
              <a:t>How many marks do you get for section B? How long should you spend on it?</a:t>
            </a:r>
          </a:p>
          <a:p>
            <a:r>
              <a:rPr lang="en-GB" dirty="0"/>
              <a:t>How can you start a narrative?</a:t>
            </a:r>
          </a:p>
          <a:p>
            <a:r>
              <a:rPr lang="en-GB" dirty="0"/>
              <a:t>What is the difference between a simile and a metaphor?</a:t>
            </a:r>
          </a:p>
          <a:p>
            <a:r>
              <a:rPr lang="en-GB" dirty="0"/>
              <a:t>What narrative voice use ‘he’ and ‘she’?</a:t>
            </a:r>
          </a:p>
          <a:p>
            <a:r>
              <a:rPr lang="en-GB" dirty="0"/>
              <a:t>What does starting in medias res create?</a:t>
            </a:r>
          </a:p>
          <a:p>
            <a:r>
              <a:rPr lang="en-GB" dirty="0"/>
              <a:t>What are the FIVE points in a narrative arc?</a:t>
            </a:r>
          </a:p>
          <a:p>
            <a:r>
              <a:rPr lang="en-GB" dirty="0"/>
              <a:t>Should you spend any time planning?</a:t>
            </a:r>
          </a:p>
          <a:p>
            <a:r>
              <a:rPr lang="en-GB" dirty="0"/>
              <a:t>Name all types of punctuation that you should endeavour to include in your writing.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237" y="358"/>
            <a:ext cx="292576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16877" y="3016875"/>
            <a:ext cx="6858002" cy="824248"/>
          </a:xfrm>
          <a:solidFill>
            <a:schemeClr val="accent2"/>
          </a:solidFill>
        </p:spPr>
        <p:txBody>
          <a:bodyPr/>
          <a:lstStyle/>
          <a:p>
            <a:pPr algn="ctr"/>
            <a:r>
              <a:rPr lang="en-GB" dirty="0"/>
              <a:t>Do Now!</a:t>
            </a:r>
          </a:p>
        </p:txBody>
      </p:sp>
      <p:sp>
        <p:nvSpPr>
          <p:cNvPr id="5" name="Title 1"/>
          <p:cNvSpPr txBox="1">
            <a:spLocks/>
          </p:cNvSpPr>
          <p:nvPr/>
        </p:nvSpPr>
        <p:spPr>
          <a:xfrm>
            <a:off x="895792" y="46038"/>
            <a:ext cx="8424936"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Task: Working in pairs think of a story title and brief plot for the next 4 images.</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3104" y="1350288"/>
            <a:ext cx="6552728" cy="497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07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3016877" y="3016875"/>
            <a:ext cx="6858002" cy="82424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Do Now!</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663" y="331788"/>
            <a:ext cx="4638675"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17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3016877" y="3016875"/>
            <a:ext cx="6858002" cy="82424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Do Now!</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838200"/>
            <a:ext cx="77914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22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rot="16200000">
            <a:off x="-3016877" y="3016875"/>
            <a:ext cx="6858002" cy="824248"/>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Do Now!</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822325"/>
            <a:ext cx="7827963"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22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59397"/>
            <a:ext cx="9753600" cy="1325563"/>
          </a:xfrm>
        </p:spPr>
        <p:style>
          <a:lnRef idx="0">
            <a:schemeClr val="accent4"/>
          </a:lnRef>
          <a:fillRef idx="3">
            <a:schemeClr val="accent4"/>
          </a:fillRef>
          <a:effectRef idx="3">
            <a:schemeClr val="accent4"/>
          </a:effectRef>
          <a:fontRef idx="minor">
            <a:schemeClr val="lt1"/>
          </a:fontRef>
        </p:style>
        <p:txBody>
          <a:bodyPr/>
          <a:lstStyle/>
          <a:p>
            <a:r>
              <a:rPr lang="en-GB" dirty="0"/>
              <a:t>Narrative: Success criteria</a:t>
            </a:r>
          </a:p>
        </p:txBody>
      </p:sp>
      <p:sp>
        <p:nvSpPr>
          <p:cNvPr id="3" name="Content Placeholder 2"/>
          <p:cNvSpPr>
            <a:spLocks noGrp="1"/>
          </p:cNvSpPr>
          <p:nvPr>
            <p:ph idx="1"/>
          </p:nvPr>
        </p:nvSpPr>
        <p:spPr>
          <a:xfrm>
            <a:off x="1082040" y="2069465"/>
            <a:ext cx="10515600" cy="4351338"/>
          </a:xfrm>
        </p:spPr>
        <p:style>
          <a:lnRef idx="2">
            <a:schemeClr val="accent4"/>
          </a:lnRef>
          <a:fillRef idx="1">
            <a:schemeClr val="lt1"/>
          </a:fillRef>
          <a:effectRef idx="0">
            <a:schemeClr val="accent4"/>
          </a:effectRef>
          <a:fontRef idx="minor">
            <a:schemeClr val="dk1"/>
          </a:fontRef>
        </p:style>
        <p:txBody>
          <a:bodyPr>
            <a:normAutofit/>
          </a:bodyPr>
          <a:lstStyle/>
          <a:p>
            <a:r>
              <a:rPr lang="en-GB" dirty="0"/>
              <a:t>A well-described setting.</a:t>
            </a:r>
          </a:p>
          <a:p>
            <a:r>
              <a:rPr lang="en-GB" dirty="0"/>
              <a:t>An engaging event which makes the reader want to read on.</a:t>
            </a:r>
          </a:p>
          <a:p>
            <a:r>
              <a:rPr lang="en-GB" dirty="0"/>
              <a:t>Believable characters created and conveyed through: physical description, thoughts , actions and speech.</a:t>
            </a:r>
          </a:p>
          <a:p>
            <a:r>
              <a:rPr lang="en-GB" b="1" dirty="0"/>
              <a:t>Development of character and action.</a:t>
            </a:r>
          </a:p>
          <a:p>
            <a:r>
              <a:rPr lang="en-GB" dirty="0"/>
              <a:t>A range of sentence forms/types for effect.</a:t>
            </a:r>
          </a:p>
          <a:p>
            <a:r>
              <a:rPr lang="en-GB" dirty="0"/>
              <a:t>A range of punctuation for effect.</a:t>
            </a:r>
          </a:p>
        </p:txBody>
      </p:sp>
      <p:sp>
        <p:nvSpPr>
          <p:cNvPr id="5" name="Explosion 2 4"/>
          <p:cNvSpPr/>
          <p:nvPr/>
        </p:nvSpPr>
        <p:spPr>
          <a:xfrm rot="19913193">
            <a:off x="-113828" y="173270"/>
            <a:ext cx="2728526" cy="1934504"/>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ysClr val="windowText" lastClr="000000"/>
                </a:solidFill>
                <a:latin typeface="Broadway" panose="04040905080B02020502" pitchFamily="82" charset="0"/>
                <a:cs typeface="Aharoni" panose="02010803020104030203" pitchFamily="2" charset="-79"/>
              </a:rPr>
              <a:t>RE-CAP</a:t>
            </a:r>
          </a:p>
        </p:txBody>
      </p:sp>
    </p:spTree>
    <p:extLst>
      <p:ext uri="{BB962C8B-B14F-4D97-AF65-F5344CB8AC3E}">
        <p14:creationId xmlns:p14="http://schemas.microsoft.com/office/powerpoint/2010/main" val="350728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47500" cy="346050"/>
          </a:xfrm>
          <a:solidFill>
            <a:schemeClr val="accent1">
              <a:lumMod val="20000"/>
              <a:lumOff val="80000"/>
            </a:schemeClr>
          </a:solidFill>
        </p:spPr>
        <p:txBody>
          <a:bodyPr>
            <a:normAutofit fontScale="90000"/>
          </a:bodyPr>
          <a:lstStyle/>
          <a:p>
            <a:r>
              <a:rPr lang="en-GB" sz="2800" b="1" dirty="0"/>
              <a:t>ELEVEN WAYS TO START A SENTENCE:</a:t>
            </a:r>
          </a:p>
        </p:txBody>
      </p:sp>
      <p:sp>
        <p:nvSpPr>
          <p:cNvPr id="3" name="Content Placeholder 2"/>
          <p:cNvSpPr>
            <a:spLocks noGrp="1"/>
          </p:cNvSpPr>
          <p:nvPr>
            <p:ph idx="1"/>
          </p:nvPr>
        </p:nvSpPr>
        <p:spPr>
          <a:xfrm>
            <a:off x="355600" y="836712"/>
            <a:ext cx="11595100" cy="5564088"/>
          </a:xfrm>
        </p:spPr>
        <p:txBody>
          <a:bodyPr>
            <a:normAutofit fontScale="92500" lnSpcReduction="20000"/>
          </a:bodyPr>
          <a:lstStyle/>
          <a:p>
            <a:pPr marL="571500" indent="-457200">
              <a:buFont typeface="+mj-lt"/>
              <a:buAutoNum type="arabicPeriod"/>
            </a:pPr>
            <a:r>
              <a:rPr lang="en-GB" dirty="0"/>
              <a:t>An article: The man strode along the street.</a:t>
            </a:r>
          </a:p>
          <a:p>
            <a:pPr marL="571500" indent="-457200">
              <a:buFont typeface="+mj-lt"/>
              <a:buAutoNum type="arabicPeriod"/>
            </a:pPr>
            <a:r>
              <a:rPr lang="en-GB" dirty="0"/>
              <a:t>A noun: Rain pelted him from above.</a:t>
            </a:r>
          </a:p>
          <a:p>
            <a:pPr marL="571500" indent="-457200">
              <a:buFont typeface="+mj-lt"/>
              <a:buAutoNum type="arabicPeriod"/>
            </a:pPr>
            <a:r>
              <a:rPr lang="en-GB" dirty="0"/>
              <a:t>A pronoun: He pulled up his collar against the cold. </a:t>
            </a:r>
          </a:p>
          <a:p>
            <a:pPr marL="114300" indent="0">
              <a:buNone/>
            </a:pPr>
            <a:r>
              <a:rPr lang="en-GB" dirty="0"/>
              <a:t>                            His shoes slapped against the wet sidewalk.</a:t>
            </a:r>
          </a:p>
          <a:p>
            <a:pPr marL="571500" indent="-457200">
              <a:buFont typeface="+mj-lt"/>
              <a:buAutoNum type="arabicPeriod" startAt="4"/>
            </a:pPr>
            <a:r>
              <a:rPr lang="en-GB" dirty="0"/>
              <a:t>A participial phrase: Walking up the street, he tripped.</a:t>
            </a:r>
          </a:p>
          <a:p>
            <a:pPr marL="571500" indent="-457200">
              <a:buFont typeface="+mj-lt"/>
              <a:buAutoNum type="arabicPeriod" startAt="4"/>
            </a:pPr>
            <a:r>
              <a:rPr lang="en-GB" dirty="0"/>
              <a:t>A conjunction: But then he drew a deep breath and gathered his strength.</a:t>
            </a:r>
          </a:p>
          <a:p>
            <a:pPr marL="411480" lvl="1" indent="0">
              <a:buNone/>
            </a:pPr>
            <a:r>
              <a:rPr lang="en-GB" dirty="0"/>
              <a:t>Either he would complete his journey, or he would die trying.   </a:t>
            </a:r>
          </a:p>
          <a:p>
            <a:pPr marL="571500" indent="-457200">
              <a:buFont typeface="+mj-lt"/>
              <a:buAutoNum type="arabicPeriod" startAt="6"/>
            </a:pPr>
            <a:r>
              <a:rPr lang="en-GB" dirty="0"/>
              <a:t>An adverb:  Determinedly, he trudged upward.</a:t>
            </a:r>
          </a:p>
          <a:p>
            <a:pPr marL="571500" indent="-457200">
              <a:buFont typeface="+mj-lt"/>
              <a:buAutoNum type="arabicPeriod" startAt="6"/>
            </a:pPr>
            <a:r>
              <a:rPr lang="en-GB" dirty="0"/>
              <a:t>An adjective: Upset by all he’d endured, he tramped towards the hill’s peak.</a:t>
            </a:r>
          </a:p>
          <a:p>
            <a:pPr marL="571500" indent="-457200">
              <a:buFont typeface="+mj-lt"/>
              <a:buAutoNum type="arabicPeriod" startAt="6"/>
            </a:pPr>
            <a:r>
              <a:rPr lang="en-GB" dirty="0"/>
              <a:t>A prepositional phrase: At the top of the road, he paused.</a:t>
            </a:r>
          </a:p>
          <a:p>
            <a:pPr marL="571500" indent="-457200">
              <a:buFont typeface="+mj-lt"/>
              <a:buAutoNum type="arabicPeriod" startAt="6"/>
            </a:pPr>
            <a:r>
              <a:rPr lang="en-GB" dirty="0"/>
              <a:t>An infinitive phrase: To pour out his emotions to the town below was his goal.</a:t>
            </a:r>
          </a:p>
          <a:p>
            <a:pPr marL="571500" indent="-457200">
              <a:buFont typeface="+mj-lt"/>
              <a:buAutoNum type="arabicPeriod" startAt="6"/>
            </a:pPr>
            <a:r>
              <a:rPr lang="en-GB" dirty="0"/>
              <a:t>A gerund: Screaming seemed to be the only answer.</a:t>
            </a:r>
          </a:p>
          <a:p>
            <a:pPr marL="571500" indent="-457200">
              <a:buFont typeface="+mj-lt"/>
              <a:buAutoNum type="arabicPeriod" startAt="6"/>
            </a:pPr>
            <a:r>
              <a:rPr lang="en-GB" dirty="0"/>
              <a:t>An interjection: Oh, he thought, if only I could make the world understand.                       </a:t>
            </a:r>
          </a:p>
        </p:txBody>
      </p:sp>
    </p:spTree>
    <p:extLst>
      <p:ext uri="{BB962C8B-B14F-4D97-AF65-F5344CB8AC3E}">
        <p14:creationId xmlns:p14="http://schemas.microsoft.com/office/powerpoint/2010/main" val="414406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9" y="302359"/>
            <a:ext cx="12184231" cy="6247864"/>
          </a:xfrm>
          <a:prstGeom prst="rect">
            <a:avLst/>
          </a:prstGeom>
          <a:solidFill>
            <a:schemeClr val="bg1"/>
          </a:solidFill>
        </p:spPr>
        <p:txBody>
          <a:bodyPr wrap="square">
            <a:spAutoFit/>
          </a:bodyPr>
          <a:lstStyle/>
          <a:p>
            <a:r>
              <a:rPr lang="en-GB" sz="2400" b="1" u="sng" dirty="0"/>
              <a:t>Sentence Lengths</a:t>
            </a:r>
          </a:p>
          <a:p>
            <a:endParaRPr lang="en-GB" dirty="0"/>
          </a:p>
          <a:p>
            <a:r>
              <a:rPr lang="en-GB" sz="2000" dirty="0"/>
              <a:t>Read the following extract:</a:t>
            </a:r>
          </a:p>
          <a:p>
            <a:r>
              <a:rPr lang="en-GB" sz="2000" dirty="0"/>
              <a:t>The attic door creaked open. Something rustled in the darkness. I stared, but could see nothing beyond the vague shapes of old suitcases and trunks piled high. It smelt damp. I struggled up into the attic and wedged the door open. Light poured into darkness. The darkness in the head of the house. I balanced carefully upon the floor beams. I knew that if I stepped onto plaster I could fall straight through into the room below. A cobweb brushed my face and I felt the sudden tickle of a spider crawl across my cheek. As I made my way forwards, it grew darker and colder. I was blocking the light from the attic door. There were piles of old newspapers, brown bags tied with string cardboard boxes and ancient, moth eaten rugs that smelt of mothballs. Thick dust powdered every surface. I kept thinking that I could slip and put my foot through the floor. I stopped at a pile of old camping equipment. It was a jumble of guy ropes, torn canvas, poles, wooden pegs, metal skewers and a mallet. It was there that I saw the hand. It was quite still and white, like a marble. But then it moved.</a:t>
            </a:r>
          </a:p>
          <a:p>
            <a:r>
              <a:rPr lang="en-GB" sz="2000" b="1" dirty="0"/>
              <a:t> </a:t>
            </a:r>
            <a:endParaRPr lang="en-GB" sz="2000" dirty="0"/>
          </a:p>
          <a:p>
            <a:pPr lvl="0"/>
            <a:r>
              <a:rPr lang="en-GB" sz="2000" dirty="0">
                <a:solidFill>
                  <a:srgbClr val="FF0000"/>
                </a:solidFill>
              </a:rPr>
              <a:t>What do you notice about the sentence lengths? Why are they important?</a:t>
            </a:r>
          </a:p>
          <a:p>
            <a:r>
              <a:rPr lang="en-GB" sz="2000" b="1" dirty="0">
                <a:solidFill>
                  <a:srgbClr val="FF0000"/>
                </a:solidFill>
              </a:rPr>
              <a:t> </a:t>
            </a:r>
            <a:endParaRPr lang="en-GB" sz="2000" dirty="0">
              <a:solidFill>
                <a:srgbClr val="FF0000"/>
              </a:solidFill>
            </a:endParaRPr>
          </a:p>
          <a:p>
            <a:r>
              <a:rPr lang="en-GB" sz="2000" b="1" dirty="0">
                <a:solidFill>
                  <a:srgbClr val="FF0000"/>
                </a:solidFill>
              </a:rPr>
              <a:t> </a:t>
            </a:r>
            <a:r>
              <a:rPr lang="en-GB" sz="2000" dirty="0">
                <a:solidFill>
                  <a:srgbClr val="FF0000"/>
                </a:solidFill>
              </a:rPr>
              <a:t>What atmosphere is created in the passage? How does the writer build tension?</a:t>
            </a:r>
          </a:p>
          <a:p>
            <a:r>
              <a:rPr lang="en-GB" sz="2000" dirty="0">
                <a:solidFill>
                  <a:srgbClr val="FF0000"/>
                </a:solidFill>
              </a:rPr>
              <a:t>  </a:t>
            </a:r>
          </a:p>
          <a:p>
            <a:r>
              <a:rPr lang="en-GB" sz="2000" dirty="0">
                <a:solidFill>
                  <a:srgbClr val="FF0000"/>
                </a:solidFill>
              </a:rPr>
              <a:t>What other techniques does the writer use to create the atmosphere? </a:t>
            </a:r>
          </a:p>
          <a:p>
            <a:r>
              <a:rPr lang="en-GB" b="1" dirty="0"/>
              <a:t> </a:t>
            </a:r>
            <a:endParaRPr lang="en-GB" dirty="0"/>
          </a:p>
        </p:txBody>
      </p:sp>
    </p:spTree>
    <p:extLst>
      <p:ext uri="{BB962C8B-B14F-4D97-AF65-F5344CB8AC3E}">
        <p14:creationId xmlns:p14="http://schemas.microsoft.com/office/powerpoint/2010/main" val="3026887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1496</TotalTime>
  <Words>1358</Words>
  <Application>Microsoft Office PowerPoint</Application>
  <PresentationFormat>Widescreen</PresentationFormat>
  <Paragraphs>84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Aharoni</vt:lpstr>
      <vt:lpstr>Arial</vt:lpstr>
      <vt:lpstr>Britannic Bold</vt:lpstr>
      <vt:lpstr>Broadway</vt:lpstr>
      <vt:lpstr>Calibri</vt:lpstr>
      <vt:lpstr>Calibri Light</vt:lpstr>
      <vt:lpstr>Office Theme</vt:lpstr>
      <vt:lpstr>Revising Language Paper 1: Section B – narrative writing</vt:lpstr>
      <vt:lpstr>Starter: What do you know?</vt:lpstr>
      <vt:lpstr>Do Now!</vt:lpstr>
      <vt:lpstr>PowerPoint Presentation</vt:lpstr>
      <vt:lpstr>PowerPoint Presentation</vt:lpstr>
      <vt:lpstr>PowerPoint Presentation</vt:lpstr>
      <vt:lpstr>Narrative: Success criteria</vt:lpstr>
      <vt:lpstr>ELEVEN WAYS TO START A SENTENCE:</vt:lpstr>
      <vt:lpstr>PowerPoint Presentation</vt:lpstr>
      <vt:lpstr>WRITING TASK: Can you write a second paragraph for this extract? Use a variety of sentence starters.</vt:lpstr>
      <vt:lpstr>When you write for section B in your exam, AO6 will test your range of vocabulary, sentence structure – for clarity, purpose, effect - and how accurate your spelling and punctuation is.</vt:lpstr>
      <vt:lpstr>Task: Punctuation for dialogue.</vt:lpstr>
      <vt:lpstr>PowerPoint Presentation</vt:lpstr>
      <vt:lpstr>Extension: Continue with ‘THE ATTIC’ creative writing.</vt:lpstr>
      <vt:lpstr>Extension: write the assessment objectives in clear student friendly words.</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Language Paper 2</dc:title>
  <dc:creator>D Weatherhead</dc:creator>
  <cp:lastModifiedBy>D Weatherhead</cp:lastModifiedBy>
  <cp:revision>134</cp:revision>
  <dcterms:created xsi:type="dcterms:W3CDTF">2020-01-15T11:12:12Z</dcterms:created>
  <dcterms:modified xsi:type="dcterms:W3CDTF">2020-11-27T13:02:04Z</dcterms:modified>
</cp:coreProperties>
</file>