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3" r:id="rId3"/>
    <p:sldId id="329" r:id="rId4"/>
    <p:sldId id="336" r:id="rId5"/>
    <p:sldId id="338" r:id="rId6"/>
    <p:sldId id="339" r:id="rId7"/>
    <p:sldId id="340" r:id="rId8"/>
    <p:sldId id="347" r:id="rId9"/>
    <p:sldId id="341" r:id="rId10"/>
    <p:sldId id="342" r:id="rId11"/>
    <p:sldId id="343" r:id="rId12"/>
    <p:sldId id="344" r:id="rId13"/>
    <p:sldId id="345" r:id="rId14"/>
    <p:sldId id="346" r:id="rId15"/>
    <p:sldId id="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4547" autoAdjust="0"/>
  </p:normalViewPr>
  <p:slideViewPr>
    <p:cSldViewPr snapToGrid="0">
      <p:cViewPr varScale="1">
        <p:scale>
          <a:sx n="76" d="100"/>
          <a:sy n="76" d="100"/>
        </p:scale>
        <p:origin x="64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A0752-2555-4E1E-9CE8-A736310DE625}" type="datetimeFigureOut">
              <a:rPr lang="en-GB" smtClean="0"/>
              <a:t>26/11/2020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3D249-BB2C-426A-AB18-E7F1EA962EE7}" type="slidenum">
              <a:rPr lang="en-GB" smtClean="0"/>
              <a:t>‹#›</a:t>
            </a:fld>
            <a:endParaRPr lang="en-GB"/>
          </a:p>
        </p:txBody>
      </p:sp>
    </p:spTree>
    <p:extLst>
      <p:ext uri="{BB962C8B-B14F-4D97-AF65-F5344CB8AC3E}">
        <p14:creationId xmlns:p14="http://schemas.microsoft.com/office/powerpoint/2010/main" val="55934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7646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4799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204774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73096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71C43-B414-4752-B1D3-EB7982AEA3F8}"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60612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671C43-B414-4752-B1D3-EB7982AEA3F8}"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5335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671C43-B414-4752-B1D3-EB7982AEA3F8}"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140408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671C43-B414-4752-B1D3-EB7982AEA3F8}"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41071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71C43-B414-4752-B1D3-EB7982AEA3F8}"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10690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71C43-B414-4752-B1D3-EB7982AEA3F8}"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36818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71C43-B414-4752-B1D3-EB7982AEA3F8}"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111129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71C43-B414-4752-B1D3-EB7982AEA3F8}" type="datetimeFigureOut">
              <a:rPr lang="en-GB" smtClean="0"/>
              <a:t>26/11/2020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01576-F4D6-4E80-8E35-6C849306CFEF}" type="slidenum">
              <a:rPr lang="en-GB" smtClean="0"/>
              <a:t>‹#›</a:t>
            </a:fld>
            <a:endParaRPr lang="en-GB"/>
          </a:p>
        </p:txBody>
      </p:sp>
    </p:spTree>
    <p:extLst>
      <p:ext uri="{BB962C8B-B14F-4D97-AF65-F5344CB8AC3E}">
        <p14:creationId xmlns:p14="http://schemas.microsoft.com/office/powerpoint/2010/main" val="2073042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normAutofit/>
          </a:bodyPr>
          <a:lstStyle/>
          <a:p>
            <a:r>
              <a:rPr lang="en-GB" dirty="0"/>
              <a:t>Revising Language Paper 1:</a:t>
            </a:r>
            <a:br>
              <a:rPr lang="en-GB" dirty="0"/>
            </a:br>
            <a:r>
              <a:rPr lang="en-GB" dirty="0"/>
              <a:t>Section B – narrative writing</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LO: To revise the format and assessment criteria for the paper.</a:t>
            </a:r>
          </a:p>
          <a:p>
            <a:r>
              <a:rPr lang="en-GB" sz="3600" b="1" dirty="0"/>
              <a:t>ST: I an confidently answer in my exam.</a:t>
            </a:r>
          </a:p>
        </p:txBody>
      </p:sp>
      <p:pic>
        <p:nvPicPr>
          <p:cNvPr id="4" name="Picture 3"/>
          <p:cNvPicPr>
            <a:picLocks noChangeAspect="1"/>
          </p:cNvPicPr>
          <p:nvPr/>
        </p:nvPicPr>
        <p:blipFill>
          <a:blip r:embed="rId2"/>
          <a:stretch>
            <a:fillRect/>
          </a:stretch>
        </p:blipFill>
        <p:spPr>
          <a:xfrm>
            <a:off x="9206491" y="177678"/>
            <a:ext cx="2923018" cy="1425657"/>
          </a:xfrm>
          <a:prstGeom prst="rect">
            <a:avLst/>
          </a:prstGeom>
        </p:spPr>
      </p:pic>
      <p:sp>
        <p:nvSpPr>
          <p:cNvPr id="5" name="Explosion 2 4"/>
          <p:cNvSpPr/>
          <p:nvPr/>
        </p:nvSpPr>
        <p:spPr>
          <a:xfrm rot="20185504">
            <a:off x="-138947" y="169705"/>
            <a:ext cx="3918561" cy="2010964"/>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i="1" dirty="0">
                <a:solidFill>
                  <a:sysClr val="windowText" lastClr="000000"/>
                </a:solidFill>
                <a:latin typeface="Britannic Bold" panose="020B0903060703020204" pitchFamily="34" charset="0"/>
              </a:rPr>
              <a:t>Narrative Writing</a:t>
            </a:r>
          </a:p>
        </p:txBody>
      </p:sp>
    </p:spTree>
    <p:extLst>
      <p:ext uri="{BB962C8B-B14F-4D97-AF65-F5344CB8AC3E}">
        <p14:creationId xmlns:p14="http://schemas.microsoft.com/office/powerpoint/2010/main" val="36892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 Organizer - this is a mountain shaped story plot map used to help students organize the plot of the sto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12192000" cy="68311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28448" y="6381329"/>
            <a:ext cx="1824203" cy="463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882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0080" cy="7040880"/>
          </a:xfrm>
          <a:prstGeom prst="rect">
            <a:avLst/>
          </a:prstGeom>
          <a:noFill/>
          <a:ln>
            <a:noFill/>
          </a:ln>
          <a:extLst/>
        </p:spPr>
      </p:pic>
    </p:spTree>
    <p:extLst>
      <p:ext uri="{BB962C8B-B14F-4D97-AF65-F5344CB8AC3E}">
        <p14:creationId xmlns:p14="http://schemas.microsoft.com/office/powerpoint/2010/main" val="45974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0" y="304165"/>
            <a:ext cx="9296400" cy="1325563"/>
          </a:xfrm>
        </p:spPr>
        <p:style>
          <a:lnRef idx="2">
            <a:schemeClr val="accent4"/>
          </a:lnRef>
          <a:fillRef idx="1">
            <a:schemeClr val="lt1"/>
          </a:fillRef>
          <a:effectRef idx="0">
            <a:schemeClr val="accent4"/>
          </a:effectRef>
          <a:fontRef idx="minor">
            <a:schemeClr val="dk1"/>
          </a:fontRef>
        </p:style>
        <p:txBody>
          <a:bodyPr>
            <a:normAutofit/>
          </a:bodyPr>
          <a:lstStyle/>
          <a:p>
            <a:r>
              <a:rPr lang="en-GB" dirty="0"/>
              <a:t>More theory! There are only 7 possible storylines.</a:t>
            </a:r>
          </a:p>
        </p:txBody>
      </p:sp>
      <p:sp>
        <p:nvSpPr>
          <p:cNvPr id="3" name="Content Placeholder 2"/>
          <p:cNvSpPr>
            <a:spLocks noGrp="1"/>
          </p:cNvSpPr>
          <p:nvPr>
            <p:ph idx="1"/>
          </p:nvPr>
        </p:nvSpPr>
        <p:spPr>
          <a:xfrm>
            <a:off x="335360" y="1600201"/>
            <a:ext cx="11617291" cy="4525963"/>
          </a:xfr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marL="571500" indent="-457200">
              <a:buFont typeface="+mj-lt"/>
              <a:buAutoNum type="arabicPeriod"/>
            </a:pPr>
            <a:r>
              <a:rPr lang="en-GB" sz="3600" dirty="0"/>
              <a:t>Overcoming the monster </a:t>
            </a:r>
            <a:r>
              <a:rPr lang="en-GB" sz="1600" dirty="0"/>
              <a:t>– </a:t>
            </a:r>
            <a:r>
              <a:rPr lang="en-GB" sz="1600" i="1" dirty="0"/>
              <a:t>Dracula. War of the Worlds, Harry Potter</a:t>
            </a:r>
          </a:p>
          <a:p>
            <a:pPr marL="571500" indent="-457200">
              <a:buFont typeface="+mj-lt"/>
              <a:buAutoNum type="arabicPeriod"/>
            </a:pPr>
            <a:r>
              <a:rPr lang="en-GB" sz="3600" dirty="0"/>
              <a:t>Rags to riches </a:t>
            </a:r>
            <a:r>
              <a:rPr lang="en-GB" sz="1600" dirty="0"/>
              <a:t>– </a:t>
            </a:r>
            <a:r>
              <a:rPr lang="en-GB" sz="1600" i="1" dirty="0"/>
              <a:t>Cinderella, Aladdin, Brewster’s Millions</a:t>
            </a:r>
          </a:p>
          <a:p>
            <a:pPr marL="571500" indent="-457200">
              <a:buFont typeface="+mj-lt"/>
              <a:buAutoNum type="arabicPeriod"/>
            </a:pPr>
            <a:r>
              <a:rPr lang="en-GB" sz="3600" dirty="0"/>
              <a:t>The quest </a:t>
            </a:r>
            <a:r>
              <a:rPr lang="en-GB" sz="1700" i="1" dirty="0"/>
              <a:t>– The Lord of the rings, Indiana Jones</a:t>
            </a:r>
          </a:p>
          <a:p>
            <a:pPr marL="571500" indent="-457200">
              <a:buFont typeface="+mj-lt"/>
              <a:buAutoNum type="arabicPeriod"/>
            </a:pPr>
            <a:r>
              <a:rPr lang="en-GB" sz="3600" dirty="0"/>
              <a:t>Voyage and return </a:t>
            </a:r>
            <a:r>
              <a:rPr lang="en-GB" sz="1700" i="1" dirty="0"/>
              <a:t>– Alice in Wonderland, Finding Nemo, The Wizard of Oz</a:t>
            </a:r>
          </a:p>
          <a:p>
            <a:pPr marL="571500" indent="-457200">
              <a:buFont typeface="+mj-lt"/>
              <a:buAutoNum type="arabicPeriod"/>
            </a:pPr>
            <a:r>
              <a:rPr lang="en-GB" sz="3600" dirty="0"/>
              <a:t>Comedy </a:t>
            </a:r>
            <a:r>
              <a:rPr lang="en-GB" sz="1700" i="1" dirty="0"/>
              <a:t>– Bridget Jones, Sliding Doors, Mr Bean</a:t>
            </a:r>
          </a:p>
          <a:p>
            <a:pPr marL="571500" indent="-457200">
              <a:buFont typeface="+mj-lt"/>
              <a:buAutoNum type="arabicPeriod"/>
            </a:pPr>
            <a:r>
              <a:rPr lang="en-GB" sz="3600" dirty="0"/>
              <a:t>Tragedy </a:t>
            </a:r>
            <a:r>
              <a:rPr lang="en-GB" sz="1700" i="1" dirty="0"/>
              <a:t>– Macbeth, Romeo and Juliet, Breaking Bad</a:t>
            </a:r>
          </a:p>
          <a:p>
            <a:pPr marL="571500" indent="-457200">
              <a:buFont typeface="+mj-lt"/>
              <a:buAutoNum type="arabicPeriod"/>
            </a:pPr>
            <a:r>
              <a:rPr lang="en-GB" sz="3600" dirty="0"/>
              <a:t>Rebirth </a:t>
            </a:r>
            <a:r>
              <a:rPr lang="en-GB" sz="1700" i="1" dirty="0"/>
              <a:t>– A Christmas Carol, Beauty and the Beast, Despicable 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106680"/>
            <a:ext cx="2392680" cy="147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4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091" y="5365390"/>
            <a:ext cx="48387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21" y="3917591"/>
            <a:ext cx="6736080" cy="294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3360" y="106680"/>
            <a:ext cx="11826240" cy="1584009"/>
          </a:xfrm>
          <a:solidFill>
            <a:schemeClr val="accent4">
              <a:lumMod val="20000"/>
              <a:lumOff val="80000"/>
            </a:schemeClr>
          </a:solidFill>
        </p:spPr>
        <p:txBody>
          <a:bodyPr>
            <a:normAutofit fontScale="90000"/>
          </a:bodyPr>
          <a:lstStyle/>
          <a:p>
            <a:r>
              <a:rPr lang="en-GB" dirty="0"/>
              <a:t>Outstanding openings - Using your own notes from ‘hooking the reader’, write THREE different openings for the following titles below.</a:t>
            </a:r>
          </a:p>
        </p:txBody>
      </p:sp>
      <p:sp>
        <p:nvSpPr>
          <p:cNvPr id="3" name="Content Placeholder 2"/>
          <p:cNvSpPr>
            <a:spLocks noGrp="1"/>
          </p:cNvSpPr>
          <p:nvPr>
            <p:ph idx="1"/>
          </p:nvPr>
        </p:nvSpPr>
        <p:spPr/>
        <p:txBody>
          <a:bodyPr>
            <a:normAutofit/>
          </a:bodyPr>
          <a:lstStyle/>
          <a:p>
            <a:r>
              <a:rPr lang="en-GB" sz="4000" dirty="0"/>
              <a:t>Write about a time when you visited a friend.</a:t>
            </a:r>
          </a:p>
          <a:p>
            <a:r>
              <a:rPr lang="en-GB" sz="4000" dirty="0"/>
              <a:t>The Beach.</a:t>
            </a:r>
          </a:p>
          <a:p>
            <a:r>
              <a:rPr lang="en-GB" sz="4000" dirty="0"/>
              <a:t>The Broken Necklace.</a:t>
            </a:r>
          </a:p>
          <a:p>
            <a:r>
              <a:rPr lang="en-GB" sz="4000" dirty="0"/>
              <a:t>Write about a time when you knew you had made a mistake.</a:t>
            </a:r>
          </a:p>
        </p:txBody>
      </p:sp>
    </p:spTree>
    <p:extLst>
      <p:ext uri="{BB962C8B-B14F-4D97-AF65-F5344CB8AC3E}">
        <p14:creationId xmlns:p14="http://schemas.microsoft.com/office/powerpoint/2010/main" val="130030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 Continue with ONE of your creative writing openings.</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13" y="5095875"/>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216263"/>
            <a:ext cx="6433185" cy="329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3" y="1489710"/>
            <a:ext cx="32480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3518" y="4849178"/>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5025" y="28384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28300">
            <a:off x="7026593" y="304514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02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42" y="1933378"/>
            <a:ext cx="4584623" cy="1790700"/>
          </a:xfrm>
        </p:spPr>
        <p:txBody>
          <a:bodyPr>
            <a:normAutofit/>
          </a:bodyPr>
          <a:lstStyle/>
          <a:p>
            <a:r>
              <a:rPr lang="en-GB" sz="6000" b="1" dirty="0">
                <a:solidFill>
                  <a:schemeClr val="bg1"/>
                </a:solidFill>
              </a:rPr>
              <a:t>Poverty </a:t>
            </a:r>
          </a:p>
        </p:txBody>
      </p:sp>
      <p:sp>
        <p:nvSpPr>
          <p:cNvPr id="6" name="TextBox 5"/>
          <p:cNvSpPr txBox="1"/>
          <p:nvPr/>
        </p:nvSpPr>
        <p:spPr>
          <a:xfrm>
            <a:off x="295565" y="1266639"/>
            <a:ext cx="11599875" cy="5101397"/>
          </a:xfrm>
          <a:prstGeom prst="rect">
            <a:avLst/>
          </a:prstGeom>
          <a:solidFill>
            <a:schemeClr val="accent1">
              <a:lumMod val="40000"/>
              <a:lumOff val="6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GB" sz="1350" dirty="0">
              <a:solidFill>
                <a:prstClr val="white"/>
              </a:solidFill>
            </a:endParaRPr>
          </a:p>
          <a:p>
            <a:r>
              <a:rPr lang="en-GB" sz="2400" dirty="0">
                <a:solidFill>
                  <a:schemeClr val="tx1"/>
                </a:solidFill>
              </a:rPr>
              <a:t>How could you bring a narrative to life?</a:t>
            </a:r>
          </a:p>
          <a:p>
            <a:r>
              <a:rPr lang="en-GB" sz="2400" dirty="0">
                <a:solidFill>
                  <a:schemeClr val="tx1"/>
                </a:solidFill>
              </a:rPr>
              <a:t>The aim is to get the reader to feel like they are there and that they can picture every detail. </a:t>
            </a:r>
          </a:p>
          <a:p>
            <a:r>
              <a:rPr lang="en-GB" sz="2400" dirty="0">
                <a:solidFill>
                  <a:schemeClr val="tx1"/>
                </a:solidFill>
              </a:rPr>
              <a:t>Think about the following:</a:t>
            </a:r>
          </a:p>
          <a:p>
            <a:pPr marL="214313" indent="-214313">
              <a:buFontTx/>
              <a:buChar char="-"/>
            </a:pPr>
            <a:r>
              <a:rPr lang="en-GB" sz="2400" dirty="0">
                <a:solidFill>
                  <a:schemeClr val="tx1"/>
                </a:solidFill>
              </a:rPr>
              <a:t>Colour </a:t>
            </a:r>
          </a:p>
          <a:p>
            <a:pPr marL="214313" indent="-214313">
              <a:buFontTx/>
              <a:buChar char="-"/>
            </a:pPr>
            <a:r>
              <a:rPr lang="en-GB" sz="2400" dirty="0">
                <a:solidFill>
                  <a:schemeClr val="tx1"/>
                </a:solidFill>
              </a:rPr>
              <a:t>Smells </a:t>
            </a:r>
          </a:p>
          <a:p>
            <a:pPr marL="214313" indent="-214313">
              <a:buFontTx/>
              <a:buChar char="-"/>
            </a:pPr>
            <a:r>
              <a:rPr lang="en-GB" sz="2400" dirty="0">
                <a:solidFill>
                  <a:schemeClr val="tx1"/>
                </a:solidFill>
              </a:rPr>
              <a:t>Sounds </a:t>
            </a:r>
          </a:p>
          <a:p>
            <a:pPr marL="214313" indent="-214313">
              <a:buFontTx/>
              <a:buChar char="-"/>
            </a:pPr>
            <a:r>
              <a:rPr lang="en-GB" sz="2400" dirty="0">
                <a:solidFill>
                  <a:schemeClr val="tx1"/>
                </a:solidFill>
              </a:rPr>
              <a:t>Sights </a:t>
            </a:r>
          </a:p>
          <a:p>
            <a:pPr marL="214313" indent="-214313">
              <a:buFontTx/>
              <a:buChar char="-"/>
            </a:pPr>
            <a:r>
              <a:rPr lang="en-GB" sz="2400" dirty="0">
                <a:solidFill>
                  <a:schemeClr val="tx1"/>
                </a:solidFill>
              </a:rPr>
              <a:t>Textures </a:t>
            </a:r>
          </a:p>
          <a:p>
            <a:pPr marL="214313" indent="-214313">
              <a:buFontTx/>
              <a:buChar char="-"/>
            </a:pPr>
            <a:r>
              <a:rPr lang="en-GB" sz="2400" dirty="0">
                <a:solidFill>
                  <a:schemeClr val="tx1"/>
                </a:solidFill>
              </a:rPr>
              <a:t>Small details </a:t>
            </a:r>
          </a:p>
          <a:p>
            <a:pPr marL="214313" indent="-214313">
              <a:buFontTx/>
              <a:buChar char="-"/>
            </a:pPr>
            <a:r>
              <a:rPr lang="en-GB" sz="2400" dirty="0">
                <a:solidFill>
                  <a:schemeClr val="tx1"/>
                </a:solidFill>
              </a:rPr>
              <a:t>Similes </a:t>
            </a:r>
          </a:p>
          <a:p>
            <a:pPr marL="214313" indent="-214313">
              <a:buFontTx/>
              <a:buChar char="-"/>
            </a:pPr>
            <a:r>
              <a:rPr lang="en-GB" sz="2400" dirty="0">
                <a:solidFill>
                  <a:schemeClr val="tx1"/>
                </a:solidFill>
              </a:rPr>
              <a:t>Metaphors </a:t>
            </a:r>
          </a:p>
          <a:p>
            <a:pPr marL="214313" indent="-214313">
              <a:buFontTx/>
              <a:buChar char="-"/>
            </a:pPr>
            <a:r>
              <a:rPr lang="en-GB" sz="2400" dirty="0">
                <a:solidFill>
                  <a:schemeClr val="tx1"/>
                </a:solidFill>
              </a:rPr>
              <a:t>Weather </a:t>
            </a:r>
          </a:p>
          <a:p>
            <a:pPr marL="214313" indent="-214313">
              <a:buFontTx/>
              <a:buChar char="-"/>
            </a:pPr>
            <a:r>
              <a:rPr lang="en-GB" sz="2400" dirty="0">
                <a:solidFill>
                  <a:schemeClr val="tx1"/>
                </a:solidFill>
              </a:rPr>
              <a:t>Emotions </a:t>
            </a:r>
          </a:p>
        </p:txBody>
      </p:sp>
      <p:sp>
        <p:nvSpPr>
          <p:cNvPr id="7" name="TextBox 6"/>
          <p:cNvSpPr txBox="1"/>
          <p:nvPr/>
        </p:nvSpPr>
        <p:spPr>
          <a:xfrm>
            <a:off x="5135894" y="4869161"/>
            <a:ext cx="6565117" cy="954107"/>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2800" dirty="0">
                <a:solidFill>
                  <a:prstClr val="white"/>
                </a:solidFill>
              </a:rPr>
              <a:t>Think of a photograph that you are trying to bring to life! </a:t>
            </a:r>
          </a:p>
        </p:txBody>
      </p:sp>
      <p:sp>
        <p:nvSpPr>
          <p:cNvPr id="8" name="Rectangle 7"/>
          <p:cNvSpPr/>
          <p:nvPr/>
        </p:nvSpPr>
        <p:spPr>
          <a:xfrm>
            <a:off x="295565" y="188640"/>
            <a:ext cx="7293955" cy="92333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GB" sz="5400" dirty="0"/>
              <a:t>TOP TIPS: Using Imagery </a:t>
            </a:r>
          </a:p>
        </p:txBody>
      </p:sp>
    </p:spTree>
    <p:extLst>
      <p:ext uri="{BB962C8B-B14F-4D97-AF65-F5344CB8AC3E}">
        <p14:creationId xmlns:p14="http://schemas.microsoft.com/office/powerpoint/2010/main" val="11489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a:solidFill>
            <a:schemeClr val="accent1">
              <a:lumMod val="40000"/>
              <a:lumOff val="60000"/>
            </a:schemeClr>
          </a:solidFill>
        </p:spPr>
        <p:txBody>
          <a:bodyPr/>
          <a:lstStyle/>
          <a:p>
            <a:r>
              <a:rPr lang="en-GB" b="1" dirty="0"/>
              <a:t>Starter: What do you know?</a:t>
            </a:r>
          </a:p>
        </p:txBody>
      </p:sp>
      <p:sp>
        <p:nvSpPr>
          <p:cNvPr id="3" name="Content Placeholder 2"/>
          <p:cNvSpPr>
            <a:spLocks noGrp="1"/>
          </p:cNvSpPr>
          <p:nvPr>
            <p:ph idx="1"/>
          </p:nvPr>
        </p:nvSpPr>
        <p:spPr>
          <a:xfrm>
            <a:off x="0" y="1241784"/>
            <a:ext cx="10944225" cy="5616216"/>
          </a:xfrm>
          <a:solidFill>
            <a:schemeClr val="accent1">
              <a:lumMod val="20000"/>
              <a:lumOff val="80000"/>
            </a:schemeClr>
          </a:solidFill>
        </p:spPr>
        <p:txBody>
          <a:bodyPr>
            <a:noAutofit/>
          </a:bodyPr>
          <a:lstStyle/>
          <a:p>
            <a:r>
              <a:rPr lang="en-GB" dirty="0"/>
              <a:t>How many things do you have to find for question A1?</a:t>
            </a:r>
          </a:p>
          <a:p>
            <a:r>
              <a:rPr lang="en-GB" dirty="0"/>
              <a:t>What does AO4 test you on?</a:t>
            </a:r>
          </a:p>
          <a:p>
            <a:r>
              <a:rPr lang="en-GB" dirty="0"/>
              <a:t>How many marks do you get for question A3? How long should you spend on it?</a:t>
            </a:r>
          </a:p>
          <a:p>
            <a:r>
              <a:rPr lang="en-GB" dirty="0"/>
              <a:t>How can a writer effect the pace in a text?</a:t>
            </a:r>
          </a:p>
          <a:p>
            <a:r>
              <a:rPr lang="en-GB" dirty="0"/>
              <a:t>Write down a complex sentence?</a:t>
            </a:r>
          </a:p>
          <a:p>
            <a:r>
              <a:rPr lang="en-GB" dirty="0"/>
              <a:t>What is the difference between fiction and non-fiction?</a:t>
            </a:r>
          </a:p>
          <a:p>
            <a:r>
              <a:rPr lang="en-GB" dirty="0"/>
              <a:t>What is narrative voice?</a:t>
            </a:r>
          </a:p>
          <a:p>
            <a:r>
              <a:rPr lang="en-GB" dirty="0"/>
              <a:t>Name THREE ways that you could show imagery?</a:t>
            </a:r>
          </a:p>
          <a:p>
            <a:r>
              <a:rPr lang="en-GB" dirty="0"/>
              <a:t>What is sensory description?</a:t>
            </a:r>
          </a:p>
          <a:p>
            <a:r>
              <a:rPr lang="en-GB" dirty="0"/>
              <a:t>Why does a writer use dialogue in a story?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237" y="358"/>
            <a:ext cx="292576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16877" y="3016875"/>
            <a:ext cx="6858002" cy="824248"/>
          </a:xfrm>
          <a:solidFill>
            <a:schemeClr val="accent2"/>
          </a:solidFill>
        </p:spPr>
        <p:txBody>
          <a:bodyPr/>
          <a:lstStyle/>
          <a:p>
            <a:pPr algn="ctr"/>
            <a:r>
              <a:rPr lang="en-GB" dirty="0"/>
              <a:t>Do Now!</a:t>
            </a:r>
          </a:p>
        </p:txBody>
      </p:sp>
      <p:sp>
        <p:nvSpPr>
          <p:cNvPr id="8" name="TextBox 7"/>
          <p:cNvSpPr txBox="1"/>
          <p:nvPr/>
        </p:nvSpPr>
        <p:spPr>
          <a:xfrm>
            <a:off x="944880" y="198120"/>
            <a:ext cx="10469880" cy="1323439"/>
          </a:xfrm>
          <a:prstGeom prst="rect">
            <a:avLst/>
          </a:prstGeom>
          <a:noFill/>
        </p:spPr>
        <p:txBody>
          <a:bodyPr wrap="square" rtlCol="0">
            <a:spAutoFit/>
          </a:bodyPr>
          <a:lstStyle/>
          <a:p>
            <a:r>
              <a:rPr lang="en-GB" sz="4000" dirty="0"/>
              <a:t>How do you create a successful narrative? What elements should you include?</a:t>
            </a:r>
          </a:p>
        </p:txBody>
      </p:sp>
      <p:sp>
        <p:nvSpPr>
          <p:cNvPr id="9" name="Cloud Callout 8"/>
          <p:cNvSpPr/>
          <p:nvPr/>
        </p:nvSpPr>
        <p:spPr>
          <a:xfrm>
            <a:off x="3794760" y="2606041"/>
            <a:ext cx="4770120" cy="211836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800" dirty="0">
                <a:solidFill>
                  <a:sysClr val="windowText" lastClr="000000"/>
                </a:solidFill>
              </a:rPr>
              <a:t>Brainstorm ideas!</a:t>
            </a:r>
          </a:p>
        </p:txBody>
      </p:sp>
    </p:spTree>
    <p:extLst>
      <p:ext uri="{BB962C8B-B14F-4D97-AF65-F5344CB8AC3E}">
        <p14:creationId xmlns:p14="http://schemas.microsoft.com/office/powerpoint/2010/main" val="92907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936104"/>
          </a:xfrm>
          <a:solidFill>
            <a:schemeClr val="accent4">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a:lstStyle/>
          <a:p>
            <a:r>
              <a:rPr lang="en-GB" dirty="0"/>
              <a:t>Assessment Objectives</a:t>
            </a:r>
          </a:p>
        </p:txBody>
      </p:sp>
      <p:sp>
        <p:nvSpPr>
          <p:cNvPr id="3" name="Content Placeholder 2"/>
          <p:cNvSpPr>
            <a:spLocks noGrp="1"/>
          </p:cNvSpPr>
          <p:nvPr>
            <p:ph idx="1"/>
          </p:nvPr>
        </p:nvSpPr>
        <p:spPr>
          <a:xfrm>
            <a:off x="655320" y="1196752"/>
            <a:ext cx="10957560" cy="5328592"/>
          </a:xfrm>
          <a:solidFill>
            <a:schemeClr val="accent4">
              <a:lumMod val="20000"/>
              <a:lumOff val="80000"/>
            </a:schemeClr>
          </a:solidFill>
        </p:spPr>
        <p:txBody>
          <a:bodyPr>
            <a:noAutofit/>
          </a:bodyPr>
          <a:lstStyle/>
          <a:p>
            <a:pPr marL="114300" indent="0">
              <a:buNone/>
            </a:pPr>
            <a:r>
              <a:rPr lang="en-GB" sz="3600" dirty="0"/>
              <a:t>AO5: Communicate clearly, effectively and imaginatively, selecting and adapting tone, style and register for different forms, purposes and audiences. Organise information and ideas, using structural and grammatical features to support coherence and cohesion of texts</a:t>
            </a:r>
          </a:p>
          <a:p>
            <a:pPr marL="114300" indent="0">
              <a:buNone/>
            </a:pPr>
            <a:r>
              <a:rPr lang="en-GB" sz="3600" dirty="0"/>
              <a:t> AO6: Candidates must use a range of vocabulary and sentence structures for clarity, purpose and effect, with accurate spelling and punctuation. (This requirement must constitute 20% of the marks for each specification as a whole.)</a:t>
            </a:r>
          </a:p>
        </p:txBody>
      </p:sp>
    </p:spTree>
    <p:extLst>
      <p:ext uri="{BB962C8B-B14F-4D97-AF65-F5344CB8AC3E}">
        <p14:creationId xmlns:p14="http://schemas.microsoft.com/office/powerpoint/2010/main" val="325736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GB" dirty="0"/>
              <a:t>Creative writing: Tips to engage the reader</a:t>
            </a:r>
          </a:p>
        </p:txBody>
      </p:sp>
      <p:sp>
        <p:nvSpPr>
          <p:cNvPr id="3" name="Content Placeholder 2"/>
          <p:cNvSpPr>
            <a:spLocks noGrp="1"/>
          </p:cNvSpPr>
          <p:nvPr>
            <p:ph idx="1"/>
          </p:nvPr>
        </p:nvSpPr>
        <p:spPr>
          <a:solidFill>
            <a:schemeClr val="accent3">
              <a:lumMod val="40000"/>
              <a:lumOff val="60000"/>
            </a:schemeClr>
          </a:solidFill>
        </p:spPr>
        <p:txBody>
          <a:bodyPr/>
          <a:lstStyle/>
          <a:p>
            <a:r>
              <a:rPr lang="en-GB" dirty="0"/>
              <a:t>Grab your reader’s attention from the start.</a:t>
            </a:r>
          </a:p>
          <a:p>
            <a:r>
              <a:rPr lang="en-GB" dirty="0"/>
              <a:t>Try to build tension from the start.</a:t>
            </a:r>
          </a:p>
          <a:p>
            <a:r>
              <a:rPr lang="en-GB" dirty="0"/>
              <a:t>Make your language and narrative viewpoint fit the task.</a:t>
            </a:r>
          </a:p>
          <a:p>
            <a:r>
              <a:rPr lang="en-GB" dirty="0"/>
              <a:t>Use descriptive techniques to make your text engaging.</a:t>
            </a:r>
          </a:p>
          <a:p>
            <a:r>
              <a:rPr lang="en-GB" dirty="0"/>
              <a:t>It’s important to write a good ending – try to make it as powerful as possible.</a:t>
            </a:r>
          </a:p>
          <a:p>
            <a:r>
              <a:rPr lang="en-GB" dirty="0"/>
              <a:t>Be original!</a:t>
            </a:r>
          </a:p>
          <a:p>
            <a:r>
              <a:rPr lang="en-GB" dirty="0"/>
              <a:t>Use structure to keep the text interesting – paragraph lengths; a range of sentences; dialogue; flashback or flash forward etc. </a:t>
            </a:r>
          </a:p>
        </p:txBody>
      </p:sp>
    </p:spTree>
    <p:extLst>
      <p:ext uri="{BB962C8B-B14F-4D97-AF65-F5344CB8AC3E}">
        <p14:creationId xmlns:p14="http://schemas.microsoft.com/office/powerpoint/2010/main" val="333789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256313" y="1843377"/>
            <a:ext cx="2743200" cy="906221"/>
          </a:xfrm>
          <a:prstGeom prst="rect">
            <a:avLst/>
          </a:prstGeom>
          <a:solidFill>
            <a:schemeClr val="tx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en-US" altLang="en-US" sz="1400" b="0" i="0" u="none" strike="noStrike" cap="none" normalizeH="0" baseline="0" dirty="0">
                <a:ln>
                  <a:noFill/>
                </a:ln>
                <a:solidFill>
                  <a:schemeClr val="tx1"/>
                </a:solidFill>
                <a:effectLst/>
                <a:latin typeface="Accord Light SF"/>
                <a:ea typeface="Calibri" pitchFamily="34" charset="0"/>
                <a:cs typeface="Arial" pitchFamily="34" charset="0"/>
              </a:rPr>
              <a:t>Yes,</a:t>
            </a:r>
            <a:r>
              <a:rPr kumimoji="0" lang="en-US" altLang="en-US"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en-US" altLang="en-US" sz="1400" b="0" i="0" u="none" strike="noStrike" cap="none" normalizeH="0" baseline="0" dirty="0">
                <a:ln>
                  <a:noFill/>
                </a:ln>
                <a:solidFill>
                  <a:schemeClr val="tx1"/>
                </a:solidFill>
                <a:effectLst/>
                <a:latin typeface="Accord Light SF"/>
                <a:ea typeface="Calibri" pitchFamily="34" charset="0"/>
                <a:cs typeface="Arial" pitchFamily="34" charset="0"/>
              </a:rPr>
              <a:t> said Tom bluntly, on opening the front door.  </a:t>
            </a:r>
            <a:r>
              <a:rPr kumimoji="0" lang="en-US" altLang="en-US"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en-US" altLang="en-US" sz="1400" b="0" i="0" u="none" strike="noStrike" cap="none" normalizeH="0" baseline="0" dirty="0">
                <a:ln>
                  <a:noFill/>
                </a:ln>
                <a:solidFill>
                  <a:schemeClr val="tx1"/>
                </a:solidFill>
                <a:effectLst/>
                <a:latin typeface="Accord Light SF"/>
                <a:ea typeface="Calibri" pitchFamily="34" charset="0"/>
                <a:cs typeface="Arial" pitchFamily="34" charset="0"/>
              </a:rPr>
              <a:t>What d</a:t>
            </a:r>
            <a:r>
              <a:rPr kumimoji="0" lang="en-US" altLang="en-US"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en-US" altLang="en-US" sz="1400" b="0" i="0" u="none" strike="noStrike" cap="none" normalizeH="0" baseline="0" dirty="0">
                <a:ln>
                  <a:noFill/>
                </a:ln>
                <a:solidFill>
                  <a:schemeClr val="tx1"/>
                </a:solidFill>
                <a:effectLst/>
                <a:latin typeface="Accord Light SF"/>
                <a:ea typeface="Calibri" pitchFamily="34" charset="0"/>
                <a:cs typeface="Arial" pitchFamily="34" charset="0"/>
              </a:rPr>
              <a:t>you want?</a:t>
            </a:r>
            <a:r>
              <a:rPr kumimoji="0" lang="en-US" altLang="en-US" sz="14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3" name="Text Box 27"/>
          <p:cNvSpPr txBox="1">
            <a:spLocks noChangeArrowheads="1"/>
          </p:cNvSpPr>
          <p:nvPr/>
        </p:nvSpPr>
        <p:spPr bwMode="auto">
          <a:xfrm>
            <a:off x="256313" y="2897235"/>
            <a:ext cx="2743200" cy="895350"/>
          </a:xfrm>
          <a:prstGeom prst="rect">
            <a:avLst/>
          </a:prstGeom>
          <a:solidFill>
            <a:srgbClr val="FF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ccord Light SF"/>
                <a:ea typeface="Calibri" pitchFamily="34" charset="0"/>
                <a:cs typeface="Times New Roman" pitchFamily="18" charset="0"/>
              </a:rPr>
              <a:t>Once, there were four children whose names were Peter, Susan, Edmund and Lucy.</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4"/>
          <p:cNvSpPr txBox="1">
            <a:spLocks noChangeArrowheads="1"/>
          </p:cNvSpPr>
          <p:nvPr/>
        </p:nvSpPr>
        <p:spPr bwMode="auto">
          <a:xfrm>
            <a:off x="3321051" y="2959148"/>
            <a:ext cx="2774949" cy="771525"/>
          </a:xfrm>
          <a:prstGeom prst="rect">
            <a:avLst/>
          </a:prstGeom>
          <a:solidFill>
            <a:srgbClr val="FF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ccord Light SF"/>
                <a:ea typeface="Calibri" pitchFamily="34" charset="0"/>
                <a:cs typeface="Kokila" pitchFamily="34" charset="0"/>
              </a:rPr>
              <a:t>Once I was living in an orphanage in the mountains and I almost caused a riot.</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37"/>
          <p:cNvSpPr txBox="1">
            <a:spLocks noChangeArrowheads="1"/>
          </p:cNvSpPr>
          <p:nvPr/>
        </p:nvSpPr>
        <p:spPr bwMode="auto">
          <a:xfrm>
            <a:off x="3171462" y="1922629"/>
            <a:ext cx="3596613" cy="974606"/>
          </a:xfrm>
          <a:prstGeom prst="rect">
            <a:avLst/>
          </a:prstGeom>
          <a:solidFill>
            <a:schemeClr val="accent5">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ccord Light SF"/>
                <a:ea typeface="Calibri" pitchFamily="34" charset="0"/>
                <a:cs typeface="Times New Roman" pitchFamily="18" charset="0"/>
              </a:rPr>
              <a:t>Not for the first time, an argument had broken out over breakfast at number four, Privet Drive.</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6" name="Text Box 38"/>
          <p:cNvSpPr txBox="1">
            <a:spLocks noChangeArrowheads="1"/>
          </p:cNvSpPr>
          <p:nvPr/>
        </p:nvSpPr>
        <p:spPr bwMode="auto">
          <a:xfrm>
            <a:off x="7043661" y="1843377"/>
            <a:ext cx="4716968" cy="1053859"/>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ccord Light SF"/>
                <a:ea typeface="Calibri" pitchFamily="34" charset="0"/>
                <a:cs typeface="Times New Roman" pitchFamily="18" charset="0"/>
              </a:rPr>
              <a:t>It was a dark, blustery afternoon in spring, and the city of London was chasing a small mining town across the dried-out bed of the North Sea</a:t>
            </a:r>
            <a:r>
              <a:rPr kumimoji="0" lang="en-US" altLang="en-US" sz="1200" b="0" i="0" u="none" strike="noStrike" cap="none" normalizeH="0" baseline="0" dirty="0">
                <a:ln>
                  <a:noFill/>
                </a:ln>
                <a:solidFill>
                  <a:schemeClr val="tx1"/>
                </a:solidFill>
                <a:effectLst/>
                <a:latin typeface="Accord Light SF"/>
                <a:ea typeface="Calibri" pitchFamily="34" charset="0"/>
                <a:cs typeface="Times New Roman" pitchFamily="18" charset="0"/>
              </a:rPr>
              <a:t>.</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39"/>
          <p:cNvSpPr txBox="1">
            <a:spLocks noChangeArrowheads="1"/>
          </p:cNvSpPr>
          <p:nvPr/>
        </p:nvSpPr>
        <p:spPr bwMode="auto">
          <a:xfrm>
            <a:off x="6720048" y="3135359"/>
            <a:ext cx="4464517" cy="419100"/>
          </a:xfrm>
          <a:prstGeom prst="rect">
            <a:avLst/>
          </a:prstGeom>
          <a:solidFill>
            <a:srgbClr val="99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ccord Light SF"/>
                <a:ea typeface="Calibri" pitchFamily="34" charset="0"/>
                <a:cs typeface="Times New Roman" pitchFamily="18" charset="0"/>
              </a:rPr>
              <a:t>It was 7 minutes after midnight</a:t>
            </a:r>
            <a:r>
              <a:rPr kumimoji="0" lang="en-US" altLang="en-US" sz="1600" b="0" i="0" u="none" strike="noStrike" cap="none" normalizeH="0" baseline="0" dirty="0">
                <a:ln>
                  <a:noFill/>
                </a:ln>
                <a:solidFill>
                  <a:schemeClr val="tx1"/>
                </a:solidFill>
                <a:effectLst/>
                <a:latin typeface="Accord Light SF"/>
                <a:ea typeface="Calibri" pitchFamily="34" charset="0"/>
                <a:cs typeface="Times New Roman" pitchFamily="18" charset="0"/>
              </a:rPr>
              <a:t>.</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239349" y="117329"/>
            <a:ext cx="109452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Story Openings</a:t>
            </a:r>
            <a:endParaRPr kumimoji="0" lang="en-GB" alt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Below are the very first sentences from various children’s novels.  Look at each example of an opening sentence and discuss whether or not it would interest you as a reader. Then think about what the author has done to ‘hook’ you into his/her book.</a:t>
            </a:r>
            <a:endParaRPr kumimoji="0" lang="en-GB" alt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0" y="3010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altLang="en-US" sz="800" b="0" i="0" u="none" strike="noStrike" cap="none" normalizeH="0" baseline="0">
                <a:ln>
                  <a:noFill/>
                </a:ln>
                <a:solidFill>
                  <a:schemeClr val="tx1"/>
                </a:solidFill>
                <a:effectLst/>
                <a:latin typeface="Arial" pitchFamily="34" charset="0"/>
                <a:cs typeface="Arial" pitchFamily="34" charset="0"/>
              </a:rPr>
            </a:br>
            <a:endParaRPr kumimoji="0" lang="en-GB"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74900" y="16918"/>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altLang="en-US" sz="800" b="0" i="0" u="none" strike="noStrike" cap="none" normalizeH="0" baseline="0">
                <a:ln>
                  <a:noFill/>
                </a:ln>
                <a:solidFill>
                  <a:schemeClr val="tx1"/>
                </a:solidFill>
                <a:effectLst/>
                <a:latin typeface="Arial" pitchFamily="34" charset="0"/>
                <a:cs typeface="Arial" pitchFamily="34" charset="0"/>
              </a:rPr>
            </a:br>
            <a:endParaRPr kumimoji="0" lang="en-GB"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0" y="1415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2"/>
          <p:cNvSpPr/>
          <p:nvPr/>
        </p:nvSpPr>
        <p:spPr>
          <a:xfrm>
            <a:off x="527381" y="3933056"/>
            <a:ext cx="3456384" cy="1008112"/>
          </a:xfrm>
          <a:prstGeom prst="rect">
            <a:avLst/>
          </a:prstGeom>
          <a:solidFill>
            <a:srgbClr val="CCCCFF"/>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In the light of the moon lay a little egg on a leaf.</a:t>
            </a:r>
          </a:p>
        </p:txBody>
      </p:sp>
      <p:sp>
        <p:nvSpPr>
          <p:cNvPr id="14" name="Rectangle 13"/>
          <p:cNvSpPr/>
          <p:nvPr/>
        </p:nvSpPr>
        <p:spPr>
          <a:xfrm>
            <a:off x="5135894" y="3933056"/>
            <a:ext cx="3168311" cy="1008112"/>
          </a:xfrm>
          <a:prstGeom prst="rect">
            <a:avLst/>
          </a:prstGeom>
          <a:solidFill>
            <a:srgbClr val="99CCFF"/>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There is no lake at Camp Green Lake.</a:t>
            </a:r>
          </a:p>
        </p:txBody>
      </p:sp>
      <p:sp>
        <p:nvSpPr>
          <p:cNvPr id="15" name="Rectangle 14"/>
          <p:cNvSpPr/>
          <p:nvPr/>
        </p:nvSpPr>
        <p:spPr>
          <a:xfrm>
            <a:off x="527381" y="5229200"/>
            <a:ext cx="3840427" cy="1368152"/>
          </a:xfrm>
          <a:prstGeom prst="rect">
            <a:avLst/>
          </a:prstGeom>
          <a:solidFill>
            <a:srgbClr val="FF9933"/>
          </a:solidFill>
        </p:spPr>
        <p:style>
          <a:lnRef idx="2">
            <a:schemeClr val="dk1"/>
          </a:lnRef>
          <a:fillRef idx="1">
            <a:schemeClr val="lt1"/>
          </a:fillRef>
          <a:effectRef idx="0">
            <a:schemeClr val="dk1"/>
          </a:effectRef>
          <a:fontRef idx="minor">
            <a:schemeClr val="dk1"/>
          </a:fontRef>
        </p:style>
        <p:txBody>
          <a:bodyPr rtlCol="0" anchor="ctr"/>
          <a:lstStyle/>
          <a:p>
            <a:r>
              <a:rPr lang="en-GB" b="1" dirty="0"/>
              <a:t>‘Where’s Papa going with that axe?’ said Fern to her mother as they were setting the table for breakfast.</a:t>
            </a:r>
          </a:p>
        </p:txBody>
      </p:sp>
      <p:sp>
        <p:nvSpPr>
          <p:cNvPr id="16" name="Rectangle 15"/>
          <p:cNvSpPr/>
          <p:nvPr/>
        </p:nvSpPr>
        <p:spPr>
          <a:xfrm>
            <a:off x="4847861" y="5085184"/>
            <a:ext cx="3840427" cy="1512168"/>
          </a:xfrm>
          <a:prstGeom prst="rect">
            <a:avLst/>
          </a:prstGeom>
          <a:solidFill>
            <a:srgbClr val="CCFF33"/>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My name is Francis Joseph Cassavant and I have just returned to Frenchtown in Monument and the war is over and I have no face.</a:t>
            </a:r>
          </a:p>
        </p:txBody>
      </p:sp>
      <p:sp>
        <p:nvSpPr>
          <p:cNvPr id="17" name="Rectangle 16"/>
          <p:cNvSpPr/>
          <p:nvPr/>
        </p:nvSpPr>
        <p:spPr>
          <a:xfrm>
            <a:off x="8688288" y="3789040"/>
            <a:ext cx="3072341" cy="1152128"/>
          </a:xfrm>
          <a:prstGeom prst="rect">
            <a:avLst/>
          </a:prstGeom>
          <a:solidFill>
            <a:srgbClr val="99FF66"/>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If your teacher has to die, August isn’t a bad time of year for it.</a:t>
            </a:r>
          </a:p>
        </p:txBody>
      </p:sp>
      <p:sp>
        <p:nvSpPr>
          <p:cNvPr id="18" name="Rectangle 17"/>
          <p:cNvSpPr/>
          <p:nvPr/>
        </p:nvSpPr>
        <p:spPr>
          <a:xfrm>
            <a:off x="8976320" y="5085184"/>
            <a:ext cx="2784309" cy="1512168"/>
          </a:xfrm>
          <a:prstGeom prst="rect">
            <a:avLst/>
          </a:prstGeom>
          <a:solidFill>
            <a:srgbClr val="00CC66"/>
          </a:solidFill>
        </p:spPr>
        <p:style>
          <a:lnRef idx="2">
            <a:schemeClr val="dk1"/>
          </a:lnRef>
          <a:fillRef idx="1">
            <a:schemeClr val="lt1"/>
          </a:fillRef>
          <a:effectRef idx="0">
            <a:schemeClr val="dk1"/>
          </a:effectRef>
          <a:fontRef idx="minor">
            <a:schemeClr val="dk1"/>
          </a:fontRef>
        </p:style>
        <p:txBody>
          <a:bodyPr rtlCol="0" anchor="ctr"/>
          <a:lstStyle/>
          <a:p>
            <a:pPr algn="ctr"/>
            <a:r>
              <a:rPr lang="en-GB" b="1" dirty="0"/>
              <a:t>Kidnapping children is never a good idea; all the same, sometimes it has to be done."</a:t>
            </a:r>
          </a:p>
        </p:txBody>
      </p:sp>
    </p:spTree>
    <p:extLst>
      <p:ext uri="{BB962C8B-B14F-4D97-AF65-F5344CB8AC3E}">
        <p14:creationId xmlns:p14="http://schemas.microsoft.com/office/powerpoint/2010/main" val="359872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43" y="116632"/>
            <a:ext cx="12061235"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424160" y="5974080"/>
            <a:ext cx="1767840" cy="8839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i="1" dirty="0">
                <a:solidFill>
                  <a:sysClr val="windowText" lastClr="000000"/>
                </a:solidFill>
              </a:rPr>
              <a:t>Take your own notes!</a:t>
            </a:r>
          </a:p>
        </p:txBody>
      </p:sp>
    </p:spTree>
    <p:extLst>
      <p:ext uri="{BB962C8B-B14F-4D97-AF65-F5344CB8AC3E}">
        <p14:creationId xmlns:p14="http://schemas.microsoft.com/office/powerpoint/2010/main" val="244603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F7F0-0C29-403E-BA3A-B9629717B78B}"/>
              </a:ext>
            </a:extLst>
          </p:cNvPr>
          <p:cNvSpPr>
            <a:spLocks noGrp="1"/>
          </p:cNvSpPr>
          <p:nvPr>
            <p:ph type="title"/>
          </p:nvPr>
        </p:nvSpPr>
        <p:spPr/>
        <p:txBody>
          <a:bodyPr/>
          <a:lstStyle/>
          <a:p>
            <a:r>
              <a:rPr lang="en-GB" dirty="0"/>
              <a:t>To create plot: </a:t>
            </a:r>
          </a:p>
        </p:txBody>
      </p:sp>
      <p:sp>
        <p:nvSpPr>
          <p:cNvPr id="3" name="Content Placeholder 2">
            <a:extLst>
              <a:ext uri="{FF2B5EF4-FFF2-40B4-BE49-F238E27FC236}">
                <a16:creationId xmlns:a16="http://schemas.microsoft.com/office/drawing/2014/main" id="{FF2CC30E-6993-4FEF-B69E-8CC82740C9DD}"/>
              </a:ext>
            </a:extLst>
          </p:cNvPr>
          <p:cNvSpPr>
            <a:spLocks noGrp="1"/>
          </p:cNvSpPr>
          <p:nvPr>
            <p:ph idx="1"/>
          </p:nvPr>
        </p:nvSpPr>
        <p:spPr>
          <a:xfrm>
            <a:off x="838200" y="1431925"/>
            <a:ext cx="10515600" cy="4351338"/>
          </a:xfrm>
        </p:spPr>
        <p:txBody>
          <a:bodyPr/>
          <a:lstStyle/>
          <a:p>
            <a:r>
              <a:rPr lang="en-GB" dirty="0"/>
              <a:t>The king died, the queen died. THIS IS A STORY.</a:t>
            </a:r>
          </a:p>
          <a:p>
            <a:r>
              <a:rPr lang="en-GB" dirty="0"/>
              <a:t>The king died, the queen died of a broken heart. THIS IS A PLOT. Why? Because the character has been given a conflict that can be explained. A reader automatically will want to know how? Why? When?</a:t>
            </a:r>
          </a:p>
        </p:txBody>
      </p:sp>
      <p:pic>
        <p:nvPicPr>
          <p:cNvPr id="4" name="Picture 3">
            <a:extLst>
              <a:ext uri="{FF2B5EF4-FFF2-40B4-BE49-F238E27FC236}">
                <a16:creationId xmlns:a16="http://schemas.microsoft.com/office/drawing/2014/main" id="{40B162E0-23A8-4A4D-BB48-01B9619C7F07}"/>
              </a:ext>
            </a:extLst>
          </p:cNvPr>
          <p:cNvPicPr>
            <a:picLocks noChangeAspect="1"/>
          </p:cNvPicPr>
          <p:nvPr/>
        </p:nvPicPr>
        <p:blipFill>
          <a:blip r:embed="rId2"/>
          <a:stretch>
            <a:fillRect/>
          </a:stretch>
        </p:blipFill>
        <p:spPr>
          <a:xfrm>
            <a:off x="8445501" y="3798252"/>
            <a:ext cx="3416300" cy="2945447"/>
          </a:xfrm>
          <a:prstGeom prst="rect">
            <a:avLst/>
          </a:prstGeom>
        </p:spPr>
      </p:pic>
      <p:pic>
        <p:nvPicPr>
          <p:cNvPr id="5" name="Picture 4">
            <a:extLst>
              <a:ext uri="{FF2B5EF4-FFF2-40B4-BE49-F238E27FC236}">
                <a16:creationId xmlns:a16="http://schemas.microsoft.com/office/drawing/2014/main" id="{C15FB60A-E5D0-45A3-BD61-18AF5534C3D3}"/>
              </a:ext>
            </a:extLst>
          </p:cNvPr>
          <p:cNvPicPr>
            <a:picLocks noChangeAspect="1"/>
          </p:cNvPicPr>
          <p:nvPr/>
        </p:nvPicPr>
        <p:blipFill>
          <a:blip r:embed="rId3"/>
          <a:stretch>
            <a:fillRect/>
          </a:stretch>
        </p:blipFill>
        <p:spPr>
          <a:xfrm>
            <a:off x="0" y="3306078"/>
            <a:ext cx="4589463" cy="3437621"/>
          </a:xfrm>
          <a:prstGeom prst="rect">
            <a:avLst/>
          </a:prstGeom>
        </p:spPr>
      </p:pic>
      <p:pic>
        <p:nvPicPr>
          <p:cNvPr id="6" name="Picture 5">
            <a:extLst>
              <a:ext uri="{FF2B5EF4-FFF2-40B4-BE49-F238E27FC236}">
                <a16:creationId xmlns:a16="http://schemas.microsoft.com/office/drawing/2014/main" id="{3F61825A-5678-49E4-BD27-0C174C9ADCA2}"/>
              </a:ext>
            </a:extLst>
          </p:cNvPr>
          <p:cNvPicPr>
            <a:picLocks noChangeAspect="1"/>
          </p:cNvPicPr>
          <p:nvPr/>
        </p:nvPicPr>
        <p:blipFill>
          <a:blip r:embed="rId4"/>
          <a:stretch>
            <a:fillRect/>
          </a:stretch>
        </p:blipFill>
        <p:spPr>
          <a:xfrm>
            <a:off x="4464050" y="3966978"/>
            <a:ext cx="3778250" cy="2115820"/>
          </a:xfrm>
          <a:prstGeom prst="rect">
            <a:avLst/>
          </a:prstGeom>
        </p:spPr>
      </p:pic>
    </p:spTree>
    <p:extLst>
      <p:ext uri="{BB962C8B-B14F-4D97-AF65-F5344CB8AC3E}">
        <p14:creationId xmlns:p14="http://schemas.microsoft.com/office/powerpoint/2010/main" val="417920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odorov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2133600" cy="25755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It is important to plan a sequence of events. There are different ways of planning. Let’s look at THREE ways.</a:t>
            </a:r>
          </a:p>
        </p:txBody>
      </p:sp>
    </p:spTree>
    <p:extLst>
      <p:ext uri="{BB962C8B-B14F-4D97-AF65-F5344CB8AC3E}">
        <p14:creationId xmlns:p14="http://schemas.microsoft.com/office/powerpoint/2010/main" val="1897935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1491</TotalTime>
  <Words>911</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Accord Light SF</vt:lpstr>
      <vt:lpstr>Arial</vt:lpstr>
      <vt:lpstr>Britannic Bold</vt:lpstr>
      <vt:lpstr>Calibri</vt:lpstr>
      <vt:lpstr>Calibri Light</vt:lpstr>
      <vt:lpstr>Kokila</vt:lpstr>
      <vt:lpstr>Times New Roman</vt:lpstr>
      <vt:lpstr>Office Theme</vt:lpstr>
      <vt:lpstr>Revising Language Paper 1: Section B – narrative writing</vt:lpstr>
      <vt:lpstr>Starter: What do you know?</vt:lpstr>
      <vt:lpstr>Do Now!</vt:lpstr>
      <vt:lpstr>Assessment Objectives</vt:lpstr>
      <vt:lpstr>Creative writing: Tips to engage the reader</vt:lpstr>
      <vt:lpstr>PowerPoint Presentation</vt:lpstr>
      <vt:lpstr>PowerPoint Presentation</vt:lpstr>
      <vt:lpstr>To create plot: </vt:lpstr>
      <vt:lpstr>PowerPoint Presentation</vt:lpstr>
      <vt:lpstr>PowerPoint Presentation</vt:lpstr>
      <vt:lpstr>PowerPoint Presentation</vt:lpstr>
      <vt:lpstr>More theory! There are only 7 possible storylines.</vt:lpstr>
      <vt:lpstr>Outstanding openings - Using your own notes from ‘hooking the reader’, write THREE different openings for the following titles below.</vt:lpstr>
      <vt:lpstr>Extension: Continue with ONE of your creative writing openings.</vt:lpstr>
      <vt:lpstr>Poverty </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Language Paper 2</dc:title>
  <dc:creator>D Weatherhead</dc:creator>
  <cp:lastModifiedBy>D Weatherhead</cp:lastModifiedBy>
  <cp:revision>126</cp:revision>
  <dcterms:created xsi:type="dcterms:W3CDTF">2020-01-15T11:12:12Z</dcterms:created>
  <dcterms:modified xsi:type="dcterms:W3CDTF">2020-11-26T16:16:17Z</dcterms:modified>
</cp:coreProperties>
</file>