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9" r:id="rId2"/>
    <p:sldId id="258" r:id="rId3"/>
    <p:sldId id="273" r:id="rId4"/>
    <p:sldId id="274" r:id="rId5"/>
    <p:sldId id="271" r:id="rId6"/>
    <p:sldId id="260" r:id="rId7"/>
    <p:sldId id="261" r:id="rId8"/>
    <p:sldId id="264" r:id="rId9"/>
    <p:sldId id="272" r:id="rId10"/>
    <p:sldId id="266" r:id="rId11"/>
    <p:sldId id="275" r:id="rId12"/>
    <p:sldId id="276" r:id="rId13"/>
    <p:sldId id="277" r:id="rId14"/>
    <p:sldId id="268"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82" y="72"/>
      </p:cViewPr>
      <p:guideLst>
        <p:guide orient="horz" pos="2160"/>
        <p:guide pos="2880"/>
      </p:guideLst>
    </p:cSldViewPr>
  </p:slideViewPr>
  <p:notesTextViewPr>
    <p:cViewPr>
      <p:scale>
        <a:sx n="1" d="1"/>
        <a:sy n="1" d="1"/>
      </p:scale>
      <p:origin x="0" y="0"/>
    </p:cViewPr>
  </p:notesTextViewPr>
  <p:sorterViewPr>
    <p:cViewPr>
      <p:scale>
        <a:sx n="64" d="100"/>
        <a:sy n="6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FED7A9-6686-4C2E-90B8-59AD9B5DF9A7}" type="datetimeFigureOut">
              <a:rPr lang="en-GB" smtClean="0"/>
              <a:t>20/11/2020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360345-0A56-44BA-BA94-9C8B3744E72D}" type="slidenum">
              <a:rPr lang="en-GB" smtClean="0"/>
              <a:t>‹#›</a:t>
            </a:fld>
            <a:endParaRPr lang="en-GB"/>
          </a:p>
        </p:txBody>
      </p:sp>
    </p:spTree>
    <p:extLst>
      <p:ext uri="{BB962C8B-B14F-4D97-AF65-F5344CB8AC3E}">
        <p14:creationId xmlns:p14="http://schemas.microsoft.com/office/powerpoint/2010/main" val="1539697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be printed for students.</a:t>
            </a:r>
          </a:p>
        </p:txBody>
      </p:sp>
      <p:sp>
        <p:nvSpPr>
          <p:cNvPr id="4" name="Slide Number Placeholder 3"/>
          <p:cNvSpPr>
            <a:spLocks noGrp="1"/>
          </p:cNvSpPr>
          <p:nvPr>
            <p:ph type="sldNum" sz="quarter" idx="5"/>
          </p:nvPr>
        </p:nvSpPr>
        <p:spPr/>
        <p:txBody>
          <a:bodyPr/>
          <a:lstStyle/>
          <a:p>
            <a:fld id="{FC360345-0A56-44BA-BA94-9C8B3744E72D}" type="slidenum">
              <a:rPr lang="en-GB" smtClean="0"/>
              <a:t>3</a:t>
            </a:fld>
            <a:endParaRPr lang="en-GB"/>
          </a:p>
        </p:txBody>
      </p:sp>
    </p:spTree>
    <p:extLst>
      <p:ext uri="{BB962C8B-B14F-4D97-AF65-F5344CB8AC3E}">
        <p14:creationId xmlns:p14="http://schemas.microsoft.com/office/powerpoint/2010/main" val="508103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360345-0A56-44BA-BA94-9C8B3744E72D}" type="slidenum">
              <a:rPr lang="en-GB" smtClean="0"/>
              <a:t>7</a:t>
            </a:fld>
            <a:endParaRPr lang="en-GB"/>
          </a:p>
        </p:txBody>
      </p:sp>
    </p:spTree>
    <p:extLst>
      <p:ext uri="{BB962C8B-B14F-4D97-AF65-F5344CB8AC3E}">
        <p14:creationId xmlns:p14="http://schemas.microsoft.com/office/powerpoint/2010/main" val="1859363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Lead the discussion</a:t>
            </a:r>
          </a:p>
        </p:txBody>
      </p:sp>
      <p:sp>
        <p:nvSpPr>
          <p:cNvPr id="4" name="Slide Number Placeholder 3"/>
          <p:cNvSpPr>
            <a:spLocks noGrp="1"/>
          </p:cNvSpPr>
          <p:nvPr>
            <p:ph type="sldNum" sz="quarter" idx="10"/>
          </p:nvPr>
        </p:nvSpPr>
        <p:spPr/>
        <p:txBody>
          <a:bodyPr/>
          <a:lstStyle/>
          <a:p>
            <a:fld id="{FC360345-0A56-44BA-BA94-9C8B3744E72D}" type="slidenum">
              <a:rPr lang="en-GB" smtClean="0"/>
              <a:t>8</a:t>
            </a:fld>
            <a:endParaRPr lang="en-GB"/>
          </a:p>
        </p:txBody>
      </p:sp>
    </p:spTree>
    <p:extLst>
      <p:ext uri="{BB962C8B-B14F-4D97-AF65-F5344CB8AC3E}">
        <p14:creationId xmlns:p14="http://schemas.microsoft.com/office/powerpoint/2010/main" val="4232621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Extract on slides 11 &amp; 12 to annotate</a:t>
            </a:r>
          </a:p>
        </p:txBody>
      </p:sp>
      <p:sp>
        <p:nvSpPr>
          <p:cNvPr id="4" name="Slide Number Placeholder 3"/>
          <p:cNvSpPr>
            <a:spLocks noGrp="1"/>
          </p:cNvSpPr>
          <p:nvPr>
            <p:ph type="sldNum" sz="quarter" idx="5"/>
          </p:nvPr>
        </p:nvSpPr>
        <p:spPr/>
        <p:txBody>
          <a:bodyPr/>
          <a:lstStyle/>
          <a:p>
            <a:fld id="{FC360345-0A56-44BA-BA94-9C8B3744E72D}" type="slidenum">
              <a:rPr lang="en-GB" smtClean="0"/>
              <a:t>10</a:t>
            </a:fld>
            <a:endParaRPr lang="en-GB"/>
          </a:p>
        </p:txBody>
      </p:sp>
    </p:spTree>
    <p:extLst>
      <p:ext uri="{BB962C8B-B14F-4D97-AF65-F5344CB8AC3E}">
        <p14:creationId xmlns:p14="http://schemas.microsoft.com/office/powerpoint/2010/main" val="2114043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solidFill>
                  <a:prstClr val="black">
                    <a:lumMod val="95000"/>
                    <a:lumOff val="5000"/>
                  </a:prstClr>
                </a:solidFill>
              </a:rPr>
              <a:pPr/>
              <a:t>11/20/2020</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95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solidFill>
                  <a:prstClr val="black">
                    <a:lumMod val="95000"/>
                    <a:lumOff val="5000"/>
                  </a:prstClr>
                </a:solidFill>
              </a:rPr>
              <a:pPr/>
              <a:t>11/20/2020</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3912787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solidFill>
                  <a:prstClr val="black">
                    <a:lumMod val="95000"/>
                    <a:lumOff val="5000"/>
                  </a:prstClr>
                </a:solidFill>
              </a:rPr>
              <a:pPr/>
              <a:t>11/20/2020</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367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solidFill>
                  <a:prstClr val="black">
                    <a:lumMod val="95000"/>
                    <a:lumOff val="5000"/>
                  </a:prstClr>
                </a:solidFill>
              </a:rPr>
              <a:pPr/>
              <a:t>11/20/2020</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897715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solidFill>
                  <a:prstClr val="black">
                    <a:lumMod val="95000"/>
                    <a:lumOff val="5000"/>
                  </a:prstClr>
                </a:solidFill>
              </a:rPr>
              <a:pPr/>
              <a:t>11/20/2020</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60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solidFill>
                  <a:prstClr val="black">
                    <a:lumMod val="95000"/>
                    <a:lumOff val="5000"/>
                  </a:prstClr>
                </a:solidFill>
              </a:rPr>
              <a:pPr/>
              <a:t>11/20/2020</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310601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solidFill>
                  <a:prstClr val="black">
                    <a:lumMod val="95000"/>
                    <a:lumOff val="5000"/>
                  </a:prstClr>
                </a:solidFill>
              </a:rPr>
              <a:pPr/>
              <a:t>11/20/2020</a:t>
            </a:fld>
            <a:endParaRPr lang="en-US" dirty="0">
              <a:solidFill>
                <a:prstClr val="black">
                  <a:lumMod val="95000"/>
                  <a:lumOff val="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95000"/>
                  <a:lumOff val="5000"/>
                </a:prst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322623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solidFill>
                  <a:prstClr val="black">
                    <a:lumMod val="95000"/>
                    <a:lumOff val="5000"/>
                  </a:prstClr>
                </a:solidFill>
              </a:rPr>
              <a:pPr/>
              <a:t>11/20/2020</a:t>
            </a:fld>
            <a:endParaRPr lang="en-US" dirty="0">
              <a:solidFill>
                <a:prstClr val="black">
                  <a:lumMod val="95000"/>
                  <a:lumOff val="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95000"/>
                  <a:lumOff val="5000"/>
                </a:prst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1058420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solidFill>
                  <a:prstClr val="black">
                    <a:lumMod val="95000"/>
                    <a:lumOff val="5000"/>
                  </a:prstClr>
                </a:solidFill>
              </a:rPr>
              <a:pPr/>
              <a:t>11/20/2020</a:t>
            </a:fld>
            <a:endParaRPr lang="en-US" dirty="0">
              <a:solidFill>
                <a:prstClr val="black">
                  <a:lumMod val="95000"/>
                  <a:lumOff val="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95000"/>
                  <a:lumOff val="5000"/>
                </a:prst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1893929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solidFill>
                  <a:prstClr val="black">
                    <a:lumMod val="95000"/>
                    <a:lumOff val="5000"/>
                  </a:prstClr>
                </a:solidFill>
              </a:rPr>
              <a:pPr/>
              <a:t>11/20/2020</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338227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solidFill>
                  <a:prstClr val="black">
                    <a:lumMod val="95000"/>
                    <a:lumOff val="5000"/>
                  </a:prstClr>
                </a:solidFill>
              </a:rPr>
              <a:pPr/>
              <a:t>11/20/2020</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867E5644-1E61-4311-A31E-84CB9C7AA8A9}"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048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90298CD5-6C1E-4009-B41F-6DF62E31D3BE}" type="datetimeFigureOut">
              <a:rPr lang="en-US" smtClean="0">
                <a:solidFill>
                  <a:prstClr val="black">
                    <a:lumMod val="95000"/>
                    <a:lumOff val="5000"/>
                  </a:prstClr>
                </a:solidFill>
              </a:rPr>
              <a:pPr defTabSz="457200"/>
              <a:t>11/20/2020</a:t>
            </a:fld>
            <a:endParaRPr lang="en-US" dirty="0">
              <a:solidFill>
                <a:prstClr val="black">
                  <a:lumMod val="95000"/>
                  <a:lumOff val="5000"/>
                </a:prstClr>
              </a:solidFill>
            </a:endParaRPr>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defTabSz="457200"/>
            <a:endParaRPr lang="en-US" dirty="0">
              <a:solidFill>
                <a:prstClr val="black">
                  <a:lumMod val="95000"/>
                  <a:lumOff val="5000"/>
                </a:prstClr>
              </a:solidFill>
            </a:endParaRP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4FAB73BC-B049-4115-A692-8D63A059BFB8}" type="slidenum">
              <a:rPr lang="en-US" smtClean="0">
                <a:solidFill>
                  <a:prstClr val="black">
                    <a:lumMod val="95000"/>
                    <a:lumOff val="5000"/>
                  </a:prstClr>
                </a:solidFill>
              </a:rPr>
              <a:pPr defTabSz="457200"/>
              <a:t>‹#›</a:t>
            </a:fld>
            <a:endParaRPr lang="en-US" dirty="0">
              <a:solidFill>
                <a:prstClr val="black">
                  <a:lumMod val="95000"/>
                  <a:lumOff val="5000"/>
                </a:prstClr>
              </a:solidFill>
            </a:endParaRP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0205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Lesson 14 – representations of women</a:t>
            </a:r>
          </a:p>
        </p:txBody>
      </p:sp>
      <p:sp>
        <p:nvSpPr>
          <p:cNvPr id="3" name="Text Placeholder 2"/>
          <p:cNvSpPr>
            <a:spLocks noGrp="1"/>
          </p:cNvSpPr>
          <p:nvPr>
            <p:ph type="body" idx="1"/>
          </p:nvPr>
        </p:nvSpPr>
        <p:spPr/>
        <p:txBody>
          <a:bodyPr/>
          <a:lstStyle/>
          <a:p>
            <a:r>
              <a:rPr lang="en-GB" dirty="0">
                <a:solidFill>
                  <a:schemeClr val="tx1"/>
                </a:solidFill>
              </a:rPr>
              <a:t>L/O: To understand the different representations of women through literature</a:t>
            </a:r>
          </a:p>
          <a:p>
            <a:endParaRPr lang="en-GB" dirty="0"/>
          </a:p>
        </p:txBody>
      </p:sp>
    </p:spTree>
    <p:extLst>
      <p:ext uri="{BB962C8B-B14F-4D97-AF65-F5344CB8AC3E}">
        <p14:creationId xmlns:p14="http://schemas.microsoft.com/office/powerpoint/2010/main" val="2032250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76055" y="188640"/>
            <a:ext cx="3757507" cy="6321888"/>
          </a:xfrm>
        </p:spPr>
        <p:txBody>
          <a:bodyPr>
            <a:noAutofit/>
          </a:bodyPr>
          <a:lstStyle/>
          <a:p>
            <a:pPr marL="0" indent="0" algn="ctr">
              <a:buNone/>
            </a:pPr>
            <a:r>
              <a:rPr lang="en-GB" sz="3200" dirty="0">
                <a:solidFill>
                  <a:schemeClr val="accent1">
                    <a:lumMod val="50000"/>
                  </a:schemeClr>
                </a:solidFill>
              </a:rPr>
              <a:t>What’s happening to the women? </a:t>
            </a:r>
          </a:p>
          <a:p>
            <a:pPr marL="0" indent="0" algn="ctr">
              <a:buNone/>
            </a:pPr>
            <a:r>
              <a:rPr lang="en-GB" sz="3200" dirty="0">
                <a:solidFill>
                  <a:schemeClr val="accent3">
                    <a:lumMod val="75000"/>
                  </a:schemeClr>
                </a:solidFill>
              </a:rPr>
              <a:t>What does this tell you about their treatment? </a:t>
            </a:r>
          </a:p>
          <a:p>
            <a:pPr marL="0" indent="0" algn="ctr">
              <a:buNone/>
            </a:pPr>
            <a:r>
              <a:rPr lang="en-GB" sz="3200" dirty="0">
                <a:solidFill>
                  <a:schemeClr val="accent6">
                    <a:lumMod val="75000"/>
                  </a:schemeClr>
                </a:solidFill>
              </a:rPr>
              <a:t>What kind of text is this? (think back to last lesson!)</a:t>
            </a:r>
          </a:p>
          <a:p>
            <a:pPr marL="0" indent="0" algn="ctr">
              <a:buNone/>
            </a:pPr>
            <a:r>
              <a:rPr lang="en-GB" sz="3200" dirty="0">
                <a:solidFill>
                  <a:schemeClr val="accent3">
                    <a:lumMod val="50000"/>
                  </a:schemeClr>
                </a:solidFill>
              </a:rPr>
              <a:t>What time eras do you think are being referred to? How do you know?</a:t>
            </a:r>
          </a:p>
        </p:txBody>
      </p:sp>
      <p:pic>
        <p:nvPicPr>
          <p:cNvPr id="4" name="Picture 3">
            <a:extLst>
              <a:ext uri="{FF2B5EF4-FFF2-40B4-BE49-F238E27FC236}">
                <a16:creationId xmlns:a16="http://schemas.microsoft.com/office/drawing/2014/main" id="{971F1B5A-0808-4C6F-A552-6BEAF08C9842}"/>
              </a:ext>
            </a:extLst>
          </p:cNvPr>
          <p:cNvPicPr>
            <a:picLocks noChangeAspect="1"/>
          </p:cNvPicPr>
          <p:nvPr/>
        </p:nvPicPr>
        <p:blipFill rotWithShape="1">
          <a:blip r:embed="rId3"/>
          <a:srcRect l="32675" t="23387" r="31100" b="14983"/>
          <a:stretch/>
        </p:blipFill>
        <p:spPr>
          <a:xfrm>
            <a:off x="1043608" y="0"/>
            <a:ext cx="4032447" cy="6510528"/>
          </a:xfrm>
          <a:prstGeom prst="rect">
            <a:avLst/>
          </a:prstGeom>
        </p:spPr>
      </p:pic>
      <p:sp>
        <p:nvSpPr>
          <p:cNvPr id="5" name="TextBox 4">
            <a:extLst>
              <a:ext uri="{FF2B5EF4-FFF2-40B4-BE49-F238E27FC236}">
                <a16:creationId xmlns:a16="http://schemas.microsoft.com/office/drawing/2014/main" id="{334830DD-60B2-466B-BC91-92F9FC813E23}"/>
              </a:ext>
            </a:extLst>
          </p:cNvPr>
          <p:cNvSpPr txBox="1"/>
          <p:nvPr/>
        </p:nvSpPr>
        <p:spPr>
          <a:xfrm>
            <a:off x="728386" y="6510528"/>
            <a:ext cx="8784976" cy="369332"/>
          </a:xfrm>
          <a:prstGeom prst="rect">
            <a:avLst/>
          </a:prstGeom>
          <a:noFill/>
        </p:spPr>
        <p:txBody>
          <a:bodyPr wrap="square" rtlCol="0">
            <a:spAutoFit/>
          </a:bodyPr>
          <a:lstStyle/>
          <a:p>
            <a:r>
              <a:rPr lang="en-GB" dirty="0"/>
              <a:t>L/O: To understand the different representations of women through literature.</a:t>
            </a:r>
          </a:p>
        </p:txBody>
      </p:sp>
      <p:sp>
        <p:nvSpPr>
          <p:cNvPr id="6" name="TextBox 5">
            <a:extLst>
              <a:ext uri="{FF2B5EF4-FFF2-40B4-BE49-F238E27FC236}">
                <a16:creationId xmlns:a16="http://schemas.microsoft.com/office/drawing/2014/main" id="{2274508C-E106-4D70-A581-00914B3ED9FC}"/>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4000" b="1" dirty="0">
                <a:solidFill>
                  <a:schemeClr val="bg1"/>
                </a:solidFill>
                <a:latin typeface="Century Gothic" panose="020B0502020202020204" pitchFamily="34" charset="0"/>
              </a:rPr>
              <a:t>Reading Activity</a:t>
            </a:r>
          </a:p>
        </p:txBody>
      </p:sp>
    </p:spTree>
    <p:extLst>
      <p:ext uri="{BB962C8B-B14F-4D97-AF65-F5344CB8AC3E}">
        <p14:creationId xmlns:p14="http://schemas.microsoft.com/office/powerpoint/2010/main" val="2705521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28287-7A40-4D78-97AA-F703E5EF7EA1}"/>
              </a:ext>
            </a:extLst>
          </p:cNvPr>
          <p:cNvSpPr>
            <a:spLocks noGrp="1"/>
          </p:cNvSpPr>
          <p:nvPr>
            <p:ph type="title"/>
          </p:nvPr>
        </p:nvSpPr>
        <p:spPr>
          <a:xfrm>
            <a:off x="768096" y="332656"/>
            <a:ext cx="8375904" cy="1499616"/>
          </a:xfrm>
        </p:spPr>
        <p:txBody>
          <a:bodyPr>
            <a:normAutofit fontScale="90000"/>
          </a:bodyPr>
          <a:lstStyle/>
          <a:p>
            <a:pPr marL="0" indent="0"/>
            <a:r>
              <a:rPr lang="en-GB" sz="3600" dirty="0">
                <a:solidFill>
                  <a:schemeClr val="accent1">
                    <a:lumMod val="50000"/>
                  </a:schemeClr>
                </a:solidFill>
              </a:rPr>
              <a:t>What’s happening to the women? </a:t>
            </a:r>
            <a:r>
              <a:rPr lang="en-GB" sz="3600" dirty="0">
                <a:solidFill>
                  <a:schemeClr val="accent3">
                    <a:lumMod val="75000"/>
                  </a:schemeClr>
                </a:solidFill>
              </a:rPr>
              <a:t>What does this tell you about their treatment?  </a:t>
            </a:r>
            <a:r>
              <a:rPr lang="en-GB" sz="3600" dirty="0">
                <a:solidFill>
                  <a:schemeClr val="accent6">
                    <a:lumMod val="75000"/>
                  </a:schemeClr>
                </a:solidFill>
              </a:rPr>
              <a:t>What kind of text is this? </a:t>
            </a:r>
            <a:r>
              <a:rPr lang="en-GB" sz="3600" dirty="0">
                <a:solidFill>
                  <a:schemeClr val="accent3">
                    <a:lumMod val="50000"/>
                  </a:schemeClr>
                </a:solidFill>
              </a:rPr>
              <a:t>What time eras do you think are being referred to? How do you know?</a:t>
            </a:r>
            <a:br>
              <a:rPr lang="en-GB" dirty="0">
                <a:solidFill>
                  <a:schemeClr val="accent3">
                    <a:lumMod val="50000"/>
                  </a:schemeClr>
                </a:solidFill>
              </a:rPr>
            </a:br>
            <a:endParaRPr lang="en-GB" dirty="0"/>
          </a:p>
        </p:txBody>
      </p:sp>
      <p:sp>
        <p:nvSpPr>
          <p:cNvPr id="3" name="Content Placeholder 2">
            <a:extLst>
              <a:ext uri="{FF2B5EF4-FFF2-40B4-BE49-F238E27FC236}">
                <a16:creationId xmlns:a16="http://schemas.microsoft.com/office/drawing/2014/main" id="{23BBD361-8177-477C-A6E7-F6DBC6A8DE2E}"/>
              </a:ext>
            </a:extLst>
          </p:cNvPr>
          <p:cNvSpPr>
            <a:spLocks noGrp="1"/>
          </p:cNvSpPr>
          <p:nvPr>
            <p:ph idx="1"/>
          </p:nvPr>
        </p:nvSpPr>
        <p:spPr>
          <a:xfrm>
            <a:off x="857852" y="2048280"/>
            <a:ext cx="8196392" cy="4809720"/>
          </a:xfrm>
        </p:spPr>
        <p:txBody>
          <a:bodyPr>
            <a:normAutofit fontScale="92500" lnSpcReduction="20000"/>
          </a:bodyPr>
          <a:lstStyle/>
          <a:p>
            <a:r>
              <a:rPr lang="en-GB" sz="2800" dirty="0"/>
              <a:t>We slept in what had once been the gymnasium. The floor was of varnished wood, with stripes and circles painted on it, for the games that were formerly played there; the hoops for the basketball nets were still in place, though the nets were gone. A balcony ran around the room, for the spectators, and I thought I could smell, faintly like an afterimage, the pungent scent of sweat, shot through with the sweet taint of chewing gum and perfume from the watching girls, felt-skirted as I knew from pictures, later in miniskirts, then pants, then in one earring, spiky green streaked hair. Dances would have been held there; the music lingered, a palimpsest of unheard sound, style upon style, an undercurrent of drums, a forlorn wail, garlands made of tissue-paper flowers, cardboard devils, a revolving ball of mirrors, powdering the dancers with a snow of light. </a:t>
            </a:r>
          </a:p>
        </p:txBody>
      </p:sp>
      <p:sp>
        <p:nvSpPr>
          <p:cNvPr id="4" name="TextBox 3">
            <a:extLst>
              <a:ext uri="{FF2B5EF4-FFF2-40B4-BE49-F238E27FC236}">
                <a16:creationId xmlns:a16="http://schemas.microsoft.com/office/drawing/2014/main" id="{85BFE9F6-4AA7-4292-BFD0-C2A5F864DAA8}"/>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4000" b="1" dirty="0">
                <a:solidFill>
                  <a:schemeClr val="bg1"/>
                </a:solidFill>
                <a:latin typeface="Century Gothic" panose="020B0502020202020204" pitchFamily="34" charset="0"/>
              </a:rPr>
              <a:t>Mastery</a:t>
            </a:r>
          </a:p>
        </p:txBody>
      </p:sp>
      <p:sp>
        <p:nvSpPr>
          <p:cNvPr id="5" name="TextBox 4">
            <a:extLst>
              <a:ext uri="{FF2B5EF4-FFF2-40B4-BE49-F238E27FC236}">
                <a16:creationId xmlns:a16="http://schemas.microsoft.com/office/drawing/2014/main" id="{60C70101-486A-4676-86B0-37B84D33CB88}"/>
              </a:ext>
            </a:extLst>
          </p:cNvPr>
          <p:cNvSpPr txBox="1"/>
          <p:nvPr/>
        </p:nvSpPr>
        <p:spPr>
          <a:xfrm>
            <a:off x="728386" y="6510528"/>
            <a:ext cx="8784976" cy="369332"/>
          </a:xfrm>
          <a:prstGeom prst="rect">
            <a:avLst/>
          </a:prstGeom>
          <a:noFill/>
        </p:spPr>
        <p:txBody>
          <a:bodyPr wrap="square" rtlCol="0">
            <a:spAutoFit/>
          </a:bodyPr>
          <a:lstStyle/>
          <a:p>
            <a:r>
              <a:rPr lang="en-GB" dirty="0"/>
              <a:t>L/O: To understand the different representations of women through literature.</a:t>
            </a:r>
          </a:p>
        </p:txBody>
      </p:sp>
    </p:spTree>
    <p:extLst>
      <p:ext uri="{BB962C8B-B14F-4D97-AF65-F5344CB8AC3E}">
        <p14:creationId xmlns:p14="http://schemas.microsoft.com/office/powerpoint/2010/main" val="703525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28287-7A40-4D78-97AA-F703E5EF7EA1}"/>
              </a:ext>
            </a:extLst>
          </p:cNvPr>
          <p:cNvSpPr>
            <a:spLocks noGrp="1"/>
          </p:cNvSpPr>
          <p:nvPr>
            <p:ph type="title"/>
          </p:nvPr>
        </p:nvSpPr>
        <p:spPr>
          <a:xfrm>
            <a:off x="768096" y="332656"/>
            <a:ext cx="8375904" cy="1499616"/>
          </a:xfrm>
        </p:spPr>
        <p:txBody>
          <a:bodyPr>
            <a:normAutofit fontScale="90000"/>
          </a:bodyPr>
          <a:lstStyle/>
          <a:p>
            <a:pPr marL="0" indent="0"/>
            <a:r>
              <a:rPr lang="en-GB" sz="3600" dirty="0">
                <a:solidFill>
                  <a:schemeClr val="accent1">
                    <a:lumMod val="50000"/>
                  </a:schemeClr>
                </a:solidFill>
              </a:rPr>
              <a:t>What’s happening to the women? </a:t>
            </a:r>
            <a:r>
              <a:rPr lang="en-GB" sz="3600" dirty="0">
                <a:solidFill>
                  <a:schemeClr val="accent3">
                    <a:lumMod val="75000"/>
                  </a:schemeClr>
                </a:solidFill>
              </a:rPr>
              <a:t>What does this tell you about their treatment?  </a:t>
            </a:r>
            <a:r>
              <a:rPr lang="en-GB" sz="3600" dirty="0">
                <a:solidFill>
                  <a:schemeClr val="accent6">
                    <a:lumMod val="75000"/>
                  </a:schemeClr>
                </a:solidFill>
              </a:rPr>
              <a:t>What kind of text is this? </a:t>
            </a:r>
            <a:r>
              <a:rPr lang="en-GB" sz="3600" dirty="0">
                <a:solidFill>
                  <a:schemeClr val="accent3">
                    <a:lumMod val="50000"/>
                  </a:schemeClr>
                </a:solidFill>
              </a:rPr>
              <a:t>What time eras do you think are being referred to? How do you know?</a:t>
            </a:r>
            <a:br>
              <a:rPr lang="en-GB" dirty="0">
                <a:solidFill>
                  <a:schemeClr val="accent3">
                    <a:lumMod val="50000"/>
                  </a:schemeClr>
                </a:solidFill>
              </a:rPr>
            </a:br>
            <a:endParaRPr lang="en-GB" dirty="0"/>
          </a:p>
        </p:txBody>
      </p:sp>
      <p:sp>
        <p:nvSpPr>
          <p:cNvPr id="3" name="Content Placeholder 2">
            <a:extLst>
              <a:ext uri="{FF2B5EF4-FFF2-40B4-BE49-F238E27FC236}">
                <a16:creationId xmlns:a16="http://schemas.microsoft.com/office/drawing/2014/main" id="{23BBD361-8177-477C-A6E7-F6DBC6A8DE2E}"/>
              </a:ext>
            </a:extLst>
          </p:cNvPr>
          <p:cNvSpPr>
            <a:spLocks noGrp="1"/>
          </p:cNvSpPr>
          <p:nvPr>
            <p:ph idx="1"/>
          </p:nvPr>
        </p:nvSpPr>
        <p:spPr>
          <a:xfrm>
            <a:off x="857852" y="1937854"/>
            <a:ext cx="8196392" cy="4608552"/>
          </a:xfrm>
        </p:spPr>
        <p:txBody>
          <a:bodyPr>
            <a:normAutofit lnSpcReduction="10000"/>
          </a:bodyPr>
          <a:lstStyle/>
          <a:p>
            <a:r>
              <a:rPr lang="en-GB" sz="2800" dirty="0"/>
              <a:t>We yearned for the future. How did we learn it, that talent for insatiability? It was in the air; and it was still in the air, an afterthought, as we tried to sleep, in the army cots that had been set up in rows, with spaces between so we could not talk. We had flannelette sheets, like children’s, and army-issue blankets, old ones that still said U.S. We folded our clothes neatly and laid them on the stools at the ends of the beds. The lights were turned down but not out. Aunt Sara and Aunt Elizabeth patrolled; they had electric cattle prods slung on thongs from their leather belts. No guns though, even they could not be trusted with guns. </a:t>
            </a:r>
          </a:p>
        </p:txBody>
      </p:sp>
      <p:sp>
        <p:nvSpPr>
          <p:cNvPr id="4" name="TextBox 3">
            <a:extLst>
              <a:ext uri="{FF2B5EF4-FFF2-40B4-BE49-F238E27FC236}">
                <a16:creationId xmlns:a16="http://schemas.microsoft.com/office/drawing/2014/main" id="{85BFE9F6-4AA7-4292-BFD0-C2A5F864DAA8}"/>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4000" b="1" dirty="0">
                <a:solidFill>
                  <a:schemeClr val="bg1"/>
                </a:solidFill>
                <a:latin typeface="Century Gothic" panose="020B0502020202020204" pitchFamily="34" charset="0"/>
              </a:rPr>
              <a:t>Mastery</a:t>
            </a:r>
          </a:p>
        </p:txBody>
      </p:sp>
      <p:sp>
        <p:nvSpPr>
          <p:cNvPr id="5" name="TextBox 4">
            <a:extLst>
              <a:ext uri="{FF2B5EF4-FFF2-40B4-BE49-F238E27FC236}">
                <a16:creationId xmlns:a16="http://schemas.microsoft.com/office/drawing/2014/main" id="{60C70101-486A-4676-86B0-37B84D33CB88}"/>
              </a:ext>
            </a:extLst>
          </p:cNvPr>
          <p:cNvSpPr txBox="1"/>
          <p:nvPr/>
        </p:nvSpPr>
        <p:spPr>
          <a:xfrm>
            <a:off x="728386" y="6510528"/>
            <a:ext cx="8784976" cy="369332"/>
          </a:xfrm>
          <a:prstGeom prst="rect">
            <a:avLst/>
          </a:prstGeom>
          <a:noFill/>
        </p:spPr>
        <p:txBody>
          <a:bodyPr wrap="square" rtlCol="0">
            <a:spAutoFit/>
          </a:bodyPr>
          <a:lstStyle/>
          <a:p>
            <a:r>
              <a:rPr lang="en-GB" dirty="0"/>
              <a:t>L/O: To understand the different representations of women through literature.</a:t>
            </a:r>
          </a:p>
        </p:txBody>
      </p:sp>
    </p:spTree>
    <p:extLst>
      <p:ext uri="{BB962C8B-B14F-4D97-AF65-F5344CB8AC3E}">
        <p14:creationId xmlns:p14="http://schemas.microsoft.com/office/powerpoint/2010/main" val="812451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0D49B-FDDA-4D14-8599-7B3536C956C2}"/>
              </a:ext>
            </a:extLst>
          </p:cNvPr>
          <p:cNvSpPr>
            <a:spLocks noGrp="1"/>
          </p:cNvSpPr>
          <p:nvPr>
            <p:ph type="title"/>
          </p:nvPr>
        </p:nvSpPr>
        <p:spPr>
          <a:xfrm>
            <a:off x="707887" y="21033"/>
            <a:ext cx="7290054" cy="1124712"/>
          </a:xfrm>
        </p:spPr>
        <p:txBody>
          <a:bodyPr>
            <a:normAutofit fontScale="90000"/>
          </a:bodyPr>
          <a:lstStyle/>
          <a:p>
            <a:r>
              <a:rPr lang="en-GB" dirty="0"/>
              <a:t>EXTENDED WRITING</a:t>
            </a:r>
            <a:br>
              <a:rPr lang="en-GB" dirty="0"/>
            </a:br>
            <a:r>
              <a:rPr lang="en-GB" dirty="0"/>
              <a:t>Choose one of these structures</a:t>
            </a:r>
            <a:endParaRPr lang="en-GB" i="1" dirty="0"/>
          </a:p>
        </p:txBody>
      </p:sp>
      <p:sp>
        <p:nvSpPr>
          <p:cNvPr id="3" name="Content Placeholder 2">
            <a:extLst>
              <a:ext uri="{FF2B5EF4-FFF2-40B4-BE49-F238E27FC236}">
                <a16:creationId xmlns:a16="http://schemas.microsoft.com/office/drawing/2014/main" id="{A0E058C0-807F-4F00-BACA-2323A34FA23A}"/>
              </a:ext>
            </a:extLst>
          </p:cNvPr>
          <p:cNvSpPr>
            <a:spLocks noGrp="1"/>
          </p:cNvSpPr>
          <p:nvPr>
            <p:ph idx="1"/>
          </p:nvPr>
        </p:nvSpPr>
        <p:spPr>
          <a:xfrm>
            <a:off x="730056" y="2269622"/>
            <a:ext cx="2507106" cy="2769615"/>
          </a:xfrm>
          <a:ln>
            <a:solidFill>
              <a:schemeClr val="accent5"/>
            </a:solidFill>
          </a:ln>
        </p:spPr>
        <p:txBody>
          <a:bodyPr>
            <a:normAutofit/>
          </a:bodyPr>
          <a:lstStyle/>
          <a:p>
            <a:r>
              <a:rPr lang="en-GB" sz="2400" dirty="0">
                <a:solidFill>
                  <a:srgbClr val="FF0000"/>
                </a:solidFill>
              </a:rPr>
              <a:t>Atwood shows the women as…</a:t>
            </a:r>
            <a:br>
              <a:rPr lang="en-GB" sz="2400" dirty="0"/>
            </a:br>
            <a:r>
              <a:rPr lang="en-GB" sz="2400" dirty="0">
                <a:solidFill>
                  <a:srgbClr val="FFC000"/>
                </a:solidFill>
              </a:rPr>
              <a:t>This is seen in… </a:t>
            </a:r>
            <a:br>
              <a:rPr lang="en-GB" sz="2400" dirty="0"/>
            </a:br>
            <a:r>
              <a:rPr lang="en-GB" sz="2400" dirty="0">
                <a:solidFill>
                  <a:srgbClr val="00B050"/>
                </a:solidFill>
              </a:rPr>
              <a:t>The use of *device* </a:t>
            </a:r>
            <a:r>
              <a:rPr lang="en-GB" sz="2400" dirty="0">
                <a:solidFill>
                  <a:srgbClr val="7030A0"/>
                </a:solidFill>
              </a:rPr>
              <a:t> creates the idea of… </a:t>
            </a:r>
            <a:r>
              <a:rPr lang="en-GB" sz="2400" dirty="0">
                <a:solidFill>
                  <a:srgbClr val="0070C0"/>
                </a:solidFill>
              </a:rPr>
              <a:t>and makes the reader feel…</a:t>
            </a:r>
          </a:p>
        </p:txBody>
      </p:sp>
      <p:sp>
        <p:nvSpPr>
          <p:cNvPr id="4" name="TextBox 3">
            <a:extLst>
              <a:ext uri="{FF2B5EF4-FFF2-40B4-BE49-F238E27FC236}">
                <a16:creationId xmlns:a16="http://schemas.microsoft.com/office/drawing/2014/main" id="{D7318BEE-00B3-4D44-AE76-AF3108E46598}"/>
              </a:ext>
            </a:extLst>
          </p:cNvPr>
          <p:cNvSpPr txBox="1"/>
          <p:nvPr/>
        </p:nvSpPr>
        <p:spPr>
          <a:xfrm>
            <a:off x="718814" y="1898950"/>
            <a:ext cx="2529590" cy="400110"/>
          </a:xfrm>
          <a:prstGeom prst="rect">
            <a:avLst/>
          </a:prstGeom>
          <a:solidFill>
            <a:schemeClr val="accent5"/>
          </a:solidFill>
          <a:ln>
            <a:solidFill>
              <a:schemeClr val="accent5"/>
            </a:solidFill>
          </a:ln>
        </p:spPr>
        <p:txBody>
          <a:bodyPr wrap="square" rtlCol="0">
            <a:spAutoFit/>
          </a:bodyPr>
          <a:lstStyle/>
          <a:p>
            <a:pPr algn="ctr"/>
            <a:r>
              <a:rPr lang="en-GB" sz="2000" dirty="0"/>
              <a:t>TRICKY WRITE</a:t>
            </a:r>
          </a:p>
        </p:txBody>
      </p:sp>
      <p:sp>
        <p:nvSpPr>
          <p:cNvPr id="5" name="TextBox 4">
            <a:extLst>
              <a:ext uri="{FF2B5EF4-FFF2-40B4-BE49-F238E27FC236}">
                <a16:creationId xmlns:a16="http://schemas.microsoft.com/office/drawing/2014/main" id="{8BFFB497-18D9-41C7-BDFC-26D2E758AF7B}"/>
              </a:ext>
            </a:extLst>
          </p:cNvPr>
          <p:cNvSpPr txBox="1"/>
          <p:nvPr/>
        </p:nvSpPr>
        <p:spPr>
          <a:xfrm>
            <a:off x="3378051" y="2269622"/>
            <a:ext cx="2776928" cy="3785652"/>
          </a:xfrm>
          <a:prstGeom prst="rect">
            <a:avLst/>
          </a:prstGeom>
          <a:noFill/>
          <a:ln>
            <a:solidFill>
              <a:srgbClr val="FFC000"/>
            </a:solidFill>
          </a:ln>
        </p:spPr>
        <p:txBody>
          <a:bodyPr wrap="square" rtlCol="0">
            <a:spAutoFit/>
          </a:bodyPr>
          <a:lstStyle/>
          <a:p>
            <a:r>
              <a:rPr lang="en-GB" sz="2400" dirty="0">
                <a:solidFill>
                  <a:srgbClr val="FF0000"/>
                </a:solidFill>
              </a:rPr>
              <a:t>Atwood presents the women as … </a:t>
            </a:r>
            <a:br>
              <a:rPr lang="en-GB" sz="2400" dirty="0"/>
            </a:br>
            <a:r>
              <a:rPr lang="en-GB" sz="2400" dirty="0">
                <a:solidFill>
                  <a:srgbClr val="FFC000"/>
                </a:solidFill>
              </a:rPr>
              <a:t>This is represented in… </a:t>
            </a:r>
            <a:br>
              <a:rPr lang="en-GB" sz="2400" dirty="0"/>
            </a:br>
            <a:r>
              <a:rPr lang="en-GB" sz="2400" dirty="0">
                <a:solidFill>
                  <a:srgbClr val="00B050"/>
                </a:solidFill>
              </a:rPr>
              <a:t>The use of *device* </a:t>
            </a:r>
            <a:r>
              <a:rPr lang="en-GB" sz="2400" dirty="0">
                <a:solidFill>
                  <a:srgbClr val="FF0000"/>
                </a:solidFill>
              </a:rPr>
              <a:t> </a:t>
            </a:r>
            <a:r>
              <a:rPr lang="en-GB" sz="2400" dirty="0">
                <a:solidFill>
                  <a:srgbClr val="7030A0"/>
                </a:solidFill>
              </a:rPr>
              <a:t>shows them to be…</a:t>
            </a:r>
            <a:br>
              <a:rPr lang="en-GB" sz="2400" dirty="0"/>
            </a:br>
            <a:r>
              <a:rPr lang="en-GB" sz="2400" dirty="0">
                <a:solidFill>
                  <a:srgbClr val="0070C0"/>
                </a:solidFill>
              </a:rPr>
              <a:t>This makes the reader feel… It also makes us think about *context*</a:t>
            </a:r>
          </a:p>
        </p:txBody>
      </p:sp>
      <p:sp>
        <p:nvSpPr>
          <p:cNvPr id="6" name="TextBox 5">
            <a:extLst>
              <a:ext uri="{FF2B5EF4-FFF2-40B4-BE49-F238E27FC236}">
                <a16:creationId xmlns:a16="http://schemas.microsoft.com/office/drawing/2014/main" id="{91F26FC0-AF87-47F3-8FF5-E8DFBDF50C1B}"/>
              </a:ext>
            </a:extLst>
          </p:cNvPr>
          <p:cNvSpPr txBox="1"/>
          <p:nvPr/>
        </p:nvSpPr>
        <p:spPr>
          <a:xfrm>
            <a:off x="3378051" y="1869512"/>
            <a:ext cx="2810656" cy="400110"/>
          </a:xfrm>
          <a:prstGeom prst="rect">
            <a:avLst/>
          </a:prstGeom>
          <a:solidFill>
            <a:srgbClr val="FFC000"/>
          </a:solidFill>
        </p:spPr>
        <p:txBody>
          <a:bodyPr wrap="square" rtlCol="0">
            <a:spAutoFit/>
          </a:bodyPr>
          <a:lstStyle/>
          <a:p>
            <a:pPr algn="ctr"/>
            <a:r>
              <a:rPr lang="en-GB" sz="2000" dirty="0"/>
              <a:t>TRICKIER WRITE</a:t>
            </a:r>
          </a:p>
        </p:txBody>
      </p:sp>
      <p:sp>
        <p:nvSpPr>
          <p:cNvPr id="7" name="TextBox 6">
            <a:extLst>
              <a:ext uri="{FF2B5EF4-FFF2-40B4-BE49-F238E27FC236}">
                <a16:creationId xmlns:a16="http://schemas.microsoft.com/office/drawing/2014/main" id="{84340A4A-0824-4695-947F-B69E667321A4}"/>
              </a:ext>
            </a:extLst>
          </p:cNvPr>
          <p:cNvSpPr txBox="1"/>
          <p:nvPr/>
        </p:nvSpPr>
        <p:spPr>
          <a:xfrm>
            <a:off x="6318354" y="2265464"/>
            <a:ext cx="2776928" cy="3693319"/>
          </a:xfrm>
          <a:prstGeom prst="rect">
            <a:avLst/>
          </a:prstGeom>
          <a:noFill/>
          <a:ln>
            <a:solidFill>
              <a:srgbClr val="FF0000"/>
            </a:solidFill>
          </a:ln>
        </p:spPr>
        <p:txBody>
          <a:bodyPr wrap="square" rtlCol="0">
            <a:spAutoFit/>
          </a:bodyPr>
          <a:lstStyle/>
          <a:p>
            <a:r>
              <a:rPr lang="en-GB" dirty="0">
                <a:solidFill>
                  <a:srgbClr val="FF0000"/>
                </a:solidFill>
              </a:rPr>
              <a:t>Atwood presents the society as … </a:t>
            </a:r>
            <a:r>
              <a:rPr lang="en-GB" dirty="0">
                <a:solidFill>
                  <a:srgbClr val="00B050"/>
                </a:solidFill>
              </a:rPr>
              <a:t>through</a:t>
            </a:r>
            <a:r>
              <a:rPr lang="en-GB" dirty="0"/>
              <a:t>…</a:t>
            </a:r>
            <a:br>
              <a:rPr lang="en-GB" dirty="0"/>
            </a:br>
            <a:r>
              <a:rPr lang="en-GB" dirty="0">
                <a:solidFill>
                  <a:srgbClr val="FFC000"/>
                </a:solidFill>
              </a:rPr>
              <a:t>This can be seen in… </a:t>
            </a:r>
            <a:r>
              <a:rPr lang="en-GB" dirty="0">
                <a:solidFill>
                  <a:srgbClr val="7030A0"/>
                </a:solidFill>
              </a:rPr>
              <a:t>and links to the idea of…</a:t>
            </a:r>
            <a:br>
              <a:rPr lang="en-GB" dirty="0"/>
            </a:br>
            <a:r>
              <a:rPr lang="en-GB" dirty="0">
                <a:solidFill>
                  <a:srgbClr val="FF0000"/>
                </a:solidFill>
              </a:rPr>
              <a:t>However/Similarly, Austen presents life in the 18</a:t>
            </a:r>
            <a:r>
              <a:rPr lang="en-GB" baseline="30000" dirty="0">
                <a:solidFill>
                  <a:srgbClr val="FF0000"/>
                </a:solidFill>
              </a:rPr>
              <a:t>th</a:t>
            </a:r>
            <a:r>
              <a:rPr lang="en-GB" dirty="0">
                <a:solidFill>
                  <a:srgbClr val="FF0000"/>
                </a:solidFill>
              </a:rPr>
              <a:t> Century as … </a:t>
            </a:r>
            <a:r>
              <a:rPr lang="en-GB" dirty="0">
                <a:solidFill>
                  <a:srgbClr val="00B050"/>
                </a:solidFill>
              </a:rPr>
              <a:t>through… </a:t>
            </a:r>
            <a:br>
              <a:rPr lang="en-GB" dirty="0"/>
            </a:br>
            <a:r>
              <a:rPr lang="en-GB" dirty="0">
                <a:solidFill>
                  <a:srgbClr val="FFC000"/>
                </a:solidFill>
              </a:rPr>
              <a:t>This can be seen in...</a:t>
            </a:r>
            <a:r>
              <a:rPr lang="en-GB" dirty="0">
                <a:solidFill>
                  <a:srgbClr val="7030A0"/>
                </a:solidFill>
              </a:rPr>
              <a:t>and represents the Georgian ideas of… </a:t>
            </a:r>
            <a:br>
              <a:rPr lang="en-GB" dirty="0"/>
            </a:br>
            <a:r>
              <a:rPr lang="en-GB" dirty="0">
                <a:solidFill>
                  <a:srgbClr val="0070C0"/>
                </a:solidFill>
              </a:rPr>
              <a:t>Atwood makes the modern reader consider… while Austen brings to mind…</a:t>
            </a:r>
          </a:p>
        </p:txBody>
      </p:sp>
      <p:sp>
        <p:nvSpPr>
          <p:cNvPr id="8" name="TextBox 7">
            <a:extLst>
              <a:ext uri="{FF2B5EF4-FFF2-40B4-BE49-F238E27FC236}">
                <a16:creationId xmlns:a16="http://schemas.microsoft.com/office/drawing/2014/main" id="{6F9455D5-AD6E-4A78-BD7E-C3A338F2BBF2}"/>
              </a:ext>
            </a:extLst>
          </p:cNvPr>
          <p:cNvSpPr txBox="1"/>
          <p:nvPr/>
        </p:nvSpPr>
        <p:spPr>
          <a:xfrm>
            <a:off x="7007862" y="72434"/>
            <a:ext cx="2195736" cy="1838965"/>
          </a:xfrm>
          <a:prstGeom prst="rect">
            <a:avLst/>
          </a:prstGeom>
          <a:noFill/>
        </p:spPr>
        <p:txBody>
          <a:bodyPr wrap="square" rtlCol="0">
            <a:spAutoFit/>
          </a:bodyPr>
          <a:lstStyle/>
          <a:p>
            <a:r>
              <a:rPr lang="en-GB" sz="2000" dirty="0">
                <a:solidFill>
                  <a:srgbClr val="FF0000"/>
                </a:solidFill>
              </a:rPr>
              <a:t>Red: Point</a:t>
            </a:r>
            <a:br>
              <a:rPr lang="en-GB" sz="2000" dirty="0"/>
            </a:br>
            <a:r>
              <a:rPr lang="en-GB" sz="2000" dirty="0">
                <a:solidFill>
                  <a:srgbClr val="FFC000"/>
                </a:solidFill>
              </a:rPr>
              <a:t>Yellow: Evidence</a:t>
            </a:r>
            <a:br>
              <a:rPr lang="en-GB" sz="2000" dirty="0"/>
            </a:br>
            <a:r>
              <a:rPr lang="en-GB" sz="2000" dirty="0">
                <a:solidFill>
                  <a:srgbClr val="00B050"/>
                </a:solidFill>
              </a:rPr>
              <a:t>Green: Terminology</a:t>
            </a:r>
          </a:p>
          <a:p>
            <a:r>
              <a:rPr lang="en-GB" sz="2000" dirty="0">
                <a:solidFill>
                  <a:srgbClr val="7030A0"/>
                </a:solidFill>
              </a:rPr>
              <a:t>Purple: Effect </a:t>
            </a:r>
            <a:br>
              <a:rPr lang="en-GB" sz="2000" dirty="0"/>
            </a:br>
            <a:r>
              <a:rPr lang="en-GB" sz="2000" dirty="0">
                <a:solidFill>
                  <a:srgbClr val="0070C0"/>
                </a:solidFill>
              </a:rPr>
              <a:t>Blue: Reader </a:t>
            </a:r>
            <a:br>
              <a:rPr lang="en-GB" sz="1350" dirty="0"/>
            </a:br>
            <a:endParaRPr lang="en-GB" sz="1350" dirty="0">
              <a:solidFill>
                <a:srgbClr val="7030A0"/>
              </a:solidFill>
            </a:endParaRPr>
          </a:p>
        </p:txBody>
      </p:sp>
      <p:sp>
        <p:nvSpPr>
          <p:cNvPr id="9" name="TextBox 8">
            <a:extLst>
              <a:ext uri="{FF2B5EF4-FFF2-40B4-BE49-F238E27FC236}">
                <a16:creationId xmlns:a16="http://schemas.microsoft.com/office/drawing/2014/main" id="{DADB14B0-4163-4E4A-B984-7BA14622E9A1}"/>
              </a:ext>
            </a:extLst>
          </p:cNvPr>
          <p:cNvSpPr txBox="1"/>
          <p:nvPr/>
        </p:nvSpPr>
        <p:spPr>
          <a:xfrm>
            <a:off x="6329598" y="1867607"/>
            <a:ext cx="2776928" cy="400110"/>
          </a:xfrm>
          <a:prstGeom prst="rect">
            <a:avLst/>
          </a:prstGeom>
          <a:solidFill>
            <a:srgbClr val="FF0000"/>
          </a:solidFill>
        </p:spPr>
        <p:txBody>
          <a:bodyPr wrap="square" rtlCol="0">
            <a:spAutoFit/>
          </a:bodyPr>
          <a:lstStyle/>
          <a:p>
            <a:pPr algn="ctr"/>
            <a:r>
              <a:rPr lang="en-GB" sz="2000" dirty="0"/>
              <a:t>TRICKIEST WRITE</a:t>
            </a:r>
          </a:p>
        </p:txBody>
      </p:sp>
      <p:sp>
        <p:nvSpPr>
          <p:cNvPr id="13" name="TextBox 12">
            <a:extLst>
              <a:ext uri="{FF2B5EF4-FFF2-40B4-BE49-F238E27FC236}">
                <a16:creationId xmlns:a16="http://schemas.microsoft.com/office/drawing/2014/main" id="{9D87F1A5-1D11-4362-BEAA-A9C3EAE1F59B}"/>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4000" b="1" dirty="0">
                <a:solidFill>
                  <a:schemeClr val="bg1"/>
                </a:solidFill>
                <a:latin typeface="Century Gothic" panose="020B0502020202020204" pitchFamily="34" charset="0"/>
              </a:rPr>
              <a:t>Mastery</a:t>
            </a:r>
          </a:p>
        </p:txBody>
      </p:sp>
      <p:sp>
        <p:nvSpPr>
          <p:cNvPr id="14" name="TextBox 13">
            <a:extLst>
              <a:ext uri="{FF2B5EF4-FFF2-40B4-BE49-F238E27FC236}">
                <a16:creationId xmlns:a16="http://schemas.microsoft.com/office/drawing/2014/main" id="{3C2C1370-D7BA-4F7F-9205-A6AF6AE51884}"/>
              </a:ext>
            </a:extLst>
          </p:cNvPr>
          <p:cNvSpPr txBox="1"/>
          <p:nvPr/>
        </p:nvSpPr>
        <p:spPr>
          <a:xfrm>
            <a:off x="728386" y="6510528"/>
            <a:ext cx="8784976" cy="369332"/>
          </a:xfrm>
          <a:prstGeom prst="rect">
            <a:avLst/>
          </a:prstGeom>
          <a:noFill/>
        </p:spPr>
        <p:txBody>
          <a:bodyPr wrap="square" rtlCol="0">
            <a:spAutoFit/>
          </a:bodyPr>
          <a:lstStyle/>
          <a:p>
            <a:r>
              <a:rPr lang="en-GB" dirty="0"/>
              <a:t>L/O: To understand the different representations of women through literature.</a:t>
            </a:r>
          </a:p>
        </p:txBody>
      </p:sp>
    </p:spTree>
    <p:extLst>
      <p:ext uri="{BB962C8B-B14F-4D97-AF65-F5344CB8AC3E}">
        <p14:creationId xmlns:p14="http://schemas.microsoft.com/office/powerpoint/2010/main" val="3092943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819" y="1209304"/>
            <a:ext cx="7290054" cy="1499616"/>
          </a:xfrm>
        </p:spPr>
        <p:txBody>
          <a:bodyPr>
            <a:normAutofit fontScale="90000"/>
          </a:bodyPr>
          <a:lstStyle/>
          <a:p>
            <a:pPr algn="ctr"/>
            <a:r>
              <a:rPr lang="en-GB" dirty="0"/>
              <a:t>Are either ‘pride and prejudice’ or ‘the handmaid’s tale’ relevant today?</a:t>
            </a:r>
          </a:p>
        </p:txBody>
      </p:sp>
      <p:sp>
        <p:nvSpPr>
          <p:cNvPr id="4" name="TextBox 3"/>
          <p:cNvSpPr txBox="1"/>
          <p:nvPr/>
        </p:nvSpPr>
        <p:spPr>
          <a:xfrm>
            <a:off x="722173" y="59456"/>
            <a:ext cx="4320480" cy="369332"/>
          </a:xfrm>
          <a:prstGeom prst="rect">
            <a:avLst/>
          </a:prstGeom>
          <a:noFill/>
        </p:spPr>
        <p:txBody>
          <a:bodyPr wrap="square" rtlCol="0">
            <a:spAutoFit/>
          </a:bodyPr>
          <a:lstStyle/>
          <a:p>
            <a:r>
              <a:rPr lang="en-GB" dirty="0"/>
              <a:t>Think, Pair, Share</a:t>
            </a:r>
          </a:p>
        </p:txBody>
      </p:sp>
      <p:sp>
        <p:nvSpPr>
          <p:cNvPr id="5" name="TextBox 4"/>
          <p:cNvSpPr txBox="1"/>
          <p:nvPr/>
        </p:nvSpPr>
        <p:spPr>
          <a:xfrm>
            <a:off x="650165" y="6522369"/>
            <a:ext cx="8784976" cy="369332"/>
          </a:xfrm>
          <a:prstGeom prst="rect">
            <a:avLst/>
          </a:prstGeom>
          <a:noFill/>
        </p:spPr>
        <p:txBody>
          <a:bodyPr wrap="square" rtlCol="0">
            <a:spAutoFit/>
          </a:bodyPr>
          <a:lstStyle/>
          <a:p>
            <a:r>
              <a:rPr lang="en-GB" dirty="0"/>
              <a:t>L/O: To understand the different representations of women through literature.</a:t>
            </a:r>
          </a:p>
        </p:txBody>
      </p:sp>
      <p:sp>
        <p:nvSpPr>
          <p:cNvPr id="6" name="TextBox 5">
            <a:extLst>
              <a:ext uri="{FF2B5EF4-FFF2-40B4-BE49-F238E27FC236}">
                <a16:creationId xmlns:a16="http://schemas.microsoft.com/office/drawing/2014/main" id="{4B47E810-D919-413D-A647-B25725F2E3E9}"/>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4000" b="1" dirty="0">
                <a:solidFill>
                  <a:schemeClr val="bg1"/>
                </a:solidFill>
                <a:latin typeface="Century Gothic" panose="020B0502020202020204" pitchFamily="34" charset="0"/>
              </a:rPr>
              <a:t>Checking Understanding</a:t>
            </a:r>
          </a:p>
        </p:txBody>
      </p:sp>
      <p:pic>
        <p:nvPicPr>
          <p:cNvPr id="2050" name="Picture 2" descr="91 Best C. E. Brock images | Jane austen, Jane austen novels ...">
            <a:extLst>
              <a:ext uri="{FF2B5EF4-FFF2-40B4-BE49-F238E27FC236}">
                <a16:creationId xmlns:a16="http://schemas.microsoft.com/office/drawing/2014/main" id="{AAD8C77A-9EFA-42F6-9665-5C41157B46B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704" b="17516"/>
          <a:stretch/>
        </p:blipFill>
        <p:spPr bwMode="auto">
          <a:xfrm>
            <a:off x="6084168" y="2861331"/>
            <a:ext cx="2871079" cy="350516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aking a hard line to dictators: The Israeli artist who creates ...">
            <a:extLst>
              <a:ext uri="{FF2B5EF4-FFF2-40B4-BE49-F238E27FC236}">
                <a16:creationId xmlns:a16="http://schemas.microsoft.com/office/drawing/2014/main" id="{931A40E6-31B3-4D5F-99D9-20DE7F06BDF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8666" y="2861330"/>
            <a:ext cx="2528565" cy="3505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404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3987" t="32834" r="1154" b="34333"/>
          <a:stretch/>
        </p:blipFill>
        <p:spPr>
          <a:xfrm>
            <a:off x="1167467" y="13612"/>
            <a:ext cx="3826934" cy="1526840"/>
          </a:xfrm>
        </p:spPr>
      </p:pic>
      <p:pic>
        <p:nvPicPr>
          <p:cNvPr id="5"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3987" t="32834" r="1154" b="34333"/>
          <a:stretch/>
        </p:blipFill>
        <p:spPr>
          <a:xfrm>
            <a:off x="5120874" y="45720"/>
            <a:ext cx="3826934" cy="1536629"/>
          </a:xfrm>
          <a:prstGeom prst="rect">
            <a:avLst/>
          </a:prstGeom>
        </p:spPr>
      </p:pic>
      <p:sp>
        <p:nvSpPr>
          <p:cNvPr id="7" name="TextBox 6"/>
          <p:cNvSpPr txBox="1"/>
          <p:nvPr/>
        </p:nvSpPr>
        <p:spPr>
          <a:xfrm>
            <a:off x="754965" y="1939762"/>
            <a:ext cx="7844585" cy="4247317"/>
          </a:xfrm>
          <a:prstGeom prst="rect">
            <a:avLst/>
          </a:prstGeom>
          <a:noFill/>
        </p:spPr>
        <p:txBody>
          <a:bodyPr wrap="square" rtlCol="0">
            <a:spAutoFit/>
          </a:bodyPr>
          <a:lstStyle/>
          <a:p>
            <a:pPr algn="ctr"/>
            <a:r>
              <a:rPr lang="en-GB" sz="5400" dirty="0">
                <a:solidFill>
                  <a:srgbClr val="7030A0"/>
                </a:solidFill>
              </a:rPr>
              <a:t>Do you think the attitudes to women have changed over the last two centuries or not? </a:t>
            </a:r>
          </a:p>
          <a:p>
            <a:pPr algn="ctr"/>
            <a:r>
              <a:rPr lang="en-GB" sz="5400" dirty="0">
                <a:solidFill>
                  <a:srgbClr val="7030A0"/>
                </a:solidFill>
              </a:rPr>
              <a:t>Explain your reason.</a:t>
            </a:r>
          </a:p>
        </p:txBody>
      </p:sp>
      <p:sp>
        <p:nvSpPr>
          <p:cNvPr id="8" name="Rectangle 7"/>
          <p:cNvSpPr/>
          <p:nvPr/>
        </p:nvSpPr>
        <p:spPr>
          <a:xfrm>
            <a:off x="0" y="-9789"/>
            <a:ext cx="683568"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3993690" y="-9788"/>
            <a:ext cx="683568" cy="555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7842353" y="111050"/>
            <a:ext cx="683568"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960833" y="27224"/>
            <a:ext cx="7290054" cy="1499616"/>
          </a:xfrm>
        </p:spPr>
        <p:txBody>
          <a:bodyPr>
            <a:normAutofit/>
          </a:bodyPr>
          <a:lstStyle/>
          <a:p>
            <a:pPr algn="ctr"/>
            <a:r>
              <a:rPr lang="en-GB" sz="6600" dirty="0">
                <a:solidFill>
                  <a:schemeClr val="tx1"/>
                </a:solidFill>
              </a:rPr>
              <a:t>POST IT PLENARY</a:t>
            </a:r>
          </a:p>
        </p:txBody>
      </p:sp>
      <p:sp>
        <p:nvSpPr>
          <p:cNvPr id="11" name="TextBox 10">
            <a:extLst>
              <a:ext uri="{FF2B5EF4-FFF2-40B4-BE49-F238E27FC236}">
                <a16:creationId xmlns:a16="http://schemas.microsoft.com/office/drawing/2014/main" id="{35F31CB0-CF76-41C9-A564-1266D233A9A2}"/>
              </a:ext>
            </a:extLst>
          </p:cNvPr>
          <p:cNvSpPr txBox="1"/>
          <p:nvPr/>
        </p:nvSpPr>
        <p:spPr>
          <a:xfrm>
            <a:off x="728386" y="6510528"/>
            <a:ext cx="8784976" cy="369332"/>
          </a:xfrm>
          <a:prstGeom prst="rect">
            <a:avLst/>
          </a:prstGeom>
          <a:noFill/>
        </p:spPr>
        <p:txBody>
          <a:bodyPr wrap="square" rtlCol="0">
            <a:spAutoFit/>
          </a:bodyPr>
          <a:lstStyle/>
          <a:p>
            <a:r>
              <a:rPr lang="en-GB" dirty="0"/>
              <a:t>L/O: To understand the different representations of women through literature.</a:t>
            </a:r>
          </a:p>
        </p:txBody>
      </p:sp>
      <p:sp>
        <p:nvSpPr>
          <p:cNvPr id="12" name="TextBox 11">
            <a:extLst>
              <a:ext uri="{FF2B5EF4-FFF2-40B4-BE49-F238E27FC236}">
                <a16:creationId xmlns:a16="http://schemas.microsoft.com/office/drawing/2014/main" id="{E203CE92-B6E6-43EA-84ED-CC491F6AED16}"/>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4000" b="1" dirty="0">
                <a:solidFill>
                  <a:schemeClr val="bg1"/>
                </a:solidFill>
                <a:latin typeface="Century Gothic" panose="020B0502020202020204" pitchFamily="34" charset="0"/>
              </a:rPr>
              <a:t>Checking Understanding</a:t>
            </a:r>
          </a:p>
        </p:txBody>
      </p:sp>
    </p:spTree>
    <p:extLst>
      <p:ext uri="{BB962C8B-B14F-4D97-AF65-F5344CB8AC3E}">
        <p14:creationId xmlns:p14="http://schemas.microsoft.com/office/powerpoint/2010/main" val="499567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887" y="-255490"/>
            <a:ext cx="7290054" cy="1499616"/>
          </a:xfrm>
        </p:spPr>
        <p:txBody>
          <a:bodyPr/>
          <a:lstStyle/>
          <a:p>
            <a:r>
              <a:rPr lang="en-GB" dirty="0"/>
              <a:t>Starter – complete the table</a:t>
            </a:r>
          </a:p>
        </p:txBody>
      </p:sp>
      <p:sp>
        <p:nvSpPr>
          <p:cNvPr id="3" name="Content Placeholder 2"/>
          <p:cNvSpPr>
            <a:spLocks noGrp="1"/>
          </p:cNvSpPr>
          <p:nvPr>
            <p:ph idx="1"/>
          </p:nvPr>
        </p:nvSpPr>
        <p:spPr/>
        <p:txBody>
          <a:bodyPr/>
          <a:lstStyle/>
          <a:p>
            <a:pPr marL="0" indent="0">
              <a:buNone/>
            </a:pPr>
            <a:r>
              <a:rPr lang="en-GB" dirty="0"/>
              <a:t>  Life for women in the 1800s	   Life for women in 21</a:t>
            </a:r>
            <a:r>
              <a:rPr lang="en-GB" baseline="30000" dirty="0"/>
              <a:t>st</a:t>
            </a:r>
            <a:r>
              <a:rPr lang="en-GB" dirty="0"/>
              <a:t> century</a:t>
            </a:r>
          </a:p>
        </p:txBody>
      </p:sp>
      <p:cxnSp>
        <p:nvCxnSpPr>
          <p:cNvPr id="5" name="Straight Connector 4"/>
          <p:cNvCxnSpPr>
            <a:stCxn id="3" idx="0"/>
            <a:endCxn id="3" idx="2"/>
          </p:cNvCxnSpPr>
          <p:nvPr/>
        </p:nvCxnSpPr>
        <p:spPr>
          <a:xfrm>
            <a:off x="4413124" y="2286000"/>
            <a:ext cx="0" cy="402336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55576" y="3068960"/>
            <a:ext cx="7344816"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29147" y="657067"/>
            <a:ext cx="9144000" cy="1107996"/>
          </a:xfrm>
          <a:prstGeom prst="rect">
            <a:avLst/>
          </a:prstGeom>
          <a:noFill/>
        </p:spPr>
        <p:txBody>
          <a:bodyPr wrap="square" rtlCol="0">
            <a:spAutoFit/>
          </a:bodyPr>
          <a:lstStyle/>
          <a:p>
            <a:pPr algn="ctr"/>
            <a:br>
              <a:rPr lang="en-GB" sz="2400" dirty="0"/>
            </a:br>
            <a:r>
              <a:rPr lang="en-GB" sz="2400" dirty="0"/>
              <a:t>Think about: Jobs, Careers, Money, Parenting, Fashion, Marriage</a:t>
            </a:r>
            <a:br>
              <a:rPr lang="en-GB" dirty="0"/>
            </a:br>
            <a:endParaRPr lang="en-GB" dirty="0"/>
          </a:p>
        </p:txBody>
      </p:sp>
      <p:sp>
        <p:nvSpPr>
          <p:cNvPr id="9" name="TextBox 3">
            <a:extLst>
              <a:ext uri="{FF2B5EF4-FFF2-40B4-BE49-F238E27FC236}">
                <a16:creationId xmlns:a16="http://schemas.microsoft.com/office/drawing/2014/main" id="{F4A412A2-FBD7-4531-BC1C-6E9C847EB159}"/>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4000" b="1" dirty="0">
                <a:solidFill>
                  <a:schemeClr val="bg1"/>
                </a:solidFill>
                <a:latin typeface="Century Gothic" panose="020B0502020202020204" pitchFamily="34" charset="0"/>
              </a:rPr>
              <a:t>Do Now</a:t>
            </a:r>
          </a:p>
        </p:txBody>
      </p:sp>
      <p:sp>
        <p:nvSpPr>
          <p:cNvPr id="4" name="Rectangle 3">
            <a:extLst>
              <a:ext uri="{FF2B5EF4-FFF2-40B4-BE49-F238E27FC236}">
                <a16:creationId xmlns:a16="http://schemas.microsoft.com/office/drawing/2014/main" id="{2132B13B-F1CA-494E-B059-5A7EAE63B839}"/>
              </a:ext>
            </a:extLst>
          </p:cNvPr>
          <p:cNvSpPr/>
          <p:nvPr/>
        </p:nvSpPr>
        <p:spPr>
          <a:xfrm>
            <a:off x="768096" y="6461411"/>
            <a:ext cx="7344816" cy="369332"/>
          </a:xfrm>
          <a:prstGeom prst="rect">
            <a:avLst/>
          </a:prstGeom>
        </p:spPr>
        <p:txBody>
          <a:bodyPr wrap="square">
            <a:spAutoFit/>
          </a:bodyPr>
          <a:lstStyle/>
          <a:p>
            <a:r>
              <a:rPr lang="en-GB" dirty="0"/>
              <a:t>L/O: To understand the different representations of women through literature.</a:t>
            </a:r>
          </a:p>
        </p:txBody>
      </p:sp>
    </p:spTree>
    <p:extLst>
      <p:ext uri="{BB962C8B-B14F-4D97-AF65-F5344CB8AC3E}">
        <p14:creationId xmlns:p14="http://schemas.microsoft.com/office/powerpoint/2010/main" val="1552408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F334-4BDD-4AA8-A7A0-9ECDA54F5E4E}"/>
              </a:ext>
            </a:extLst>
          </p:cNvPr>
          <p:cNvSpPr>
            <a:spLocks noGrp="1"/>
          </p:cNvSpPr>
          <p:nvPr>
            <p:ph type="title"/>
          </p:nvPr>
        </p:nvSpPr>
        <p:spPr>
          <a:xfrm>
            <a:off x="707887" y="-21170"/>
            <a:ext cx="8375904" cy="1499616"/>
          </a:xfrm>
        </p:spPr>
        <p:txBody>
          <a:bodyPr>
            <a:normAutofit/>
          </a:bodyPr>
          <a:lstStyle/>
          <a:p>
            <a:r>
              <a:rPr lang="en-GB" sz="5000" dirty="0"/>
              <a:t>Match the vocabulary to the correct definitions.</a:t>
            </a:r>
          </a:p>
        </p:txBody>
      </p:sp>
      <p:sp>
        <p:nvSpPr>
          <p:cNvPr id="3" name="Content Placeholder 2">
            <a:extLst>
              <a:ext uri="{FF2B5EF4-FFF2-40B4-BE49-F238E27FC236}">
                <a16:creationId xmlns:a16="http://schemas.microsoft.com/office/drawing/2014/main" id="{1244DF21-210F-4553-99E6-70DD9E9E6BF7}"/>
              </a:ext>
            </a:extLst>
          </p:cNvPr>
          <p:cNvSpPr>
            <a:spLocks noGrp="1"/>
          </p:cNvSpPr>
          <p:nvPr>
            <p:ph idx="1"/>
          </p:nvPr>
        </p:nvSpPr>
        <p:spPr>
          <a:xfrm>
            <a:off x="768096" y="1478445"/>
            <a:ext cx="8315695" cy="4182803"/>
          </a:xfrm>
        </p:spPr>
        <p:txBody>
          <a:bodyPr>
            <a:normAutofit lnSpcReduction="10000"/>
          </a:bodyPr>
          <a:lstStyle/>
          <a:p>
            <a:pPr marL="457200" indent="-457200">
              <a:buFont typeface="+mj-lt"/>
              <a:buAutoNum type="arabicPeriod"/>
            </a:pPr>
            <a:r>
              <a:rPr lang="en-GB" sz="3200" dirty="0"/>
              <a:t>Resembling mystic people that had some direct connection with the gods.</a:t>
            </a:r>
          </a:p>
          <a:p>
            <a:pPr marL="457200" indent="-457200">
              <a:buFont typeface="+mj-lt"/>
              <a:buAutoNum type="arabicPeriod"/>
            </a:pPr>
            <a:r>
              <a:rPr lang="en-GB" sz="3200" dirty="0"/>
              <a:t>Happening by a lucky chance; fortunate.</a:t>
            </a:r>
          </a:p>
          <a:p>
            <a:pPr marL="457200" indent="-457200">
              <a:buFont typeface="+mj-lt"/>
              <a:buAutoNum type="arabicPeriod"/>
            </a:pPr>
            <a:r>
              <a:rPr lang="en-GB" sz="3200" dirty="0"/>
              <a:t>Having a sharply strong taste or smell.</a:t>
            </a:r>
          </a:p>
          <a:p>
            <a:pPr marL="457200" indent="-457200">
              <a:buFont typeface="+mj-lt"/>
              <a:buAutoNum type="arabicPeriod"/>
            </a:pPr>
            <a:r>
              <a:rPr lang="en-GB" sz="3200" dirty="0"/>
              <a:t>Something reused or altered but still bearing visible traces of its earlier form.</a:t>
            </a:r>
          </a:p>
          <a:p>
            <a:pPr marL="457200" indent="-457200">
              <a:buFont typeface="+mj-lt"/>
              <a:buAutoNum type="arabicPeriod"/>
            </a:pPr>
            <a:r>
              <a:rPr lang="en-GB" sz="3200" dirty="0"/>
              <a:t>The action of not approving of something or saying that you do not approve of something.</a:t>
            </a:r>
          </a:p>
        </p:txBody>
      </p:sp>
      <p:sp>
        <p:nvSpPr>
          <p:cNvPr id="4" name="Rectangle 3">
            <a:extLst>
              <a:ext uri="{FF2B5EF4-FFF2-40B4-BE49-F238E27FC236}">
                <a16:creationId xmlns:a16="http://schemas.microsoft.com/office/drawing/2014/main" id="{2BAF2E5D-710C-43BB-A8FE-2E7BC0F9A3CB}"/>
              </a:ext>
            </a:extLst>
          </p:cNvPr>
          <p:cNvSpPr/>
          <p:nvPr/>
        </p:nvSpPr>
        <p:spPr>
          <a:xfrm>
            <a:off x="768096" y="6461411"/>
            <a:ext cx="7344816" cy="369332"/>
          </a:xfrm>
          <a:prstGeom prst="rect">
            <a:avLst/>
          </a:prstGeom>
        </p:spPr>
        <p:txBody>
          <a:bodyPr wrap="square">
            <a:spAutoFit/>
          </a:bodyPr>
          <a:lstStyle/>
          <a:p>
            <a:r>
              <a:rPr lang="en-GB" dirty="0"/>
              <a:t>L/O: To understand the different representations of women through literature.</a:t>
            </a:r>
          </a:p>
        </p:txBody>
      </p:sp>
      <p:sp>
        <p:nvSpPr>
          <p:cNvPr id="5" name="TextBox 3">
            <a:extLst>
              <a:ext uri="{FF2B5EF4-FFF2-40B4-BE49-F238E27FC236}">
                <a16:creationId xmlns:a16="http://schemas.microsoft.com/office/drawing/2014/main" id="{7C18595C-6FDC-44BE-A12D-B405FA2513AF}"/>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4000" b="1" dirty="0">
                <a:solidFill>
                  <a:schemeClr val="bg1"/>
                </a:solidFill>
                <a:latin typeface="Century Gothic" panose="020B0502020202020204" pitchFamily="34" charset="0"/>
              </a:rPr>
              <a:t>Unlocking Vocabulary</a:t>
            </a:r>
          </a:p>
        </p:txBody>
      </p:sp>
      <p:sp>
        <p:nvSpPr>
          <p:cNvPr id="6" name="Rectangle 5">
            <a:extLst>
              <a:ext uri="{FF2B5EF4-FFF2-40B4-BE49-F238E27FC236}">
                <a16:creationId xmlns:a16="http://schemas.microsoft.com/office/drawing/2014/main" id="{C639B9DE-8213-4092-A4D3-B40C0825312A}"/>
              </a:ext>
            </a:extLst>
          </p:cNvPr>
          <p:cNvSpPr/>
          <p:nvPr/>
        </p:nvSpPr>
        <p:spPr>
          <a:xfrm>
            <a:off x="774310" y="5938191"/>
            <a:ext cx="8375904" cy="523220"/>
          </a:xfrm>
          <a:prstGeom prst="rect">
            <a:avLst/>
          </a:prstGeom>
        </p:spPr>
        <p:txBody>
          <a:bodyPr wrap="square">
            <a:spAutoFit/>
          </a:bodyPr>
          <a:lstStyle/>
          <a:p>
            <a:r>
              <a:rPr lang="en-GB" sz="2800" b="1" dirty="0"/>
              <a:t>Pungent  Palimpsest  Oracular  Deprecation  Fortuitous</a:t>
            </a:r>
          </a:p>
        </p:txBody>
      </p:sp>
    </p:spTree>
    <p:extLst>
      <p:ext uri="{BB962C8B-B14F-4D97-AF65-F5344CB8AC3E}">
        <p14:creationId xmlns:p14="http://schemas.microsoft.com/office/powerpoint/2010/main" val="2592897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F334-4BDD-4AA8-A7A0-9ECDA54F5E4E}"/>
              </a:ext>
            </a:extLst>
          </p:cNvPr>
          <p:cNvSpPr>
            <a:spLocks noGrp="1"/>
          </p:cNvSpPr>
          <p:nvPr>
            <p:ph type="title"/>
          </p:nvPr>
        </p:nvSpPr>
        <p:spPr>
          <a:xfrm>
            <a:off x="707887" y="-21170"/>
            <a:ext cx="8375904" cy="1499616"/>
          </a:xfrm>
        </p:spPr>
        <p:txBody>
          <a:bodyPr>
            <a:normAutofit/>
          </a:bodyPr>
          <a:lstStyle/>
          <a:p>
            <a:r>
              <a:rPr lang="en-GB" sz="5000" dirty="0"/>
              <a:t>Check Your Answers:</a:t>
            </a:r>
          </a:p>
        </p:txBody>
      </p:sp>
      <p:sp>
        <p:nvSpPr>
          <p:cNvPr id="3" name="Content Placeholder 2">
            <a:extLst>
              <a:ext uri="{FF2B5EF4-FFF2-40B4-BE49-F238E27FC236}">
                <a16:creationId xmlns:a16="http://schemas.microsoft.com/office/drawing/2014/main" id="{1244DF21-210F-4553-99E6-70DD9E9E6BF7}"/>
              </a:ext>
            </a:extLst>
          </p:cNvPr>
          <p:cNvSpPr>
            <a:spLocks noGrp="1"/>
          </p:cNvSpPr>
          <p:nvPr>
            <p:ph idx="1"/>
          </p:nvPr>
        </p:nvSpPr>
        <p:spPr>
          <a:xfrm>
            <a:off x="768096" y="1478445"/>
            <a:ext cx="8315695" cy="4982966"/>
          </a:xfrm>
        </p:spPr>
        <p:txBody>
          <a:bodyPr>
            <a:normAutofit fontScale="92500"/>
          </a:bodyPr>
          <a:lstStyle/>
          <a:p>
            <a:pPr marL="457200" indent="-457200">
              <a:buFont typeface="+mj-lt"/>
              <a:buAutoNum type="arabicPeriod"/>
            </a:pPr>
            <a:r>
              <a:rPr lang="en-GB" sz="3200" b="1" dirty="0"/>
              <a:t>Oracular: </a:t>
            </a:r>
            <a:r>
              <a:rPr lang="en-GB" sz="3200" dirty="0"/>
              <a:t>Resembling mystic people that had some direct connection with the gods.</a:t>
            </a:r>
          </a:p>
          <a:p>
            <a:pPr marL="457200" indent="-457200">
              <a:buFont typeface="+mj-lt"/>
              <a:buAutoNum type="arabicPeriod"/>
            </a:pPr>
            <a:r>
              <a:rPr lang="en-GB" sz="3200" b="1" dirty="0"/>
              <a:t>Fortuitous: </a:t>
            </a:r>
            <a:r>
              <a:rPr lang="en-GB" sz="3200" dirty="0"/>
              <a:t>Happening by a lucky chance; fortunate.</a:t>
            </a:r>
          </a:p>
          <a:p>
            <a:pPr marL="457200" indent="-457200">
              <a:buFont typeface="+mj-lt"/>
              <a:buAutoNum type="arabicPeriod"/>
            </a:pPr>
            <a:r>
              <a:rPr lang="en-GB" sz="3200" b="1" dirty="0"/>
              <a:t>Pungent: </a:t>
            </a:r>
            <a:r>
              <a:rPr lang="en-GB" sz="3200" dirty="0"/>
              <a:t>Having a sharply strong taste or smell.</a:t>
            </a:r>
          </a:p>
          <a:p>
            <a:pPr marL="457200" indent="-457200">
              <a:buFont typeface="+mj-lt"/>
              <a:buAutoNum type="arabicPeriod"/>
            </a:pPr>
            <a:r>
              <a:rPr lang="en-GB" sz="3200" b="1" dirty="0"/>
              <a:t>Palimpsest: </a:t>
            </a:r>
            <a:r>
              <a:rPr lang="en-GB" sz="3200" dirty="0"/>
              <a:t>Something reused or altered but still bearing visible traces of its earlier form.</a:t>
            </a:r>
          </a:p>
          <a:p>
            <a:pPr marL="457200" indent="-457200">
              <a:buFont typeface="+mj-lt"/>
              <a:buAutoNum type="arabicPeriod"/>
            </a:pPr>
            <a:r>
              <a:rPr lang="en-GB" sz="3200" b="1" dirty="0"/>
              <a:t>Deprecation: </a:t>
            </a:r>
            <a:r>
              <a:rPr lang="en-GB" sz="3200" dirty="0"/>
              <a:t>The action of not approving of something or saying that you do not approve of something.</a:t>
            </a:r>
          </a:p>
        </p:txBody>
      </p:sp>
      <p:sp>
        <p:nvSpPr>
          <p:cNvPr id="4" name="Rectangle 3">
            <a:extLst>
              <a:ext uri="{FF2B5EF4-FFF2-40B4-BE49-F238E27FC236}">
                <a16:creationId xmlns:a16="http://schemas.microsoft.com/office/drawing/2014/main" id="{2BAF2E5D-710C-43BB-A8FE-2E7BC0F9A3CB}"/>
              </a:ext>
            </a:extLst>
          </p:cNvPr>
          <p:cNvSpPr/>
          <p:nvPr/>
        </p:nvSpPr>
        <p:spPr>
          <a:xfrm>
            <a:off x="768096" y="6461411"/>
            <a:ext cx="7344816" cy="369332"/>
          </a:xfrm>
          <a:prstGeom prst="rect">
            <a:avLst/>
          </a:prstGeom>
        </p:spPr>
        <p:txBody>
          <a:bodyPr wrap="square">
            <a:spAutoFit/>
          </a:bodyPr>
          <a:lstStyle/>
          <a:p>
            <a:r>
              <a:rPr lang="en-GB" dirty="0"/>
              <a:t>L/O: To understand the different representations of women through literature.</a:t>
            </a:r>
          </a:p>
        </p:txBody>
      </p:sp>
      <p:sp>
        <p:nvSpPr>
          <p:cNvPr id="5" name="TextBox 3">
            <a:extLst>
              <a:ext uri="{FF2B5EF4-FFF2-40B4-BE49-F238E27FC236}">
                <a16:creationId xmlns:a16="http://schemas.microsoft.com/office/drawing/2014/main" id="{7C18595C-6FDC-44BE-A12D-B405FA2513AF}"/>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4000" b="1" dirty="0">
                <a:solidFill>
                  <a:schemeClr val="bg1"/>
                </a:solidFill>
                <a:latin typeface="Century Gothic" panose="020B0502020202020204" pitchFamily="34" charset="0"/>
              </a:rPr>
              <a:t>Answers</a:t>
            </a:r>
          </a:p>
        </p:txBody>
      </p:sp>
    </p:spTree>
    <p:extLst>
      <p:ext uri="{BB962C8B-B14F-4D97-AF65-F5344CB8AC3E}">
        <p14:creationId xmlns:p14="http://schemas.microsoft.com/office/powerpoint/2010/main" val="2589835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212FF-2986-4459-B003-B8A3A9F4A920}"/>
              </a:ext>
            </a:extLst>
          </p:cNvPr>
          <p:cNvSpPr>
            <a:spLocks noGrp="1"/>
          </p:cNvSpPr>
          <p:nvPr>
            <p:ph type="title"/>
          </p:nvPr>
        </p:nvSpPr>
        <p:spPr>
          <a:xfrm>
            <a:off x="899592" y="836712"/>
            <a:ext cx="2579768" cy="1499616"/>
          </a:xfrm>
          <a:solidFill>
            <a:schemeClr val="accent3">
              <a:lumMod val="50000"/>
            </a:schemeClr>
          </a:solidFill>
        </p:spPr>
        <p:txBody>
          <a:bodyPr>
            <a:normAutofit/>
          </a:bodyPr>
          <a:lstStyle/>
          <a:p>
            <a:pPr algn="ctr"/>
            <a:r>
              <a:rPr lang="en-GB" dirty="0">
                <a:solidFill>
                  <a:schemeClr val="bg1"/>
                </a:solidFill>
              </a:rPr>
              <a:t>New Time period! </a:t>
            </a:r>
          </a:p>
        </p:txBody>
      </p:sp>
      <p:pic>
        <p:nvPicPr>
          <p:cNvPr id="4" name="Content Placeholder 3">
            <a:extLst>
              <a:ext uri="{FF2B5EF4-FFF2-40B4-BE49-F238E27FC236}">
                <a16:creationId xmlns:a16="http://schemas.microsoft.com/office/drawing/2014/main" id="{688E6CD5-B9A0-4F01-8DA0-09ABCBE8F1B4}"/>
              </a:ext>
            </a:extLst>
          </p:cNvPr>
          <p:cNvPicPr>
            <a:picLocks noGrp="1" noChangeAspect="1"/>
          </p:cNvPicPr>
          <p:nvPr>
            <p:ph idx="1"/>
          </p:nvPr>
        </p:nvPicPr>
        <p:blipFill rotWithShape="1">
          <a:blip r:embed="rId2"/>
          <a:srcRect l="30077" t="39154" r="30673" b="25046"/>
          <a:stretch/>
        </p:blipFill>
        <p:spPr>
          <a:xfrm>
            <a:off x="376112" y="1988840"/>
            <a:ext cx="8705770" cy="4464496"/>
          </a:xfrm>
          <a:prstGeom prst="rect">
            <a:avLst/>
          </a:prstGeom>
        </p:spPr>
      </p:pic>
      <p:sp>
        <p:nvSpPr>
          <p:cNvPr id="5" name="TextBox 4">
            <a:extLst>
              <a:ext uri="{FF2B5EF4-FFF2-40B4-BE49-F238E27FC236}">
                <a16:creationId xmlns:a16="http://schemas.microsoft.com/office/drawing/2014/main" id="{0343AB7B-2B68-494F-BDB3-EC537FF9FAE8}"/>
              </a:ext>
            </a:extLst>
          </p:cNvPr>
          <p:cNvSpPr txBox="1"/>
          <p:nvPr/>
        </p:nvSpPr>
        <p:spPr>
          <a:xfrm>
            <a:off x="4302856" y="649822"/>
            <a:ext cx="4536504" cy="2308324"/>
          </a:xfrm>
          <a:prstGeom prst="rect">
            <a:avLst/>
          </a:prstGeom>
          <a:noFill/>
        </p:spPr>
        <p:txBody>
          <a:bodyPr wrap="square" rtlCol="0">
            <a:spAutoFit/>
          </a:bodyPr>
          <a:lstStyle/>
          <a:p>
            <a:pPr algn="ctr"/>
            <a:r>
              <a:rPr lang="en-GB" sz="3600" dirty="0">
                <a:solidFill>
                  <a:schemeClr val="accent1">
                    <a:lumMod val="75000"/>
                  </a:schemeClr>
                </a:solidFill>
              </a:rPr>
              <a:t>Read the introduction to this section. </a:t>
            </a:r>
          </a:p>
          <a:p>
            <a:pPr algn="ctr"/>
            <a:r>
              <a:rPr lang="en-GB" sz="3600" dirty="0">
                <a:solidFill>
                  <a:schemeClr val="accent1">
                    <a:lumMod val="75000"/>
                  </a:schemeClr>
                </a:solidFill>
              </a:rPr>
              <a:t>Do you think society is becoming more equal? </a:t>
            </a:r>
          </a:p>
        </p:txBody>
      </p:sp>
      <p:sp>
        <p:nvSpPr>
          <p:cNvPr id="6" name="TextBox 3">
            <a:extLst>
              <a:ext uri="{FF2B5EF4-FFF2-40B4-BE49-F238E27FC236}">
                <a16:creationId xmlns:a16="http://schemas.microsoft.com/office/drawing/2014/main" id="{A50ADB98-A617-4333-AA90-F80C0773CEDE}"/>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4000" b="1" dirty="0">
                <a:solidFill>
                  <a:schemeClr val="bg1"/>
                </a:solidFill>
                <a:latin typeface="Century Gothic" panose="020B0502020202020204" pitchFamily="34" charset="0"/>
              </a:rPr>
              <a:t>Contextual Information</a:t>
            </a:r>
          </a:p>
        </p:txBody>
      </p:sp>
      <p:sp>
        <p:nvSpPr>
          <p:cNvPr id="7" name="Rectangle 6">
            <a:extLst>
              <a:ext uri="{FF2B5EF4-FFF2-40B4-BE49-F238E27FC236}">
                <a16:creationId xmlns:a16="http://schemas.microsoft.com/office/drawing/2014/main" id="{362E43A1-ED1B-4A10-BF91-AE84CEFEB61B}"/>
              </a:ext>
            </a:extLst>
          </p:cNvPr>
          <p:cNvSpPr/>
          <p:nvPr/>
        </p:nvSpPr>
        <p:spPr>
          <a:xfrm>
            <a:off x="768096" y="6461411"/>
            <a:ext cx="7344816" cy="369332"/>
          </a:xfrm>
          <a:prstGeom prst="rect">
            <a:avLst/>
          </a:prstGeom>
        </p:spPr>
        <p:txBody>
          <a:bodyPr wrap="square">
            <a:spAutoFit/>
          </a:bodyPr>
          <a:lstStyle/>
          <a:p>
            <a:r>
              <a:rPr lang="en-GB" dirty="0"/>
              <a:t>L/O: To understand the different representations of women through literature.</a:t>
            </a:r>
          </a:p>
        </p:txBody>
      </p:sp>
    </p:spTree>
    <p:extLst>
      <p:ext uri="{BB962C8B-B14F-4D97-AF65-F5344CB8AC3E}">
        <p14:creationId xmlns:p14="http://schemas.microsoft.com/office/powerpoint/2010/main" val="2500047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 to your timeline</a:t>
            </a:r>
          </a:p>
        </p:txBody>
      </p:sp>
      <p:sp>
        <p:nvSpPr>
          <p:cNvPr id="3" name="Content Placeholder 2"/>
          <p:cNvSpPr>
            <a:spLocks noGrp="1"/>
          </p:cNvSpPr>
          <p:nvPr>
            <p:ph idx="1"/>
          </p:nvPr>
        </p:nvSpPr>
        <p:spPr>
          <a:xfrm>
            <a:off x="768096" y="4815132"/>
            <a:ext cx="7290055" cy="1494228"/>
          </a:xfrm>
        </p:spPr>
        <p:txBody>
          <a:bodyPr/>
          <a:lstStyle/>
          <a:p>
            <a:pPr algn="ctr"/>
            <a:r>
              <a:rPr lang="en-GB" dirty="0"/>
              <a:t>Today’s primary texts are Jane Austen’s ‘Pride and Prejudice’ (1813) and Margaret Atwood’s ‘The Handmaid’s Tale’ (1985).</a:t>
            </a:r>
            <a:br>
              <a:rPr lang="en-GB" dirty="0"/>
            </a:br>
            <a:r>
              <a:rPr lang="en-GB" dirty="0"/>
              <a:t>Our secondary text is an article from </a:t>
            </a:r>
            <a:r>
              <a:rPr lang="en-GB" i="1" dirty="0"/>
              <a:t>The New Yorker </a:t>
            </a:r>
            <a:r>
              <a:rPr lang="en-GB"/>
              <a:t>magazine from April 2017. </a:t>
            </a:r>
            <a:endParaRPr lang="en-GB" dirty="0"/>
          </a:p>
        </p:txBody>
      </p:sp>
      <p:sp>
        <p:nvSpPr>
          <p:cNvPr id="5" name="TextBox 4"/>
          <p:cNvSpPr txBox="1"/>
          <p:nvPr/>
        </p:nvSpPr>
        <p:spPr>
          <a:xfrm>
            <a:off x="751894" y="6499001"/>
            <a:ext cx="8784976" cy="369332"/>
          </a:xfrm>
          <a:prstGeom prst="rect">
            <a:avLst/>
          </a:prstGeom>
          <a:noFill/>
        </p:spPr>
        <p:txBody>
          <a:bodyPr wrap="square" rtlCol="0">
            <a:spAutoFit/>
          </a:bodyPr>
          <a:lstStyle/>
          <a:p>
            <a:r>
              <a:rPr lang="en-GB" dirty="0"/>
              <a:t>L/O: To understand the different representations of women through literature.</a:t>
            </a:r>
          </a:p>
        </p:txBody>
      </p:sp>
      <p:sp>
        <p:nvSpPr>
          <p:cNvPr id="6" name="Rectangle 5">
            <a:extLst>
              <a:ext uri="{FF2B5EF4-FFF2-40B4-BE49-F238E27FC236}">
                <a16:creationId xmlns:a16="http://schemas.microsoft.com/office/drawing/2014/main" id="{024B04EA-DD85-4779-98C4-D77B49C66789}"/>
              </a:ext>
            </a:extLst>
          </p:cNvPr>
          <p:cNvSpPr/>
          <p:nvPr/>
        </p:nvSpPr>
        <p:spPr>
          <a:xfrm>
            <a:off x="631508" y="2454909"/>
            <a:ext cx="1588770" cy="54292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effectLst/>
                <a:ea typeface="Calibri" panose="020F0502020204030204" pitchFamily="34" charset="0"/>
                <a:cs typeface="Times New Roman" panose="02020603050405020304" pitchFamily="18" charset="0"/>
              </a:rPr>
              <a:t>Ancient </a:t>
            </a:r>
            <a:br>
              <a:rPr lang="en-GB" sz="1400" dirty="0">
                <a:effectLst/>
                <a:ea typeface="Calibri" panose="020F0502020204030204" pitchFamily="34" charset="0"/>
                <a:cs typeface="Times New Roman" panose="02020603050405020304" pitchFamily="18" charset="0"/>
              </a:rPr>
            </a:br>
            <a:r>
              <a:rPr lang="en-GB" sz="1400" dirty="0">
                <a:effectLst/>
                <a:ea typeface="Calibri" panose="020F0502020204030204" pitchFamily="34" charset="0"/>
                <a:cs typeface="Times New Roman" panose="02020603050405020304" pitchFamily="18" charset="0"/>
              </a:rPr>
              <a:t>Literature</a:t>
            </a:r>
            <a:endParaRPr lang="en-GB" sz="1100" dirty="0">
              <a:effectLst/>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2B27A249-A3B0-46C6-8F33-096D9815DE05}"/>
              </a:ext>
            </a:extLst>
          </p:cNvPr>
          <p:cNvSpPr/>
          <p:nvPr/>
        </p:nvSpPr>
        <p:spPr>
          <a:xfrm>
            <a:off x="2149792" y="2454910"/>
            <a:ext cx="1733551" cy="542924"/>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effectLst/>
                <a:ea typeface="Calibri" panose="020F0502020204030204" pitchFamily="34" charset="0"/>
                <a:cs typeface="Times New Roman" panose="02020603050405020304" pitchFamily="18" charset="0"/>
              </a:rPr>
              <a:t>Middle Ages/</a:t>
            </a:r>
            <a:br>
              <a:rPr lang="en-GB" sz="1400" dirty="0">
                <a:effectLst/>
                <a:ea typeface="Calibri" panose="020F0502020204030204" pitchFamily="34" charset="0"/>
                <a:cs typeface="Times New Roman" panose="02020603050405020304" pitchFamily="18" charset="0"/>
              </a:rPr>
            </a:br>
            <a:r>
              <a:rPr lang="en-GB" sz="1400" dirty="0">
                <a:effectLst/>
                <a:ea typeface="Calibri" panose="020F0502020204030204" pitchFamily="34" charset="0"/>
                <a:cs typeface="Times New Roman" panose="02020603050405020304" pitchFamily="18" charset="0"/>
              </a:rPr>
              <a:t>Renaissance</a:t>
            </a:r>
            <a:endParaRPr lang="en-GB" sz="1100" dirty="0">
              <a:effectLst/>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BA67CD53-C4DF-4FF9-A9D5-E72B4501A62A}"/>
              </a:ext>
            </a:extLst>
          </p:cNvPr>
          <p:cNvSpPr/>
          <p:nvPr/>
        </p:nvSpPr>
        <p:spPr>
          <a:xfrm>
            <a:off x="3600451" y="2461968"/>
            <a:ext cx="1828800" cy="552450"/>
          </a:xfrm>
          <a:prstGeom prst="rect">
            <a:avLst/>
          </a:prstGeom>
          <a:solidFill>
            <a:srgbClr val="33CC33"/>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effectLst/>
                <a:ea typeface="Calibri" panose="020F0502020204030204" pitchFamily="34" charset="0"/>
                <a:cs typeface="Times New Roman" panose="02020603050405020304" pitchFamily="18" charset="0"/>
              </a:rPr>
              <a:t>The Georgians</a:t>
            </a:r>
            <a:br>
              <a:rPr lang="en-GB" sz="1400" dirty="0">
                <a:effectLst/>
                <a:ea typeface="Calibri" panose="020F0502020204030204" pitchFamily="34" charset="0"/>
                <a:cs typeface="Times New Roman" panose="02020603050405020304" pitchFamily="18" charset="0"/>
              </a:rPr>
            </a:br>
            <a:r>
              <a:rPr lang="en-GB" sz="1400" dirty="0">
                <a:effectLst/>
                <a:ea typeface="Calibri" panose="020F0502020204030204" pitchFamily="34" charset="0"/>
                <a:cs typeface="Times New Roman" panose="02020603050405020304" pitchFamily="18" charset="0"/>
              </a:rPr>
              <a:t>Victorians</a:t>
            </a:r>
            <a:endParaRPr lang="en-GB" sz="1100" dirty="0">
              <a:effectLst/>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0489F546-F9A9-47E1-B741-3833D7A2554F}"/>
              </a:ext>
            </a:extLst>
          </p:cNvPr>
          <p:cNvSpPr/>
          <p:nvPr/>
        </p:nvSpPr>
        <p:spPr>
          <a:xfrm>
            <a:off x="5430079" y="2461968"/>
            <a:ext cx="1828800" cy="552450"/>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The Twentieth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Century</a:t>
            </a:r>
            <a:endParaRPr lang="en-GB" sz="1100">
              <a:effectLst/>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685D94B2-55E7-4397-963C-1A73C58CA51A}"/>
              </a:ext>
            </a:extLst>
          </p:cNvPr>
          <p:cNvSpPr/>
          <p:nvPr/>
        </p:nvSpPr>
        <p:spPr>
          <a:xfrm>
            <a:off x="7239000" y="2461968"/>
            <a:ext cx="1638300" cy="552450"/>
          </a:xfrm>
          <a:prstGeom prst="rect">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Representing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change</a:t>
            </a:r>
            <a:endParaRPr lang="en-GB" sz="1100">
              <a:effectLst/>
              <a:ea typeface="Calibri" panose="020F0502020204030204" pitchFamily="34" charset="0"/>
              <a:cs typeface="Times New Roman" panose="02020603050405020304" pitchFamily="18" charset="0"/>
            </a:endParaRPr>
          </a:p>
        </p:txBody>
      </p:sp>
      <p:cxnSp>
        <p:nvCxnSpPr>
          <p:cNvPr id="11" name="Straight Connector 10">
            <a:extLst>
              <a:ext uri="{FF2B5EF4-FFF2-40B4-BE49-F238E27FC236}">
                <a16:creationId xmlns:a16="http://schemas.microsoft.com/office/drawing/2014/main" id="{AD5B2AAD-E7FE-442A-80E5-6185EBD99040}"/>
              </a:ext>
            </a:extLst>
          </p:cNvPr>
          <p:cNvCxnSpPr/>
          <p:nvPr/>
        </p:nvCxnSpPr>
        <p:spPr>
          <a:xfrm>
            <a:off x="4640580" y="2985770"/>
            <a:ext cx="0" cy="419100"/>
          </a:xfrm>
          <a:prstGeom prst="line">
            <a:avLst/>
          </a:prstGeom>
          <a:ln>
            <a:solidFill>
              <a:srgbClr val="33CC33"/>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602C074-69D1-4885-A761-0FCE1A119A99}"/>
              </a:ext>
            </a:extLst>
          </p:cNvPr>
          <p:cNvCxnSpPr/>
          <p:nvPr/>
        </p:nvCxnSpPr>
        <p:spPr>
          <a:xfrm>
            <a:off x="8153400" y="2997835"/>
            <a:ext cx="0" cy="419100"/>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sp>
        <p:nvSpPr>
          <p:cNvPr id="13" name="Text Box 30">
            <a:extLst>
              <a:ext uri="{FF2B5EF4-FFF2-40B4-BE49-F238E27FC236}">
                <a16:creationId xmlns:a16="http://schemas.microsoft.com/office/drawing/2014/main" id="{DE6070E0-DDAC-471E-B0EC-E1DB96D60995}"/>
              </a:ext>
            </a:extLst>
          </p:cNvPr>
          <p:cNvSpPr txBox="1"/>
          <p:nvPr/>
        </p:nvSpPr>
        <p:spPr>
          <a:xfrm>
            <a:off x="4095750" y="3416935"/>
            <a:ext cx="1092835" cy="876300"/>
          </a:xfrm>
          <a:prstGeom prst="rect">
            <a:avLst/>
          </a:prstGeom>
          <a:solidFill>
            <a:schemeClr val="lt1"/>
          </a:solidFill>
          <a:ln w="6350">
            <a:solidFill>
              <a:srgbClr val="33CC33"/>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rPr>
              <a:t>Jane Austen ‘Pride and Prejudice’ (1813)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 Box 37">
            <a:extLst>
              <a:ext uri="{FF2B5EF4-FFF2-40B4-BE49-F238E27FC236}">
                <a16:creationId xmlns:a16="http://schemas.microsoft.com/office/drawing/2014/main" id="{CBEEC785-DE29-4EF2-8BDE-3145609647C8}"/>
              </a:ext>
            </a:extLst>
          </p:cNvPr>
          <p:cNvSpPr txBox="1"/>
          <p:nvPr/>
        </p:nvSpPr>
        <p:spPr>
          <a:xfrm>
            <a:off x="7750810" y="3406775"/>
            <a:ext cx="890905" cy="1005840"/>
          </a:xfrm>
          <a:prstGeom prst="rect">
            <a:avLst/>
          </a:prstGeom>
          <a:solidFill>
            <a:schemeClr val="lt1"/>
          </a:solidFill>
          <a:ln w="6350">
            <a:solidFill>
              <a:srgbClr val="FF0066"/>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100">
                <a:solidFill>
                  <a:srgbClr val="FF0066"/>
                </a:solidFill>
                <a:effectLst/>
                <a:latin typeface="Calibri" panose="020F0502020204030204" pitchFamily="34" charset="0"/>
                <a:ea typeface="Calibri" panose="020F0502020204030204" pitchFamily="34" charset="0"/>
                <a:cs typeface="Times New Roman" panose="02020603050405020304" pitchFamily="18" charset="0"/>
              </a:rPr>
              <a:t>Margaret Atwood ‘The Handmaid’s Tale’ (1985)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143A2B81-E1D4-428A-B261-DC1BE0F40094}"/>
              </a:ext>
            </a:extLst>
          </p:cNvPr>
          <p:cNvCxnSpPr/>
          <p:nvPr/>
        </p:nvCxnSpPr>
        <p:spPr>
          <a:xfrm flipV="1">
            <a:off x="8877300" y="1795218"/>
            <a:ext cx="0" cy="666750"/>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sp>
        <p:nvSpPr>
          <p:cNvPr id="16" name="Text Box 66">
            <a:extLst>
              <a:ext uri="{FF2B5EF4-FFF2-40B4-BE49-F238E27FC236}">
                <a16:creationId xmlns:a16="http://schemas.microsoft.com/office/drawing/2014/main" id="{0E0C87BC-ADFF-462A-A2A1-FE7B4F59F2AC}"/>
              </a:ext>
            </a:extLst>
          </p:cNvPr>
          <p:cNvSpPr txBox="1"/>
          <p:nvPr/>
        </p:nvSpPr>
        <p:spPr>
          <a:xfrm>
            <a:off x="7839075" y="614118"/>
            <a:ext cx="1257300" cy="1181100"/>
          </a:xfrm>
          <a:prstGeom prst="rect">
            <a:avLst/>
          </a:prstGeom>
          <a:solidFill>
            <a:schemeClr val="lt1"/>
          </a:solidFill>
          <a:ln w="6350">
            <a:solidFill>
              <a:srgbClr val="FF0066"/>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100">
                <a:solidFill>
                  <a:srgbClr val="FF0066"/>
                </a:solidFill>
                <a:effectLst/>
                <a:latin typeface="Calibri" panose="020F0502020204030204" pitchFamily="34" charset="0"/>
                <a:ea typeface="Calibri" panose="020F0502020204030204" pitchFamily="34" charset="0"/>
                <a:cs typeface="Times New Roman" panose="02020603050405020304" pitchFamily="18" charset="0"/>
              </a:rPr>
              <a:t>Margaret Atwood: The Prophet of Dystopia’. The New Yorker Magazine, April 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3">
            <a:extLst>
              <a:ext uri="{FF2B5EF4-FFF2-40B4-BE49-F238E27FC236}">
                <a16:creationId xmlns:a16="http://schemas.microsoft.com/office/drawing/2014/main" id="{953E4AC9-34AD-4536-8A0C-A35C555A07A2}"/>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4000" b="1" dirty="0">
                <a:solidFill>
                  <a:schemeClr val="bg1"/>
                </a:solidFill>
                <a:latin typeface="Century Gothic" panose="020B0502020202020204" pitchFamily="34" charset="0"/>
              </a:rPr>
              <a:t>Draw It</a:t>
            </a:r>
          </a:p>
        </p:txBody>
      </p:sp>
    </p:spTree>
    <p:extLst>
      <p:ext uri="{BB962C8B-B14F-4D97-AF65-F5344CB8AC3E}">
        <p14:creationId xmlns:p14="http://schemas.microsoft.com/office/powerpoint/2010/main" val="2702919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7200" dirty="0"/>
              <a:t>Developing Memory:</a:t>
            </a:r>
          </a:p>
        </p:txBody>
      </p:sp>
      <p:sp>
        <p:nvSpPr>
          <p:cNvPr id="3" name="Content Placeholder 2">
            <a:extLst>
              <a:ext uri="{FF2B5EF4-FFF2-40B4-BE49-F238E27FC236}">
                <a16:creationId xmlns:a16="http://schemas.microsoft.com/office/drawing/2014/main" id="{892846FA-2977-4AC4-8F32-FD184A1CA8C7}"/>
              </a:ext>
            </a:extLst>
          </p:cNvPr>
          <p:cNvSpPr>
            <a:spLocks noGrp="1"/>
          </p:cNvSpPr>
          <p:nvPr>
            <p:ph idx="1"/>
          </p:nvPr>
        </p:nvSpPr>
        <p:spPr>
          <a:xfrm>
            <a:off x="768096" y="2137280"/>
            <a:ext cx="7290055" cy="4023360"/>
          </a:xfrm>
        </p:spPr>
        <p:txBody>
          <a:bodyPr/>
          <a:lstStyle/>
          <a:p>
            <a:r>
              <a:rPr lang="en-GB" sz="4400" dirty="0"/>
              <a:t>How were women </a:t>
            </a:r>
          </a:p>
          <a:p>
            <a:r>
              <a:rPr lang="en-GB" sz="4400" dirty="0"/>
              <a:t>presented in</a:t>
            </a:r>
          </a:p>
          <a:p>
            <a:r>
              <a:rPr lang="en-GB" sz="4400" dirty="0"/>
              <a:t>‘Pride and Prejudice’</a:t>
            </a:r>
          </a:p>
          <a:p>
            <a:r>
              <a:rPr lang="en-GB" sz="4400" dirty="0"/>
              <a:t>by Jane Austen?</a:t>
            </a:r>
          </a:p>
          <a:p>
            <a:endParaRPr lang="en-GB" dirty="0"/>
          </a:p>
          <a:p>
            <a:endParaRPr lang="en-GB" dirty="0"/>
          </a:p>
        </p:txBody>
      </p:sp>
      <p:sp>
        <p:nvSpPr>
          <p:cNvPr id="7" name="TextBox 6"/>
          <p:cNvSpPr txBox="1"/>
          <p:nvPr/>
        </p:nvSpPr>
        <p:spPr>
          <a:xfrm>
            <a:off x="683568" y="6488668"/>
            <a:ext cx="8784976" cy="369332"/>
          </a:xfrm>
          <a:prstGeom prst="rect">
            <a:avLst/>
          </a:prstGeom>
          <a:noFill/>
        </p:spPr>
        <p:txBody>
          <a:bodyPr wrap="square" rtlCol="0">
            <a:spAutoFit/>
          </a:bodyPr>
          <a:lstStyle/>
          <a:p>
            <a:r>
              <a:rPr lang="en-GB" dirty="0"/>
              <a:t>L/O: To understand the different representations of women through literature.</a:t>
            </a:r>
          </a:p>
        </p:txBody>
      </p:sp>
      <p:sp>
        <p:nvSpPr>
          <p:cNvPr id="4" name="TextBox 3">
            <a:extLst>
              <a:ext uri="{FF2B5EF4-FFF2-40B4-BE49-F238E27FC236}">
                <a16:creationId xmlns:a16="http://schemas.microsoft.com/office/drawing/2014/main" id="{8D11D7F8-8C0A-4F8F-B64F-17EEC8A1A083}"/>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4000" b="1" dirty="0">
                <a:solidFill>
                  <a:schemeClr val="bg1"/>
                </a:solidFill>
                <a:latin typeface="Century Gothic" panose="020B0502020202020204" pitchFamily="34" charset="0"/>
              </a:rPr>
              <a:t>Checking Understanding</a:t>
            </a:r>
          </a:p>
        </p:txBody>
      </p:sp>
      <p:pic>
        <p:nvPicPr>
          <p:cNvPr id="1026" name="Picture 2" descr="Jane Austen Fandom, Statues, and Websites | Pride and prejudice ...">
            <a:extLst>
              <a:ext uri="{FF2B5EF4-FFF2-40B4-BE49-F238E27FC236}">
                <a16:creationId xmlns:a16="http://schemas.microsoft.com/office/drawing/2014/main" id="{F949D7D5-CBC8-4400-8B8B-5BB5420CD8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1651"/>
          <a:stretch/>
        </p:blipFill>
        <p:spPr bwMode="auto">
          <a:xfrm>
            <a:off x="5663995" y="2084832"/>
            <a:ext cx="3449982" cy="4347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9663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Think, pair, share</a:t>
            </a:r>
          </a:p>
        </p:txBody>
      </p:sp>
      <p:sp>
        <p:nvSpPr>
          <p:cNvPr id="3" name="Content Placeholder 2"/>
          <p:cNvSpPr>
            <a:spLocks noGrp="1"/>
          </p:cNvSpPr>
          <p:nvPr>
            <p:ph idx="1"/>
          </p:nvPr>
        </p:nvSpPr>
        <p:spPr/>
        <p:txBody>
          <a:bodyPr>
            <a:normAutofit/>
          </a:bodyPr>
          <a:lstStyle/>
          <a:p>
            <a:pPr algn="ctr"/>
            <a:r>
              <a:rPr lang="en-GB" sz="4800" dirty="0"/>
              <a:t>Do you think women in Austen’s time were freer/had less pressure than women today? </a:t>
            </a:r>
          </a:p>
        </p:txBody>
      </p:sp>
      <p:sp>
        <p:nvSpPr>
          <p:cNvPr id="4" name="TextBox 3"/>
          <p:cNvSpPr txBox="1"/>
          <p:nvPr/>
        </p:nvSpPr>
        <p:spPr>
          <a:xfrm>
            <a:off x="728386" y="6510528"/>
            <a:ext cx="8784976" cy="369332"/>
          </a:xfrm>
          <a:prstGeom prst="rect">
            <a:avLst/>
          </a:prstGeom>
          <a:noFill/>
        </p:spPr>
        <p:txBody>
          <a:bodyPr wrap="square" rtlCol="0">
            <a:spAutoFit/>
          </a:bodyPr>
          <a:lstStyle/>
          <a:p>
            <a:r>
              <a:rPr lang="en-GB" dirty="0"/>
              <a:t>L/O: To understand the different representations of women through literature.</a:t>
            </a:r>
          </a:p>
        </p:txBody>
      </p:sp>
      <p:sp>
        <p:nvSpPr>
          <p:cNvPr id="5" name="TextBox 4">
            <a:extLst>
              <a:ext uri="{FF2B5EF4-FFF2-40B4-BE49-F238E27FC236}">
                <a16:creationId xmlns:a16="http://schemas.microsoft.com/office/drawing/2014/main" id="{1418E87D-512A-4D9D-B995-836AEC3397A2}"/>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4000" b="1" dirty="0">
                <a:solidFill>
                  <a:schemeClr val="bg1"/>
                </a:solidFill>
                <a:latin typeface="Century Gothic" panose="020B0502020202020204" pitchFamily="34" charset="0"/>
              </a:rPr>
              <a:t>Checking Understanding</a:t>
            </a:r>
          </a:p>
        </p:txBody>
      </p:sp>
    </p:spTree>
    <p:extLst>
      <p:ext uri="{BB962C8B-B14F-4D97-AF65-F5344CB8AC3E}">
        <p14:creationId xmlns:p14="http://schemas.microsoft.com/office/powerpoint/2010/main" val="2670003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EFC3-042D-4D7A-B1D0-4863CFB9D8F5}"/>
              </a:ext>
            </a:extLst>
          </p:cNvPr>
          <p:cNvSpPr>
            <a:spLocks noGrp="1"/>
          </p:cNvSpPr>
          <p:nvPr>
            <p:ph type="title"/>
          </p:nvPr>
        </p:nvSpPr>
        <p:spPr>
          <a:xfrm>
            <a:off x="187787" y="4725144"/>
            <a:ext cx="5293730" cy="1218908"/>
          </a:xfrm>
          <a:solidFill>
            <a:schemeClr val="accent1">
              <a:lumMod val="75000"/>
            </a:schemeClr>
          </a:solidFill>
        </p:spPr>
        <p:txBody>
          <a:bodyPr>
            <a:normAutofit/>
          </a:bodyPr>
          <a:lstStyle/>
          <a:p>
            <a:pPr algn="r"/>
            <a:r>
              <a:rPr lang="en-GB" dirty="0">
                <a:solidFill>
                  <a:srgbClr val="FFFFFF"/>
                </a:solidFill>
              </a:rPr>
              <a:t>MARGARET ATWOOD</a:t>
            </a:r>
          </a:p>
        </p:txBody>
      </p:sp>
      <p:sp>
        <p:nvSpPr>
          <p:cNvPr id="5" name="TextBox 4">
            <a:extLst>
              <a:ext uri="{FF2B5EF4-FFF2-40B4-BE49-F238E27FC236}">
                <a16:creationId xmlns:a16="http://schemas.microsoft.com/office/drawing/2014/main" id="{72357635-E833-4864-B9E3-A09EEA1EB331}"/>
              </a:ext>
            </a:extLst>
          </p:cNvPr>
          <p:cNvSpPr txBox="1"/>
          <p:nvPr/>
        </p:nvSpPr>
        <p:spPr>
          <a:xfrm>
            <a:off x="5787861" y="166255"/>
            <a:ext cx="3168352" cy="6370975"/>
          </a:xfrm>
          <a:prstGeom prst="rect">
            <a:avLst/>
          </a:prstGeom>
          <a:solidFill>
            <a:srgbClr val="4D4D4D"/>
          </a:solidFill>
        </p:spPr>
        <p:txBody>
          <a:bodyPr wrap="square" rtlCol="0">
            <a:spAutoFit/>
          </a:bodyPr>
          <a:lstStyle/>
          <a:p>
            <a:pPr algn="ctr"/>
            <a:r>
              <a:rPr lang="en-GB" sz="1700" dirty="0">
                <a:solidFill>
                  <a:schemeClr val="bg1"/>
                </a:solidFill>
              </a:rPr>
              <a:t>Atwood is well known for writing feminist and science fiction novels and often portrays female characters dominated by patriarchy in her novels. </a:t>
            </a:r>
          </a:p>
          <a:p>
            <a:pPr algn="ctr"/>
            <a:endParaRPr lang="en-GB" sz="1700" dirty="0">
              <a:solidFill>
                <a:schemeClr val="bg1"/>
              </a:solidFill>
            </a:endParaRPr>
          </a:p>
          <a:p>
            <a:pPr algn="ctr"/>
            <a:r>
              <a:rPr lang="en-GB" sz="1700" dirty="0">
                <a:solidFill>
                  <a:schemeClr val="bg1"/>
                </a:solidFill>
              </a:rPr>
              <a:t>Her most famous book is ‘The Handmaid’s Tale’, written in 1985.  It is a novel about a society where women are divided up by the government into those who can have babies and those who can’t. Those who can are forced to have babies for rich, childless couples and those who can’t are sent to colonies and forced into slave labour. Men who gave abortions are hanged in public and babies become more precious than any money or materials. </a:t>
            </a:r>
            <a:br>
              <a:rPr lang="en-GB" sz="1700" dirty="0">
                <a:solidFill>
                  <a:schemeClr val="bg1"/>
                </a:solidFill>
              </a:rPr>
            </a:br>
            <a:endParaRPr lang="en-GB" sz="1700" dirty="0">
              <a:solidFill>
                <a:schemeClr val="bg1"/>
              </a:solidFill>
            </a:endParaRPr>
          </a:p>
          <a:p>
            <a:pPr algn="ctr"/>
            <a:r>
              <a:rPr lang="en-GB" sz="1700" dirty="0">
                <a:solidFill>
                  <a:schemeClr val="bg1"/>
                </a:solidFill>
              </a:rPr>
              <a:t>All of the things that happen to women in this book have really happened to women in history.</a:t>
            </a:r>
          </a:p>
        </p:txBody>
      </p:sp>
      <p:pic>
        <p:nvPicPr>
          <p:cNvPr id="6" name="Picture 5">
            <a:extLst>
              <a:ext uri="{FF2B5EF4-FFF2-40B4-BE49-F238E27FC236}">
                <a16:creationId xmlns:a16="http://schemas.microsoft.com/office/drawing/2014/main" id="{5A8164EE-5465-4E55-8AD4-E29ABB7BA3D4}"/>
              </a:ext>
            </a:extLst>
          </p:cNvPr>
          <p:cNvPicPr>
            <a:picLocks noChangeAspect="1"/>
          </p:cNvPicPr>
          <p:nvPr/>
        </p:nvPicPr>
        <p:blipFill>
          <a:blip r:embed="rId2"/>
          <a:stretch>
            <a:fillRect/>
          </a:stretch>
        </p:blipFill>
        <p:spPr>
          <a:xfrm>
            <a:off x="554953" y="286409"/>
            <a:ext cx="5232908" cy="3692893"/>
          </a:xfrm>
          <a:prstGeom prst="rect">
            <a:avLst/>
          </a:prstGeom>
        </p:spPr>
      </p:pic>
      <p:sp>
        <p:nvSpPr>
          <p:cNvPr id="7" name="TextBox 6">
            <a:extLst>
              <a:ext uri="{FF2B5EF4-FFF2-40B4-BE49-F238E27FC236}">
                <a16:creationId xmlns:a16="http://schemas.microsoft.com/office/drawing/2014/main" id="{90799D77-A2A3-4911-B800-631360E3B3EA}"/>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4000" b="1" dirty="0">
                <a:solidFill>
                  <a:schemeClr val="bg1"/>
                </a:solidFill>
                <a:latin typeface="Century Gothic" panose="020B0502020202020204" pitchFamily="34" charset="0"/>
              </a:rPr>
              <a:t>Contextual Information </a:t>
            </a:r>
          </a:p>
        </p:txBody>
      </p:sp>
      <p:sp>
        <p:nvSpPr>
          <p:cNvPr id="8" name="TextBox 7">
            <a:extLst>
              <a:ext uri="{FF2B5EF4-FFF2-40B4-BE49-F238E27FC236}">
                <a16:creationId xmlns:a16="http://schemas.microsoft.com/office/drawing/2014/main" id="{9B346C9A-FDF9-4F23-87E2-22A48E44D761}"/>
              </a:ext>
            </a:extLst>
          </p:cNvPr>
          <p:cNvSpPr txBox="1"/>
          <p:nvPr/>
        </p:nvSpPr>
        <p:spPr>
          <a:xfrm>
            <a:off x="728386" y="6510528"/>
            <a:ext cx="8784976" cy="369332"/>
          </a:xfrm>
          <a:prstGeom prst="rect">
            <a:avLst/>
          </a:prstGeom>
          <a:noFill/>
        </p:spPr>
        <p:txBody>
          <a:bodyPr wrap="square" rtlCol="0">
            <a:spAutoFit/>
          </a:bodyPr>
          <a:lstStyle/>
          <a:p>
            <a:r>
              <a:rPr lang="en-GB" dirty="0"/>
              <a:t>L/O: To understand the different representations of women through literature.</a:t>
            </a:r>
          </a:p>
        </p:txBody>
      </p:sp>
    </p:spTree>
    <p:extLst>
      <p:ext uri="{BB962C8B-B14F-4D97-AF65-F5344CB8AC3E}">
        <p14:creationId xmlns:p14="http://schemas.microsoft.com/office/powerpoint/2010/main" val="1639276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2">
      <a:dk1>
        <a:sysClr val="windowText" lastClr="000000"/>
      </a:dk1>
      <a:lt1>
        <a:sysClr val="window" lastClr="FFFFFF"/>
      </a:lt1>
      <a:dk2>
        <a:srgbClr val="454551"/>
      </a:dk2>
      <a:lt2>
        <a:srgbClr val="D8D9DC"/>
      </a:lt2>
      <a:accent1>
        <a:srgbClr val="E32D91"/>
      </a:accent1>
      <a:accent2>
        <a:srgbClr val="C830CC"/>
      </a:accent2>
      <a:accent3>
        <a:srgbClr val="B4176D"/>
      </a:accent3>
      <a:accent4>
        <a:srgbClr val="EE81BD"/>
      </a:accent4>
      <a:accent5>
        <a:srgbClr val="8971E1"/>
      </a:accent5>
      <a:accent6>
        <a:srgbClr val="D54773"/>
      </a:accent6>
      <a:hlink>
        <a:srgbClr val="4775E7"/>
      </a:hlink>
      <a:folHlink>
        <a:srgbClr val="8C8C8C"/>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TotalTime>
  <Words>1383</Words>
  <Application>Microsoft Office PowerPoint</Application>
  <PresentationFormat>On-screen Show (4:3)</PresentationFormat>
  <Paragraphs>100</Paragraphs>
  <Slides>15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Calibri</vt:lpstr>
      <vt:lpstr>Century Gothic</vt:lpstr>
      <vt:lpstr>Times New Roman</vt:lpstr>
      <vt:lpstr>Tw Cen MT</vt:lpstr>
      <vt:lpstr>Tw Cen MT Condensed</vt:lpstr>
      <vt:lpstr>Wingdings 3</vt:lpstr>
      <vt:lpstr>Integral</vt:lpstr>
      <vt:lpstr>Lesson 14 – representations of women</vt:lpstr>
      <vt:lpstr>Starter – complete the table</vt:lpstr>
      <vt:lpstr>Match the vocabulary to the correct definitions.</vt:lpstr>
      <vt:lpstr>Check Your Answers:</vt:lpstr>
      <vt:lpstr>New Time period! </vt:lpstr>
      <vt:lpstr>Add to your timeline</vt:lpstr>
      <vt:lpstr>Developing Memory:</vt:lpstr>
      <vt:lpstr>Think, pair, share</vt:lpstr>
      <vt:lpstr>MARGARET ATWOOD</vt:lpstr>
      <vt:lpstr>PowerPoint Presentation</vt:lpstr>
      <vt:lpstr>What’s happening to the women? What does this tell you about their treatment?  What kind of text is this? What time eras do you think are being referred to? How do you know? </vt:lpstr>
      <vt:lpstr>What’s happening to the women? What does this tell you about their treatment?  What kind of text is this? What time eras do you think are being referred to? How do you know? </vt:lpstr>
      <vt:lpstr>EXTENDED WRITING Choose one of these structures</vt:lpstr>
      <vt:lpstr>Are either ‘pride and prejudice’ or ‘the handmaid’s tale’ relevant today?</vt:lpstr>
      <vt:lpstr>POST IT PLENARY</vt:lpstr>
    </vt:vector>
  </TitlesOfParts>
  <Company>Christ's College, Guildford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7 – representations of women</dc:title>
  <dc:creator>Miss. L. Hampshire-Dell</dc:creator>
  <cp:lastModifiedBy>A Allen</cp:lastModifiedBy>
  <cp:revision>29</cp:revision>
  <dcterms:created xsi:type="dcterms:W3CDTF">2017-07-12T11:33:14Z</dcterms:created>
  <dcterms:modified xsi:type="dcterms:W3CDTF">2020-11-20T14:59:31Z</dcterms:modified>
</cp:coreProperties>
</file>