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7" r:id="rId3"/>
    <p:sldId id="302" r:id="rId4"/>
    <p:sldId id="30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33"/>
    <a:srgbClr val="CC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860" autoAdjust="0"/>
  </p:normalViewPr>
  <p:slideViewPr>
    <p:cSldViewPr snapToGrid="0">
      <p:cViewPr varScale="1">
        <p:scale>
          <a:sx n="96" d="100"/>
          <a:sy n="96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EE43-3AF1-415B-81EE-0C454157B10F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3879-6B12-4D69-9831-F39C2EBEE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8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LESSON 1    Discuss students’</a:t>
            </a:r>
            <a:r>
              <a:rPr lang="en-GB" baseline="0" dirty="0"/>
              <a:t> fears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8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39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page</a:t>
            </a:r>
            <a:r>
              <a:rPr lang="en-GB" baseline="0" dirty="0"/>
              <a:t> 2 as a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3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Briefly</a:t>
            </a:r>
            <a:r>
              <a:rPr lang="en-GB" baseline="0" dirty="0"/>
              <a:t> contextualise the passage.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9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8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5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5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9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8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5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34BD-A523-423E-B2A0-D5D25F53646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7887" y="-2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3" name="Explosion 1 2"/>
          <p:cNvSpPr/>
          <p:nvPr/>
        </p:nvSpPr>
        <p:spPr>
          <a:xfrm>
            <a:off x="707887" y="719445"/>
            <a:ext cx="8674769" cy="5847347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368107" y="2350457"/>
            <a:ext cx="581082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How could a writer </a:t>
            </a:r>
          </a:p>
          <a:p>
            <a:pPr algn="ctr"/>
            <a:r>
              <a:rPr lang="en-US" sz="5400" b="1" cap="none" spc="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create a sense of </a:t>
            </a:r>
          </a:p>
          <a:p>
            <a:pPr algn="ctr"/>
            <a:r>
              <a:rPr lang="en-US" sz="5400" b="1" cap="none" spc="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fear in a text?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778D8-DE2E-48D9-94A0-35F39CB89B2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96774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6" y="250008"/>
            <a:ext cx="4071934" cy="635798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+mn-lt"/>
              </a:rPr>
              <a:t>Learning Objectives: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predict</a:t>
            </a:r>
            <a:r>
              <a:rPr lang="en-GB" dirty="0">
                <a:latin typeface="+mn-lt"/>
              </a:rPr>
              <a:t>,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GB" dirty="0">
                <a:solidFill>
                  <a:srgbClr val="FFC000"/>
                </a:solidFill>
                <a:latin typeface="+mn-lt"/>
              </a:rPr>
              <a:t>clarify,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question</a:t>
            </a:r>
            <a:r>
              <a:rPr lang="en-GB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and </a:t>
            </a:r>
            <a:r>
              <a:rPr lang="en-GB" dirty="0">
                <a:solidFill>
                  <a:srgbClr val="FF3300"/>
                </a:solidFill>
                <a:latin typeface="+mn-lt"/>
              </a:rPr>
              <a:t>summarise.</a:t>
            </a:r>
            <a:endParaRPr lang="en-GB" dirty="0">
              <a:latin typeface="+mn-lt"/>
            </a:endParaRPr>
          </a:p>
        </p:txBody>
      </p:sp>
      <p:pic>
        <p:nvPicPr>
          <p:cNvPr id="4" name="Picture 1" descr="Objectives &amp; Assessment Model.png"/>
          <p:cNvPicPr>
            <a:picLocks noChangeAspect="1"/>
          </p:cNvPicPr>
          <p:nvPr/>
        </p:nvPicPr>
        <p:blipFill>
          <a:blip r:embed="rId3" cstate="print"/>
          <a:srcRect l="3215"/>
          <a:stretch>
            <a:fillRect/>
          </a:stretch>
        </p:blipFill>
        <p:spPr bwMode="auto">
          <a:xfrm>
            <a:off x="4572000" y="1108654"/>
            <a:ext cx="4479793" cy="422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DE920D-462F-40C0-8F3C-E6C2DF190063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211648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689F-CB5A-4491-857E-0829549E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12" y="535703"/>
            <a:ext cx="7807463" cy="608885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Match the words to their definitions.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48BD6-1AE8-49F7-8331-C3DB866C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884619"/>
            <a:ext cx="7886700" cy="3837756"/>
          </a:xfrm>
          <a:solidFill>
            <a:srgbClr val="FFFFFF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To move or speak without confidence or with pauses.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Rough and not smooth or soft.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 a serious and determined way.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cover someone or something completely.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Coarse   Smothered   Earnestly   Faltered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DFC34-DE42-40FC-940D-D0A1D6B04AC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DB83CB-2047-494C-8CC3-5DCCC15515B5}"/>
              </a:ext>
            </a:extLst>
          </p:cNvPr>
          <p:cNvSpPr/>
          <p:nvPr/>
        </p:nvSpPr>
        <p:spPr>
          <a:xfrm>
            <a:off x="707887" y="-2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4576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689F-CB5A-4491-857E-0829549E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212" y="535703"/>
            <a:ext cx="4493685" cy="608885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Check your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48BD6-1AE8-49F7-8331-C3DB866C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884619"/>
            <a:ext cx="7886700" cy="3837756"/>
          </a:xfrm>
          <a:solidFill>
            <a:srgbClr val="FFFFFF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Faltered: </a:t>
            </a:r>
            <a:r>
              <a:rPr lang="en-GB" sz="4000" dirty="0"/>
              <a:t>To move or speak without confidence or with pauses.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Coarse: </a:t>
            </a:r>
            <a:r>
              <a:rPr lang="en-GB" sz="4000" dirty="0"/>
              <a:t>Rough and not smooth or soft.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Earnestly: </a:t>
            </a:r>
            <a:r>
              <a:rPr lang="en-GB" sz="4000" dirty="0"/>
              <a:t>In a serious and determined way.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Smothered: </a:t>
            </a:r>
            <a:r>
              <a:rPr lang="en-GB" sz="4000" dirty="0"/>
              <a:t>To cover someone or something completely.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DFC34-DE42-40FC-940D-D0A1D6B04AC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DB83CB-2047-494C-8CC3-5DCCC15515B5}"/>
              </a:ext>
            </a:extLst>
          </p:cNvPr>
          <p:cNvSpPr/>
          <p:nvPr/>
        </p:nvSpPr>
        <p:spPr>
          <a:xfrm>
            <a:off x="707887" y="-2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014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116" y="1899765"/>
            <a:ext cx="7291234" cy="15683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000" dirty="0"/>
              <a:t>Turn to page 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en-GB" sz="4000" dirty="0"/>
              <a:t> of the pupil reading booklet. Read through carefully.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887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2DADD-3312-4327-8F91-ACEF8701774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70953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11143" y="564707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+mn-lt"/>
              </a:rPr>
              <a:t>Predict</a:t>
            </a:r>
            <a:r>
              <a:rPr lang="en-GB" b="1" dirty="0">
                <a:latin typeface="+mn-lt"/>
              </a:rPr>
              <a:t> information from the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593" y="1854736"/>
            <a:ext cx="78867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1. Who might the man be?</a:t>
            </a:r>
          </a:p>
          <a:p>
            <a:pPr marL="0" indent="0" algn="ctr">
              <a:buNone/>
            </a:pPr>
            <a:r>
              <a:rPr lang="en-GB" sz="4000" dirty="0"/>
              <a:t>2. Where might he have come from?</a:t>
            </a:r>
          </a:p>
          <a:p>
            <a:pPr marL="0" indent="0" algn="ctr">
              <a:buNone/>
            </a:pPr>
            <a:r>
              <a:rPr lang="en-GB" sz="4000" dirty="0"/>
              <a:t>3. What impression does the writer give of him?</a:t>
            </a:r>
          </a:p>
          <a:p>
            <a:pPr marL="0" indent="0" algn="ctr">
              <a:buNone/>
            </a:pPr>
            <a:r>
              <a:rPr lang="en-GB" sz="4000" dirty="0"/>
              <a:t>4. Who might the narrator be?</a:t>
            </a:r>
          </a:p>
        </p:txBody>
      </p:sp>
      <p:sp>
        <p:nvSpPr>
          <p:cNvPr id="6" name="Rectangle 5"/>
          <p:cNvSpPr/>
          <p:nvPr/>
        </p:nvSpPr>
        <p:spPr>
          <a:xfrm>
            <a:off x="707887" y="17568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18001" y="369332"/>
            <a:ext cx="1233919" cy="41511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5FEE6A7-AD32-4DA6-9381-328D206DF2F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23390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902" y="737182"/>
            <a:ext cx="8048082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00"/>
                </a:solidFill>
                <a:latin typeface="+mn-lt"/>
              </a:rPr>
              <a:t>Clarify </a:t>
            </a:r>
            <a:r>
              <a:rPr lang="en-GB" b="1" dirty="0">
                <a:latin typeface="+mn-lt"/>
              </a:rPr>
              <a:t>the Context- </a:t>
            </a:r>
            <a:r>
              <a:rPr lang="en-GB" sz="4000" b="1" dirty="0">
                <a:latin typeface="+mn-lt"/>
              </a:rPr>
              <a:t>Great Expectations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42" y="2600712"/>
            <a:ext cx="8229600" cy="3046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Pip is a young orphan who lives with his sister and her husband, his parents having died when he was a baby. Late one afternoon, he visits a graveyard where they are buried when, all of a sudden, a fearful man appears from among the tombstones…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886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0BDDF3-5D65-41E1-8830-5F6B0DB91DD6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24332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87" y="523693"/>
            <a:ext cx="795687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Turn to page 3 – read the longer extract and answer the </a:t>
            </a:r>
            <a:r>
              <a:rPr lang="en-GB" b="1" dirty="0">
                <a:solidFill>
                  <a:srgbClr val="00B050"/>
                </a:solidFill>
                <a:latin typeface="+mn-lt"/>
              </a:rPr>
              <a:t>QUESTIONs</a:t>
            </a:r>
            <a:endParaRPr lang="en-GB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887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62630" y="2232727"/>
            <a:ext cx="8126627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400" dirty="0"/>
              <a:t>What do you learn about Pip from the extract?</a:t>
            </a:r>
          </a:p>
          <a:p>
            <a:pPr marL="342900" indent="-342900">
              <a:buFontTx/>
              <a:buAutoNum type="alphaLcParenR"/>
            </a:pPr>
            <a:r>
              <a:rPr lang="en-GB" sz="2400" dirty="0"/>
              <a:t>What do you learn about Magwitch from the extract?</a:t>
            </a:r>
          </a:p>
          <a:p>
            <a:pPr marL="342900" indent="-342900">
              <a:buFontTx/>
              <a:buAutoNum type="alphaLcParenR"/>
            </a:pPr>
            <a:endParaRPr lang="en-GB" sz="2400" dirty="0"/>
          </a:p>
          <a:p>
            <a:r>
              <a:rPr lang="en-GB" sz="2400" dirty="0"/>
              <a:t>Pick out a 3 pieces of evidence and explain what you learn about the character.</a:t>
            </a:r>
          </a:p>
          <a:p>
            <a:endParaRPr lang="en-GB" sz="2400" dirty="0"/>
          </a:p>
          <a:p>
            <a:r>
              <a:rPr lang="en-GB" sz="2400" dirty="0"/>
              <a:t>For example</a:t>
            </a:r>
          </a:p>
          <a:p>
            <a:pPr marL="342900" indent="-342900">
              <a:buAutoNum type="alphaLcParenR"/>
            </a:pPr>
            <a:r>
              <a:rPr lang="en-GB" sz="2400" dirty="0">
                <a:solidFill>
                  <a:schemeClr val="tx1"/>
                </a:solidFill>
              </a:rPr>
              <a:t>“</a:t>
            </a:r>
            <a:r>
              <a:rPr lang="en-GB" sz="2400" dirty="0">
                <a:solidFill>
                  <a:srgbClr val="0070C0"/>
                </a:solidFill>
              </a:rPr>
              <a:t>He ate the bread ravenously.</a:t>
            </a:r>
            <a:r>
              <a:rPr lang="en-GB" sz="2400" dirty="0">
                <a:solidFill>
                  <a:schemeClr val="tx1"/>
                </a:solidFill>
              </a:rPr>
              <a:t>”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/>
              <a:t>The word “</a:t>
            </a:r>
            <a:r>
              <a:rPr lang="en-GB" sz="2400" dirty="0">
                <a:solidFill>
                  <a:srgbClr val="0070C0"/>
                </a:solidFill>
              </a:rPr>
              <a:t>ravenously</a:t>
            </a:r>
            <a:r>
              <a:rPr lang="en-GB" sz="2400" dirty="0"/>
              <a:t>” suggests that Magwitch is incredibly hungry. Perhaps, he is poor and unable to buy food himself.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BDE807-39C6-43D7-9D9D-26C16B37EA9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420069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097" y="804219"/>
            <a:ext cx="4409786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+mn-lt"/>
              </a:rPr>
              <a:t>Summarise</a:t>
            </a:r>
            <a:r>
              <a:rPr lang="en-GB" b="1" dirty="0">
                <a:solidFill>
                  <a:srgbClr val="FF3300"/>
                </a:solidFill>
                <a:latin typeface="+mn-lt"/>
              </a:rPr>
              <a:t> </a:t>
            </a:r>
            <a:r>
              <a:rPr lang="en-GB" b="1" dirty="0">
                <a:latin typeface="+mn-lt"/>
              </a:rPr>
              <a:t>a text</a:t>
            </a:r>
          </a:p>
        </p:txBody>
      </p:sp>
      <p:sp>
        <p:nvSpPr>
          <p:cNvPr id="3" name="Rectangle 2"/>
          <p:cNvSpPr/>
          <p:nvPr/>
        </p:nvSpPr>
        <p:spPr>
          <a:xfrm>
            <a:off x="811142" y="2103664"/>
            <a:ext cx="8229600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600" dirty="0"/>
              <a:t>In your own words, describe the two characters based on the extract.</a:t>
            </a:r>
          </a:p>
          <a:p>
            <a:pPr algn="ctr"/>
            <a:endParaRPr lang="en-GB" sz="4000" dirty="0"/>
          </a:p>
          <a:p>
            <a:pPr marL="742950" indent="-742950" algn="ctr">
              <a:buAutoNum type="alphaLcParenR"/>
            </a:pPr>
            <a:r>
              <a:rPr lang="en-GB" sz="4000" dirty="0"/>
              <a:t>Pip</a:t>
            </a:r>
          </a:p>
          <a:p>
            <a:pPr marL="742950" indent="-742950" algn="ctr">
              <a:buAutoNum type="alphaLcParenR"/>
            </a:pPr>
            <a:r>
              <a:rPr lang="en-GB" sz="4000" dirty="0"/>
              <a:t>Magwitch </a:t>
            </a:r>
          </a:p>
          <a:p>
            <a:pPr marL="742950" indent="-742950" algn="ctr">
              <a:buAutoNum type="alphaLcParenR"/>
            </a:pPr>
            <a:endParaRPr lang="en-GB" sz="4000" dirty="0"/>
          </a:p>
          <a:p>
            <a:r>
              <a:rPr lang="en-GB" sz="4000" i="1" dirty="0"/>
              <a:t>Dickens’ presentation of Pip/Magwitch makes me think/feel…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886" y="0"/>
            <a:ext cx="843611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/>
              <a:t>Learning Objectives: </a:t>
            </a:r>
            <a:r>
              <a:rPr lang="en-GB" sz="2000" dirty="0"/>
              <a:t>To be able to </a:t>
            </a:r>
            <a:r>
              <a:rPr lang="en-GB" sz="2000" dirty="0">
                <a:solidFill>
                  <a:srgbClr val="0070C0"/>
                </a:solidFill>
              </a:rPr>
              <a:t>predict</a:t>
            </a:r>
            <a:r>
              <a:rPr lang="en-GB" sz="2000" dirty="0"/>
              <a:t>,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FFC000"/>
                </a:solidFill>
              </a:rPr>
              <a:t>clarify, </a:t>
            </a:r>
            <a:r>
              <a:rPr lang="en-GB" sz="2000" dirty="0">
                <a:solidFill>
                  <a:srgbClr val="00B050"/>
                </a:solidFill>
              </a:rPr>
              <a:t>question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FF3300"/>
                </a:solidFill>
              </a:rPr>
              <a:t>summarise.</a:t>
            </a:r>
            <a:endParaRPr lang="en-GB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98682" y="414686"/>
            <a:ext cx="2347784" cy="7331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8334270-3FF1-4608-BC4B-5832C4294FCA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92451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</TotalTime>
  <Words>498</Words>
  <Application>Microsoft Office PowerPoint</Application>
  <PresentationFormat>On-screen Show (4:3)</PresentationFormat>
  <Paragraphs>64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Learning Objectives: To be able to predict, clarify, question and summarise.</vt:lpstr>
      <vt:lpstr>Match the words to their definitions.</vt:lpstr>
      <vt:lpstr>Check your answers:</vt:lpstr>
      <vt:lpstr>PowerPoint Presentation</vt:lpstr>
      <vt:lpstr>Predict information from the text</vt:lpstr>
      <vt:lpstr>Clarify the Context- Great Expectations</vt:lpstr>
      <vt:lpstr>Turn to page 3 – read the longer extract and answer the QUESTIONs</vt:lpstr>
      <vt:lpstr>Summarise a text</vt:lpstr>
    </vt:vector>
  </TitlesOfParts>
  <Company>Towers School &amp; Sixth Form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Week</dc:title>
  <dc:creator>Rebecca Wood</dc:creator>
  <cp:lastModifiedBy>S Ryan</cp:lastModifiedBy>
  <cp:revision>84</cp:revision>
  <dcterms:created xsi:type="dcterms:W3CDTF">2016-07-05T13:18:53Z</dcterms:created>
  <dcterms:modified xsi:type="dcterms:W3CDTF">2020-09-25T15:07:11Z</dcterms:modified>
</cp:coreProperties>
</file>