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7" r:id="rId2"/>
    <p:sldId id="312" r:id="rId3"/>
    <p:sldId id="299" r:id="rId4"/>
    <p:sldId id="298" r:id="rId5"/>
    <p:sldId id="300" r:id="rId6"/>
    <p:sldId id="30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33"/>
    <a:srgbClr val="CC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860" autoAdjust="0"/>
  </p:normalViewPr>
  <p:slideViewPr>
    <p:cSldViewPr snapToGrid="0">
      <p:cViewPr varScale="1">
        <p:scale>
          <a:sx n="79" d="100"/>
          <a:sy n="79" d="100"/>
        </p:scale>
        <p:origin x="-153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3EE43-3AF1-415B-81EE-0C454157B10F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63879-6B12-4D69-9831-F39C2EBEE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8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C361-4CA6-469F-89B5-F8295D3E102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17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8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95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45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1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9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5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28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0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25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634BD-A523-423E-B2A0-D5D25F53646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986" y="250008"/>
            <a:ext cx="4071934" cy="63579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latin typeface="+mn-lt"/>
              </a:rPr>
              <a:t>Learning Objective:</a:t>
            </a:r>
            <a:br>
              <a:rPr lang="en-GB" sz="3600" b="1" dirty="0">
                <a:latin typeface="+mn-lt"/>
              </a:rPr>
            </a:br>
            <a:r>
              <a:rPr lang="en-GB" sz="3600" b="1" dirty="0">
                <a:latin typeface="+mn-lt"/>
              </a:rPr>
              <a:t/>
            </a:r>
            <a:br>
              <a:rPr lang="en-GB" sz="3600" b="1" dirty="0">
                <a:latin typeface="+mn-lt"/>
              </a:rPr>
            </a:br>
            <a:r>
              <a:rPr lang="en-GB" dirty="0"/>
              <a:t>To </a:t>
            </a:r>
            <a:r>
              <a:rPr lang="en-GB" dirty="0">
                <a:solidFill>
                  <a:srgbClr val="00B050"/>
                </a:solidFill>
              </a:rPr>
              <a:t>evaluate </a:t>
            </a:r>
            <a:r>
              <a:rPr lang="en-GB" dirty="0"/>
              <a:t>and </a:t>
            </a:r>
            <a:r>
              <a:rPr lang="en-GB" dirty="0">
                <a:solidFill>
                  <a:srgbClr val="7030A0"/>
                </a:solidFill>
              </a:rPr>
              <a:t>provide</a:t>
            </a:r>
            <a:r>
              <a:rPr lang="en-GB" dirty="0"/>
              <a:t> opinions of a text. </a:t>
            </a:r>
            <a:r>
              <a:rPr lang="en-GB" sz="3600" dirty="0">
                <a:latin typeface="Comic Sans MS" pitchFamily="66" charset="0"/>
              </a:rPr>
              <a:t/>
            </a:r>
            <a:br>
              <a:rPr lang="en-GB" sz="3600" dirty="0">
                <a:latin typeface="Comic Sans MS" pitchFamily="66" charset="0"/>
              </a:rPr>
            </a:br>
            <a:endParaRPr lang="en-GB" sz="3600" dirty="0">
              <a:latin typeface="Comic Sans MS" pitchFamily="66" charset="0"/>
            </a:endParaRPr>
          </a:p>
        </p:txBody>
      </p:sp>
      <p:pic>
        <p:nvPicPr>
          <p:cNvPr id="4" name="Picture 1" descr="Objectives &amp; Assessment Model.png"/>
          <p:cNvPicPr>
            <a:picLocks noChangeAspect="1"/>
          </p:cNvPicPr>
          <p:nvPr/>
        </p:nvPicPr>
        <p:blipFill>
          <a:blip r:embed="rId3" cstate="print"/>
          <a:srcRect l="3215"/>
          <a:stretch>
            <a:fillRect/>
          </a:stretch>
        </p:blipFill>
        <p:spPr bwMode="auto">
          <a:xfrm>
            <a:off x="4896526" y="1078459"/>
            <a:ext cx="4247474" cy="400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D3AEE3-2471-4A66-8E24-8FD7F9AFE34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357617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CF4937-F61C-4328-AC7B-D6628FC89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1619147"/>
            <a:ext cx="7886700" cy="4351338"/>
          </a:xfrm>
          <a:solidFill>
            <a:srgbClr val="FFFFFF"/>
          </a:solidFill>
        </p:spPr>
        <p:txBody>
          <a:bodyPr/>
          <a:lstStyle/>
          <a:p>
            <a:pPr marL="0" indent="0">
              <a:buNone/>
            </a:pPr>
            <a:r>
              <a:rPr lang="en-GB" sz="4800" dirty="0"/>
              <a:t>Fact: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Opinion: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Evaluate: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016AF8-4421-4B13-9C40-2A38ADD98F5E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7A3DF1-5D0B-4D94-9C2C-F3FCF796AB7A}"/>
              </a:ext>
            </a:extLst>
          </p:cNvPr>
          <p:cNvSpPr/>
          <p:nvPr/>
        </p:nvSpPr>
        <p:spPr>
          <a:xfrm>
            <a:off x="707887" y="0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</a:t>
            </a:r>
            <a:r>
              <a:rPr lang="en-GB" dirty="0">
                <a:solidFill>
                  <a:srgbClr val="00B050"/>
                </a:solidFill>
              </a:rPr>
              <a:t>evaluate </a:t>
            </a:r>
            <a:r>
              <a:rPr lang="en-GB" dirty="0"/>
              <a:t>and </a:t>
            </a:r>
            <a:r>
              <a:rPr lang="en-GB" dirty="0">
                <a:solidFill>
                  <a:srgbClr val="7030A0"/>
                </a:solidFill>
              </a:rPr>
              <a:t>provide</a:t>
            </a:r>
            <a:r>
              <a:rPr lang="en-GB" dirty="0"/>
              <a:t> opinions of a text.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2A19FD2-783C-45DB-B5A2-DDE06018C6EB}"/>
              </a:ext>
            </a:extLst>
          </p:cNvPr>
          <p:cNvSpPr txBox="1">
            <a:spLocks/>
          </p:cNvSpPr>
          <p:nvPr/>
        </p:nvSpPr>
        <p:spPr>
          <a:xfrm>
            <a:off x="1022212" y="537238"/>
            <a:ext cx="7807463" cy="608885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Write definitions for the following key vocabulary:</a:t>
            </a:r>
          </a:p>
        </p:txBody>
      </p:sp>
    </p:spTree>
    <p:extLst>
      <p:ext uri="{BB962C8B-B14F-4D97-AF65-F5344CB8AC3E}">
        <p14:creationId xmlns:p14="http://schemas.microsoft.com/office/powerpoint/2010/main" val="281568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7887" y="-4206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</a:t>
            </a:r>
            <a:r>
              <a:rPr lang="en-GB" dirty="0">
                <a:solidFill>
                  <a:srgbClr val="00B050"/>
                </a:solidFill>
              </a:rPr>
              <a:t>evaluate </a:t>
            </a:r>
            <a:r>
              <a:rPr lang="en-GB" dirty="0"/>
              <a:t>and </a:t>
            </a:r>
            <a:r>
              <a:rPr lang="en-GB" dirty="0">
                <a:solidFill>
                  <a:srgbClr val="7030A0"/>
                </a:solidFill>
              </a:rPr>
              <a:t>provide</a:t>
            </a:r>
            <a:r>
              <a:rPr lang="en-GB" dirty="0"/>
              <a:t> opinions of a text.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8023" y="2055817"/>
            <a:ext cx="761584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6000" dirty="0">
                <a:solidFill>
                  <a:srgbClr val="0070C0"/>
                </a:solidFill>
              </a:rPr>
              <a:t>The Dursleys are not good parental figures.</a:t>
            </a:r>
            <a:endParaRPr lang="en-GB" sz="96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B16D5FF-32D0-4EC0-BE77-8577EBC4F60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404673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920190"/>
              </p:ext>
            </p:extLst>
          </p:nvPr>
        </p:nvGraphicFramePr>
        <p:xfrm>
          <a:off x="1127950" y="1664501"/>
          <a:ext cx="7886700" cy="4546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xmlns="" val="1945547243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xmlns="" val="1676581829"/>
                    </a:ext>
                  </a:extLst>
                </a:gridCol>
              </a:tblGrid>
              <a:tr h="65998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AGAINST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0053310"/>
                  </a:ext>
                </a:extLst>
              </a:tr>
              <a:tr h="3886614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“the cupboard under the stairs was full of them, and that was where he slept.”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“It looked as though Dudley had got the new computer he wanted”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2783559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28651" y="-13881"/>
            <a:ext cx="85153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</a:t>
            </a:r>
            <a:r>
              <a:rPr lang="en-GB" dirty="0">
                <a:solidFill>
                  <a:srgbClr val="00B050"/>
                </a:solidFill>
              </a:rPr>
              <a:t>evaluate </a:t>
            </a:r>
            <a:r>
              <a:rPr lang="en-GB" dirty="0"/>
              <a:t>and </a:t>
            </a:r>
            <a:r>
              <a:rPr lang="en-GB" dirty="0">
                <a:solidFill>
                  <a:srgbClr val="7030A0"/>
                </a:solidFill>
              </a:rPr>
              <a:t>provide</a:t>
            </a:r>
            <a:r>
              <a:rPr lang="en-GB" dirty="0"/>
              <a:t> opinions of a text.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37237" y="562708"/>
            <a:ext cx="81774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</a:rPr>
              <a:t>The Dursleys are not good parental figures.</a:t>
            </a:r>
            <a:endParaRPr lang="en-GB" sz="60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94CB4CC-6474-47EC-9525-FB5F3E448480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6357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2763" y="1413062"/>
            <a:ext cx="8111244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70C0"/>
                </a:solidFill>
              </a:rPr>
              <a:t>The Dursleys are not good parental figures.</a:t>
            </a:r>
          </a:p>
          <a:p>
            <a:pPr algn="ctr"/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dirty="0">
                <a:solidFill>
                  <a:srgbClr val="0070C0"/>
                </a:solidFill>
              </a:rPr>
              <a:t>Do you agree with this statement?</a:t>
            </a:r>
            <a:endParaRPr lang="en-GB" sz="4800" dirty="0">
              <a:solidFill>
                <a:srgbClr val="0070C0"/>
              </a:solidFill>
            </a:endParaRPr>
          </a:p>
          <a:p>
            <a:pPr algn="ctr"/>
            <a:endParaRPr lang="en-GB" sz="3200" dirty="0"/>
          </a:p>
          <a:p>
            <a:r>
              <a:rPr lang="en-GB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P:</a:t>
            </a:r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sz="3200" dirty="0"/>
              <a:t>I believe…</a:t>
            </a:r>
          </a:p>
          <a:p>
            <a:r>
              <a:rPr lang="en-GB" sz="32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E: </a:t>
            </a:r>
            <a:r>
              <a:rPr lang="en-GB" sz="3200" dirty="0"/>
              <a:t>The text says, “…”</a:t>
            </a:r>
          </a:p>
          <a:p>
            <a:r>
              <a:rPr lang="en-GB" sz="32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A:</a:t>
            </a:r>
            <a:r>
              <a:rPr lang="en-GB" sz="3200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 </a:t>
            </a:r>
            <a:r>
              <a:rPr lang="en-GB" sz="3200" dirty="0"/>
              <a:t>This shows that …</a:t>
            </a:r>
          </a:p>
          <a:p>
            <a:r>
              <a:rPr lang="en-GB" sz="3200" dirty="0"/>
              <a:t>The word “______” implies …</a:t>
            </a:r>
          </a:p>
          <a:p>
            <a:r>
              <a:rPr lang="en-GB" sz="3200" dirty="0"/>
              <a:t>The writer wants us to think…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692770" y="0"/>
            <a:ext cx="845123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</a:t>
            </a:r>
            <a:r>
              <a:rPr lang="en-GB" dirty="0">
                <a:solidFill>
                  <a:srgbClr val="00B050"/>
                </a:solidFill>
              </a:rPr>
              <a:t>evaluate </a:t>
            </a:r>
            <a:r>
              <a:rPr lang="en-GB" dirty="0"/>
              <a:t>and </a:t>
            </a:r>
            <a:r>
              <a:rPr lang="en-GB" dirty="0">
                <a:solidFill>
                  <a:srgbClr val="7030A0"/>
                </a:solidFill>
              </a:rPr>
              <a:t>provide</a:t>
            </a:r>
            <a:r>
              <a:rPr lang="en-GB" dirty="0"/>
              <a:t> opinions of a text.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E03CF1-B24F-4B4A-8CDC-8754D00A076E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3972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0321" y="1749007"/>
            <a:ext cx="8111244" cy="29238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70C0"/>
                </a:solidFill>
              </a:rPr>
              <a:t>The Dursleys are not good parental figures.</a:t>
            </a:r>
          </a:p>
          <a:p>
            <a:pPr algn="ctr"/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dirty="0">
                <a:solidFill>
                  <a:srgbClr val="0070C0"/>
                </a:solidFill>
              </a:rPr>
              <a:t>Do you agree with this statement?</a:t>
            </a:r>
            <a:endParaRPr lang="en-GB" sz="4800" dirty="0">
              <a:solidFill>
                <a:srgbClr val="0070C0"/>
              </a:solidFill>
            </a:endParaRPr>
          </a:p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/>
            <a:r>
              <a:rPr lang="en-GB" sz="6000" dirty="0">
                <a:solidFill>
                  <a:srgbClr val="FF0000"/>
                </a:solidFill>
              </a:rPr>
              <a:t>Argue your case!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707887" y="0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</a:t>
            </a:r>
            <a:r>
              <a:rPr lang="en-GB" dirty="0">
                <a:solidFill>
                  <a:srgbClr val="00B050"/>
                </a:solidFill>
              </a:rPr>
              <a:t>evaluate </a:t>
            </a:r>
            <a:r>
              <a:rPr lang="en-GB" dirty="0"/>
              <a:t>and </a:t>
            </a:r>
            <a:r>
              <a:rPr lang="en-GB" dirty="0">
                <a:solidFill>
                  <a:srgbClr val="7030A0"/>
                </a:solidFill>
              </a:rPr>
              <a:t>provide</a:t>
            </a:r>
            <a:r>
              <a:rPr lang="en-GB" dirty="0"/>
              <a:t> opinions of a text.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9BB38A-B917-49DB-BB75-F355F53DA78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48770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</TotalTime>
  <Words>203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Learning Objective:  To evaluate and provide opinions of a text.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Towers School &amp; Sixth Form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Week</dc:title>
  <dc:creator>Rebecca Wood</dc:creator>
  <cp:lastModifiedBy>Darren Burton</cp:lastModifiedBy>
  <cp:revision>86</cp:revision>
  <dcterms:created xsi:type="dcterms:W3CDTF">2016-07-05T13:18:53Z</dcterms:created>
  <dcterms:modified xsi:type="dcterms:W3CDTF">2020-09-28T15:03:25Z</dcterms:modified>
</cp:coreProperties>
</file>