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94" r:id="rId2"/>
    <p:sldId id="291" r:id="rId3"/>
    <p:sldId id="292" r:id="rId4"/>
    <p:sldId id="293" r:id="rId5"/>
    <p:sldId id="295" r:id="rId6"/>
    <p:sldId id="29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33"/>
    <a:srgbClr val="CC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860" autoAdjust="0"/>
  </p:normalViewPr>
  <p:slideViewPr>
    <p:cSldViewPr snapToGrid="0">
      <p:cViewPr varScale="1">
        <p:scale>
          <a:sx n="79" d="100"/>
          <a:sy n="79" d="100"/>
        </p:scale>
        <p:origin x="-1531"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3EE43-3AF1-415B-81EE-0C454157B10F}" type="datetimeFigureOut">
              <a:rPr lang="en-GB" smtClean="0"/>
              <a:t>28/09/2020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63879-6B12-4D69-9831-F39C2EBEE23C}" type="slidenum">
              <a:rPr lang="en-GB" smtClean="0"/>
              <a:t>‹#›</a:t>
            </a:fld>
            <a:endParaRPr lang="en-GB"/>
          </a:p>
        </p:txBody>
      </p:sp>
    </p:spTree>
    <p:extLst>
      <p:ext uri="{BB962C8B-B14F-4D97-AF65-F5344CB8AC3E}">
        <p14:creationId xmlns:p14="http://schemas.microsoft.com/office/powerpoint/2010/main" val="185058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17C361-4CA6-469F-89B5-F8295D3E1026}" type="slidenum">
              <a:rPr lang="en-GB" smtClean="0"/>
              <a:t>1</a:t>
            </a:fld>
            <a:endParaRPr lang="en-GB"/>
          </a:p>
        </p:txBody>
      </p:sp>
    </p:spTree>
    <p:extLst>
      <p:ext uri="{BB962C8B-B14F-4D97-AF65-F5344CB8AC3E}">
        <p14:creationId xmlns:p14="http://schemas.microsoft.com/office/powerpoint/2010/main" val="3050721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6</a:t>
            </a:r>
          </a:p>
        </p:txBody>
      </p:sp>
      <p:sp>
        <p:nvSpPr>
          <p:cNvPr id="4" name="Slide Number Placeholder 3"/>
          <p:cNvSpPr>
            <a:spLocks noGrp="1"/>
          </p:cNvSpPr>
          <p:nvPr>
            <p:ph type="sldNum" sz="quarter" idx="5"/>
          </p:nvPr>
        </p:nvSpPr>
        <p:spPr/>
        <p:txBody>
          <a:bodyPr/>
          <a:lstStyle/>
          <a:p>
            <a:fld id="{72963879-6B12-4D69-9831-F39C2EBEE23C}" type="slidenum">
              <a:rPr lang="en-GB" smtClean="0"/>
              <a:t>6</a:t>
            </a:fld>
            <a:endParaRPr lang="en-GB"/>
          </a:p>
        </p:txBody>
      </p:sp>
    </p:spTree>
    <p:extLst>
      <p:ext uri="{BB962C8B-B14F-4D97-AF65-F5344CB8AC3E}">
        <p14:creationId xmlns:p14="http://schemas.microsoft.com/office/powerpoint/2010/main" val="3351033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A634BD-A523-423E-B2A0-D5D25F536465}"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172118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634BD-A523-423E-B2A0-D5D25F536465}"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170195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634BD-A523-423E-B2A0-D5D25F536465}"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225445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634BD-A523-423E-B2A0-D5D25F536465}"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1920014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634BD-A523-423E-B2A0-D5D25F536465}"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55769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A634BD-A523-423E-B2A0-D5D25F536465}"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258385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A634BD-A523-423E-B2A0-D5D25F536465}" type="datetimeFigureOut">
              <a:rPr lang="en-GB" smtClean="0"/>
              <a:t>28/09/2020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328928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A634BD-A523-423E-B2A0-D5D25F536465}" type="datetimeFigureOut">
              <a:rPr lang="en-GB" smtClean="0"/>
              <a:t>28/09/2020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20149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634BD-A523-423E-B2A0-D5D25F536465}" type="datetimeFigureOut">
              <a:rPr lang="en-GB" smtClean="0"/>
              <a:t>28/09/2020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287100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634BD-A523-423E-B2A0-D5D25F536465}"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225850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634BD-A523-423E-B2A0-D5D25F536465}"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256325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634BD-A523-423E-B2A0-D5D25F536465}" type="datetimeFigureOut">
              <a:rPr lang="en-GB" smtClean="0"/>
              <a:t>28/09/2020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5E343-CD3B-423F-8791-8DA4EE611387}" type="slidenum">
              <a:rPr lang="en-GB" smtClean="0"/>
              <a:t>‹#›</a:t>
            </a:fld>
            <a:endParaRPr lang="en-GB"/>
          </a:p>
        </p:txBody>
      </p:sp>
    </p:spTree>
    <p:extLst>
      <p:ext uri="{BB962C8B-B14F-4D97-AF65-F5344CB8AC3E}">
        <p14:creationId xmlns:p14="http://schemas.microsoft.com/office/powerpoint/2010/main" val="223276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887" y="361774"/>
            <a:ext cx="4071934" cy="6357982"/>
          </a:xfrm>
          <a:solidFill>
            <a:schemeClr val="accent1">
              <a:lumMod val="20000"/>
              <a:lumOff val="80000"/>
            </a:schemeClr>
          </a:solidFill>
        </p:spPr>
        <p:txBody>
          <a:bodyPr>
            <a:normAutofit/>
          </a:bodyPr>
          <a:lstStyle/>
          <a:p>
            <a:pPr algn="ctr"/>
            <a:r>
              <a:rPr lang="en-GB" sz="3600" b="1" dirty="0">
                <a:latin typeface="+mn-lt"/>
              </a:rPr>
              <a:t>Learning Objective:</a:t>
            </a:r>
            <a:br>
              <a:rPr lang="en-GB" sz="3600" b="1" dirty="0">
                <a:latin typeface="+mn-lt"/>
              </a:rPr>
            </a:br>
            <a:r>
              <a:rPr lang="en-GB" sz="3600" b="1" dirty="0">
                <a:latin typeface="+mn-lt"/>
              </a:rPr>
              <a:t/>
            </a:r>
            <a:br>
              <a:rPr lang="en-GB" sz="3600" b="1" dirty="0">
                <a:latin typeface="+mn-lt"/>
              </a:rPr>
            </a:br>
            <a:r>
              <a:rPr lang="en-GB" dirty="0"/>
              <a:t>To </a:t>
            </a:r>
            <a:r>
              <a:rPr lang="en-GB" dirty="0">
                <a:solidFill>
                  <a:srgbClr val="00B050"/>
                </a:solidFill>
              </a:rPr>
              <a:t>analyse</a:t>
            </a:r>
            <a:r>
              <a:rPr lang="en-GB" dirty="0"/>
              <a:t> and </a:t>
            </a:r>
            <a:r>
              <a:rPr lang="en-GB" dirty="0">
                <a:solidFill>
                  <a:srgbClr val="FF0000"/>
                </a:solidFill>
              </a:rPr>
              <a:t>respond</a:t>
            </a:r>
            <a:r>
              <a:rPr lang="en-GB" dirty="0"/>
              <a:t> to the writer’s use of language. </a:t>
            </a:r>
            <a:r>
              <a:rPr lang="en-GB" sz="3600" dirty="0">
                <a:latin typeface="Comic Sans MS" pitchFamily="66" charset="0"/>
              </a:rPr>
              <a:t/>
            </a:r>
            <a:br>
              <a:rPr lang="en-GB" sz="3600" dirty="0">
                <a:latin typeface="Comic Sans MS" pitchFamily="66" charset="0"/>
              </a:rPr>
            </a:br>
            <a:endParaRPr lang="en-GB" sz="3600" dirty="0">
              <a:latin typeface="Comic Sans MS" pitchFamily="66" charset="0"/>
            </a:endParaRPr>
          </a:p>
        </p:txBody>
      </p:sp>
      <p:pic>
        <p:nvPicPr>
          <p:cNvPr id="4" name="Picture 1" descr="Objectives &amp; Assessment Model.png"/>
          <p:cNvPicPr>
            <a:picLocks noChangeAspect="1"/>
          </p:cNvPicPr>
          <p:nvPr/>
        </p:nvPicPr>
        <p:blipFill>
          <a:blip r:embed="rId3" cstate="print"/>
          <a:srcRect l="3215"/>
          <a:stretch>
            <a:fillRect/>
          </a:stretch>
        </p:blipFill>
        <p:spPr bwMode="auto">
          <a:xfrm>
            <a:off x="4818412" y="857233"/>
            <a:ext cx="4325588" cy="4083478"/>
          </a:xfrm>
          <a:prstGeom prst="rect">
            <a:avLst/>
          </a:prstGeom>
          <a:noFill/>
          <a:ln w="9525">
            <a:noFill/>
            <a:miter lim="800000"/>
            <a:headEnd/>
            <a:tailEnd/>
          </a:ln>
        </p:spPr>
      </p:pic>
      <p:sp>
        <p:nvSpPr>
          <p:cNvPr id="5" name="TextBox 4">
            <a:extLst>
              <a:ext uri="{FF2B5EF4-FFF2-40B4-BE49-F238E27FC236}">
                <a16:creationId xmlns="" xmlns:a16="http://schemas.microsoft.com/office/drawing/2014/main" id="{1C19A529-576C-4AAC-8CEF-D66E0FFFCBA5}"/>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spTree>
    <p:extLst>
      <p:ext uri="{BB962C8B-B14F-4D97-AF65-F5344CB8AC3E}">
        <p14:creationId xmlns:p14="http://schemas.microsoft.com/office/powerpoint/2010/main" val="253662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1031684" y="3091866"/>
            <a:ext cx="7788519"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14350" indent="-514350" algn="ctr">
              <a:buFont typeface="+mj-lt"/>
              <a:buAutoNum type="arabicPeriod"/>
            </a:pPr>
            <a:r>
              <a:rPr lang="en-GB" sz="3600" dirty="0"/>
              <a:t>What is the event being described?</a:t>
            </a:r>
          </a:p>
          <a:p>
            <a:pPr marL="514350" indent="-514350" algn="ctr">
              <a:buFont typeface="+mj-lt"/>
              <a:buAutoNum type="arabicPeriod"/>
            </a:pPr>
            <a:r>
              <a:rPr lang="en-GB" sz="3600" dirty="0"/>
              <a:t>How are people being treated?</a:t>
            </a:r>
          </a:p>
          <a:p>
            <a:pPr marL="514350" indent="-514350" algn="ctr">
              <a:buFont typeface="+mj-lt"/>
              <a:buAutoNum type="arabicPeriod"/>
            </a:pPr>
            <a:r>
              <a:rPr lang="en-GB" sz="3600" dirty="0"/>
              <a:t>How is a sense of danger being created?</a:t>
            </a:r>
          </a:p>
        </p:txBody>
      </p:sp>
      <p:sp>
        <p:nvSpPr>
          <p:cNvPr id="5" name="TextBox 4"/>
          <p:cNvSpPr txBox="1"/>
          <p:nvPr/>
        </p:nvSpPr>
        <p:spPr>
          <a:xfrm>
            <a:off x="1063880" y="735203"/>
            <a:ext cx="794032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dirty="0">
                <a:solidFill>
                  <a:srgbClr val="CCCCFF"/>
                </a:solidFill>
              </a:rPr>
              <a:t>Clarify: </a:t>
            </a:r>
            <a:r>
              <a:rPr lang="en-GB" sz="3600" dirty="0">
                <a:solidFill>
                  <a:schemeClr val="tx1"/>
                </a:solidFill>
              </a:rPr>
              <a:t>As we read the extract, consider the following points.</a:t>
            </a:r>
          </a:p>
        </p:txBody>
      </p:sp>
      <p:sp>
        <p:nvSpPr>
          <p:cNvPr id="6" name="Rectangle 5"/>
          <p:cNvSpPr/>
          <p:nvPr/>
        </p:nvSpPr>
        <p:spPr>
          <a:xfrm>
            <a:off x="650925" y="0"/>
            <a:ext cx="8493075"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analyse</a:t>
            </a:r>
            <a:r>
              <a:rPr lang="en-GB" dirty="0"/>
              <a:t> and </a:t>
            </a:r>
            <a:r>
              <a:rPr lang="en-GB" dirty="0">
                <a:solidFill>
                  <a:srgbClr val="FF0000"/>
                </a:solidFill>
              </a:rPr>
              <a:t>respond</a:t>
            </a:r>
            <a:r>
              <a:rPr lang="en-GB" dirty="0"/>
              <a:t> to the writer’s use of language. </a:t>
            </a:r>
          </a:p>
        </p:txBody>
      </p:sp>
      <p:sp>
        <p:nvSpPr>
          <p:cNvPr id="7" name="TextBox 6">
            <a:extLst>
              <a:ext uri="{FF2B5EF4-FFF2-40B4-BE49-F238E27FC236}">
                <a16:creationId xmlns="" xmlns:a16="http://schemas.microsoft.com/office/drawing/2014/main" id="{60BEFB2F-9E6A-460D-A9F9-F77B6EA266EA}"/>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4099207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2579428" y="1935691"/>
            <a:ext cx="4693030"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At one o’clock, we head for the square. Attendance is mandatory unless you are at death’s door. This evening, officials will come around and check to see if this is the case. If not, you’ll be imprisoned.</a:t>
            </a:r>
          </a:p>
          <a:p>
            <a:endParaRPr lang="en-GB" dirty="0"/>
          </a:p>
          <a:p>
            <a:r>
              <a:rPr lang="en-GB" dirty="0"/>
              <a:t>It’s too bad, really, that they hold the reaping in the square – one of the few places in </a:t>
            </a:r>
            <a:r>
              <a:rPr lang="en-GB" i="1" dirty="0"/>
              <a:t>District 12</a:t>
            </a:r>
            <a:r>
              <a:rPr lang="en-GB" dirty="0"/>
              <a:t> that can be pleasant. The square’s surrounded by shops, and on public market days, especially if there’s good weather, it has a holiday feel to it. But today, despite the brilliant banners hanging on the buildings, there’s an air of grimness. The camera crews, perched like buzzards on rooftops, only add to the effect.</a:t>
            </a:r>
          </a:p>
        </p:txBody>
      </p:sp>
      <p:sp>
        <p:nvSpPr>
          <p:cNvPr id="5" name="TextBox 4"/>
          <p:cNvSpPr txBox="1"/>
          <p:nvPr/>
        </p:nvSpPr>
        <p:spPr>
          <a:xfrm>
            <a:off x="1121610" y="573322"/>
            <a:ext cx="794032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dirty="0">
                <a:solidFill>
                  <a:srgbClr val="00B050"/>
                </a:solidFill>
              </a:rPr>
              <a:t>QUESTION: </a:t>
            </a:r>
            <a:r>
              <a:rPr lang="en-GB" sz="3600" dirty="0">
                <a:solidFill>
                  <a:schemeClr val="tx1"/>
                </a:solidFill>
              </a:rPr>
              <a:t>How is language used by the writer to create mood and atmosphere?</a:t>
            </a:r>
          </a:p>
        </p:txBody>
      </p:sp>
      <p:sp>
        <p:nvSpPr>
          <p:cNvPr id="6" name="TextBox 5"/>
          <p:cNvSpPr txBox="1"/>
          <p:nvPr/>
        </p:nvSpPr>
        <p:spPr>
          <a:xfrm>
            <a:off x="818401" y="1978773"/>
            <a:ext cx="1582616" cy="954107"/>
          </a:xfrm>
          <a:prstGeom prst="rect">
            <a:avLst/>
          </a:prstGeom>
          <a:solidFill>
            <a:schemeClr val="accent1"/>
          </a:solidFill>
        </p:spPr>
        <p:txBody>
          <a:bodyPr wrap="square" rtlCol="0">
            <a:spAutoFit/>
          </a:bodyPr>
          <a:lstStyle/>
          <a:p>
            <a:pPr algn="ctr"/>
            <a:r>
              <a:rPr lang="en-GB" sz="2800" dirty="0">
                <a:solidFill>
                  <a:srgbClr val="FFFFFF"/>
                </a:solidFill>
              </a:rPr>
              <a:t>Literary Devices?</a:t>
            </a:r>
          </a:p>
        </p:txBody>
      </p:sp>
      <p:sp>
        <p:nvSpPr>
          <p:cNvPr id="7" name="TextBox 6"/>
          <p:cNvSpPr txBox="1"/>
          <p:nvPr/>
        </p:nvSpPr>
        <p:spPr>
          <a:xfrm>
            <a:off x="7479322" y="5046217"/>
            <a:ext cx="1582616" cy="1384995"/>
          </a:xfrm>
          <a:prstGeom prst="rect">
            <a:avLst/>
          </a:prstGeom>
          <a:solidFill>
            <a:schemeClr val="accent1"/>
          </a:solidFill>
        </p:spPr>
        <p:txBody>
          <a:bodyPr wrap="square" rtlCol="0">
            <a:spAutoFit/>
          </a:bodyPr>
          <a:lstStyle/>
          <a:p>
            <a:pPr algn="ctr"/>
            <a:r>
              <a:rPr lang="en-GB" sz="2800" dirty="0">
                <a:solidFill>
                  <a:srgbClr val="FFFFFF"/>
                </a:solidFill>
              </a:rPr>
              <a:t>Effective word choices?</a:t>
            </a:r>
          </a:p>
        </p:txBody>
      </p:sp>
      <p:sp>
        <p:nvSpPr>
          <p:cNvPr id="8" name="Rectangle 7"/>
          <p:cNvSpPr/>
          <p:nvPr/>
        </p:nvSpPr>
        <p:spPr>
          <a:xfrm>
            <a:off x="707887" y="0"/>
            <a:ext cx="8436113"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analyse</a:t>
            </a:r>
            <a:r>
              <a:rPr lang="en-GB" dirty="0"/>
              <a:t> and </a:t>
            </a:r>
            <a:r>
              <a:rPr lang="en-GB" dirty="0">
                <a:solidFill>
                  <a:srgbClr val="FF0000"/>
                </a:solidFill>
              </a:rPr>
              <a:t>respond</a:t>
            </a:r>
            <a:r>
              <a:rPr lang="en-GB" dirty="0"/>
              <a:t> to the writer’s use of language. </a:t>
            </a:r>
          </a:p>
        </p:txBody>
      </p:sp>
      <p:sp>
        <p:nvSpPr>
          <p:cNvPr id="9" name="TextBox 8">
            <a:extLst>
              <a:ext uri="{FF2B5EF4-FFF2-40B4-BE49-F238E27FC236}">
                <a16:creationId xmlns="" xmlns:a16="http://schemas.microsoft.com/office/drawing/2014/main" id="{C166DBDF-A752-485A-AB70-D10BD678DEC3}"/>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283247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3932" y="1413062"/>
            <a:ext cx="8111244"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3200" b="1" dirty="0">
                <a:solidFill>
                  <a:schemeClr val="tx1"/>
                </a:solidFill>
              </a:rPr>
              <a:t>How is language used by the writer to create mood and atmosphere?</a:t>
            </a:r>
          </a:p>
          <a:p>
            <a:pPr algn="ctr"/>
            <a:endParaRPr lang="en-GB" sz="3200" dirty="0"/>
          </a:p>
          <a:p>
            <a:r>
              <a:rPr lang="en-GB" sz="3200" b="1" dirty="0">
                <a:ln>
                  <a:solidFill>
                    <a:sysClr val="windowText" lastClr="000000"/>
                  </a:solidFill>
                </a:ln>
                <a:solidFill>
                  <a:srgbClr val="FF0000"/>
                </a:solidFill>
              </a:rPr>
              <a:t>P:</a:t>
            </a:r>
            <a:r>
              <a:rPr lang="en-GB" sz="3200" dirty="0">
                <a:ln>
                  <a:solidFill>
                    <a:sysClr val="windowText" lastClr="000000"/>
                  </a:solidFill>
                </a:ln>
                <a:solidFill>
                  <a:srgbClr val="FF0000"/>
                </a:solidFill>
              </a:rPr>
              <a:t> </a:t>
            </a:r>
            <a:r>
              <a:rPr lang="en-GB" sz="3200" dirty="0"/>
              <a:t>The writer creates …</a:t>
            </a:r>
          </a:p>
          <a:p>
            <a:r>
              <a:rPr lang="en-GB" sz="3200" b="1" dirty="0">
                <a:ln>
                  <a:solidFill>
                    <a:sysClr val="windowText" lastClr="000000"/>
                  </a:solidFill>
                </a:ln>
                <a:solidFill>
                  <a:srgbClr val="FFC000"/>
                </a:solidFill>
              </a:rPr>
              <a:t>E: </a:t>
            </a:r>
            <a:r>
              <a:rPr lang="en-GB" sz="3200" dirty="0"/>
              <a:t>She states, “…”</a:t>
            </a:r>
          </a:p>
          <a:p>
            <a:r>
              <a:rPr lang="en-GB" sz="3200" b="1" dirty="0">
                <a:ln>
                  <a:solidFill>
                    <a:sysClr val="windowText" lastClr="000000"/>
                  </a:solidFill>
                </a:ln>
                <a:solidFill>
                  <a:srgbClr val="00B050"/>
                </a:solidFill>
              </a:rPr>
              <a:t>A:</a:t>
            </a:r>
            <a:r>
              <a:rPr lang="en-GB" sz="3200" dirty="0">
                <a:ln>
                  <a:solidFill>
                    <a:sysClr val="windowText" lastClr="000000"/>
                  </a:solidFill>
                </a:ln>
                <a:solidFill>
                  <a:srgbClr val="00B050"/>
                </a:solidFill>
              </a:rPr>
              <a:t> </a:t>
            </a:r>
            <a:r>
              <a:rPr lang="en-GB" sz="3200" dirty="0"/>
              <a:t>This suggests that …</a:t>
            </a:r>
          </a:p>
          <a:p>
            <a:r>
              <a:rPr lang="en-GB" sz="3200" dirty="0"/>
              <a:t>The writer is trying to show that…</a:t>
            </a:r>
          </a:p>
          <a:p>
            <a:r>
              <a:rPr lang="en-GB" sz="3200" dirty="0"/>
              <a:t>The word “______” highlights …</a:t>
            </a:r>
            <a:endParaRPr lang="en-GB" sz="3600" dirty="0"/>
          </a:p>
        </p:txBody>
      </p:sp>
      <p:sp>
        <p:nvSpPr>
          <p:cNvPr id="8" name="Rectangle 7"/>
          <p:cNvSpPr/>
          <p:nvPr/>
        </p:nvSpPr>
        <p:spPr>
          <a:xfrm>
            <a:off x="715108" y="0"/>
            <a:ext cx="8428892"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analyse</a:t>
            </a:r>
            <a:r>
              <a:rPr lang="en-GB" dirty="0"/>
              <a:t> and </a:t>
            </a:r>
            <a:r>
              <a:rPr lang="en-GB" dirty="0">
                <a:solidFill>
                  <a:srgbClr val="FF0000"/>
                </a:solidFill>
              </a:rPr>
              <a:t>respond</a:t>
            </a:r>
            <a:r>
              <a:rPr lang="en-GB" dirty="0"/>
              <a:t> to the writer’s use of language. </a:t>
            </a:r>
          </a:p>
        </p:txBody>
      </p:sp>
      <p:sp>
        <p:nvSpPr>
          <p:cNvPr id="4" name="TextBox 3">
            <a:extLst>
              <a:ext uri="{FF2B5EF4-FFF2-40B4-BE49-F238E27FC236}">
                <a16:creationId xmlns="" xmlns:a16="http://schemas.microsoft.com/office/drawing/2014/main" id="{EF29660A-2984-49CC-952E-86092B87F89E}"/>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318734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3932" y="2161962"/>
            <a:ext cx="8111244" cy="21236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3200" b="1" dirty="0">
                <a:solidFill>
                  <a:schemeClr val="tx1"/>
                </a:solidFill>
              </a:rPr>
              <a:t>Which part of the text do you think is the most effective in creating the mood &amp; atmosphere?</a:t>
            </a:r>
          </a:p>
          <a:p>
            <a:pPr algn="ctr"/>
            <a:endParaRPr lang="en-GB" sz="3200" b="1" dirty="0">
              <a:solidFill>
                <a:schemeClr val="tx1"/>
              </a:solidFill>
            </a:endParaRPr>
          </a:p>
          <a:p>
            <a:pPr algn="ctr"/>
            <a:r>
              <a:rPr lang="en-GB" sz="3200" b="1" dirty="0">
                <a:solidFill>
                  <a:schemeClr val="tx1"/>
                </a:solidFill>
              </a:rPr>
              <a:t>Remember: You need to justify your point. </a:t>
            </a:r>
            <a:endParaRPr lang="en-GB" sz="3600" dirty="0"/>
          </a:p>
        </p:txBody>
      </p:sp>
      <p:sp>
        <p:nvSpPr>
          <p:cNvPr id="8" name="Rectangle 7"/>
          <p:cNvSpPr/>
          <p:nvPr/>
        </p:nvSpPr>
        <p:spPr>
          <a:xfrm>
            <a:off x="715108" y="0"/>
            <a:ext cx="8428892"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analyse</a:t>
            </a:r>
            <a:r>
              <a:rPr lang="en-GB" dirty="0"/>
              <a:t> and </a:t>
            </a:r>
            <a:r>
              <a:rPr lang="en-GB" dirty="0">
                <a:solidFill>
                  <a:srgbClr val="FF0000"/>
                </a:solidFill>
              </a:rPr>
              <a:t>respond</a:t>
            </a:r>
            <a:r>
              <a:rPr lang="en-GB" dirty="0"/>
              <a:t> to the writer’s use of language. </a:t>
            </a:r>
          </a:p>
        </p:txBody>
      </p:sp>
      <p:sp>
        <p:nvSpPr>
          <p:cNvPr id="4" name="TextBox 3">
            <a:extLst>
              <a:ext uri="{FF2B5EF4-FFF2-40B4-BE49-F238E27FC236}">
                <a16:creationId xmlns="" xmlns:a16="http://schemas.microsoft.com/office/drawing/2014/main" id="{3E2B7C5D-7D80-4E0E-BADD-A6013F592F5A}"/>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Tree>
    <p:extLst>
      <p:ext uri="{BB962C8B-B14F-4D97-AF65-F5344CB8AC3E}">
        <p14:creationId xmlns:p14="http://schemas.microsoft.com/office/powerpoint/2010/main" val="1542447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07887" y="17779"/>
            <a:ext cx="3488055" cy="6822440"/>
          </a:xfrm>
          <a:prstGeom prst="rect">
            <a:avLst/>
          </a:prstGeom>
          <a:noFill/>
          <a:ln>
            <a:noFill/>
          </a:ln>
          <a:effectLst/>
        </p:spPr>
      </p:pic>
      <p:sp>
        <p:nvSpPr>
          <p:cNvPr id="5" name="TextBox 4"/>
          <p:cNvSpPr txBox="1"/>
          <p:nvPr/>
        </p:nvSpPr>
        <p:spPr>
          <a:xfrm>
            <a:off x="1683026" y="5994261"/>
            <a:ext cx="1946031" cy="523220"/>
          </a:xfrm>
          <a:prstGeom prst="rect">
            <a:avLst/>
          </a:prstGeom>
          <a:noFill/>
        </p:spPr>
        <p:txBody>
          <a:bodyPr wrap="square" rtlCol="0">
            <a:spAutoFit/>
          </a:bodyPr>
          <a:lstStyle/>
          <a:p>
            <a:r>
              <a:rPr lang="en-GB" sz="2800" dirty="0"/>
              <a:t>I think…</a:t>
            </a:r>
          </a:p>
        </p:txBody>
      </p:sp>
      <p:sp>
        <p:nvSpPr>
          <p:cNvPr id="6" name="Rectangle 5"/>
          <p:cNvSpPr/>
          <p:nvPr/>
        </p:nvSpPr>
        <p:spPr>
          <a:xfrm>
            <a:off x="4853354" y="715108"/>
            <a:ext cx="4009292"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3200" b="1" dirty="0">
                <a:solidFill>
                  <a:srgbClr val="FF0000"/>
                </a:solidFill>
              </a:rPr>
              <a:t>Can you climb the ladder?</a:t>
            </a:r>
          </a:p>
          <a:p>
            <a:pPr algn="ctr"/>
            <a:endParaRPr lang="en-GB" sz="3200" b="1" dirty="0">
              <a:solidFill>
                <a:schemeClr val="tx1"/>
              </a:solidFill>
            </a:endParaRPr>
          </a:p>
          <a:p>
            <a:pPr algn="ctr"/>
            <a:r>
              <a:rPr lang="en-GB" sz="3200" b="1" dirty="0">
                <a:solidFill>
                  <a:srgbClr val="0070C0"/>
                </a:solidFill>
              </a:rPr>
              <a:t>How many sentence starters can you think of that can be used to show your opinion?</a:t>
            </a:r>
            <a:endParaRPr lang="en-GB" sz="3600" dirty="0">
              <a:solidFill>
                <a:srgbClr val="0070C0"/>
              </a:solidFill>
            </a:endParaRPr>
          </a:p>
        </p:txBody>
      </p:sp>
      <p:sp>
        <p:nvSpPr>
          <p:cNvPr id="7" name="TextBox 6">
            <a:extLst>
              <a:ext uri="{FF2B5EF4-FFF2-40B4-BE49-F238E27FC236}">
                <a16:creationId xmlns="" xmlns:a16="http://schemas.microsoft.com/office/drawing/2014/main" id="{22E9FBD2-36A8-4AD7-AFA0-E85D24E12A4F}"/>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
        <p:nvSpPr>
          <p:cNvPr id="8" name="Rectangle 7">
            <a:extLst>
              <a:ext uri="{FF2B5EF4-FFF2-40B4-BE49-F238E27FC236}">
                <a16:creationId xmlns="" xmlns:a16="http://schemas.microsoft.com/office/drawing/2014/main" id="{7A4F881A-C78A-4DB5-9470-B71DDBA7E15B}"/>
              </a:ext>
            </a:extLst>
          </p:cNvPr>
          <p:cNvSpPr/>
          <p:nvPr/>
        </p:nvSpPr>
        <p:spPr>
          <a:xfrm>
            <a:off x="707887" y="-13881"/>
            <a:ext cx="8515350"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evaluate </a:t>
            </a:r>
            <a:r>
              <a:rPr lang="en-GB" dirty="0"/>
              <a:t>and </a:t>
            </a:r>
            <a:r>
              <a:rPr lang="en-GB" dirty="0">
                <a:solidFill>
                  <a:srgbClr val="7030A0"/>
                </a:solidFill>
              </a:rPr>
              <a:t>provide</a:t>
            </a:r>
            <a:r>
              <a:rPr lang="en-GB" dirty="0"/>
              <a:t> opinions of a text. </a:t>
            </a:r>
          </a:p>
        </p:txBody>
      </p:sp>
    </p:spTree>
    <p:extLst>
      <p:ext uri="{BB962C8B-B14F-4D97-AF65-F5344CB8AC3E}">
        <p14:creationId xmlns:p14="http://schemas.microsoft.com/office/powerpoint/2010/main" val="22702217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596</TotalTime>
  <Words>372</Words>
  <Application>Microsoft Office PowerPoint</Application>
  <PresentationFormat>On-screen Show (4:3)</PresentationFormat>
  <Paragraphs>39</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Learning Objective:  To analyse and respond to the writer’s use of language.  </vt:lpstr>
      <vt:lpstr>PowerPoint Presentation</vt:lpstr>
      <vt:lpstr>PowerPoint Presentation</vt:lpstr>
      <vt:lpstr>PowerPoint Presentation</vt:lpstr>
      <vt:lpstr>PowerPoint Presentation</vt:lpstr>
      <vt:lpstr>PowerPoint Presentation</vt:lpstr>
    </vt:vector>
  </TitlesOfParts>
  <Company>Towers School &amp; Sixth Form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Week</dc:title>
  <dc:creator>Rebecca Wood</dc:creator>
  <cp:lastModifiedBy>Darren Burton</cp:lastModifiedBy>
  <cp:revision>86</cp:revision>
  <dcterms:created xsi:type="dcterms:W3CDTF">2016-07-05T13:18:53Z</dcterms:created>
  <dcterms:modified xsi:type="dcterms:W3CDTF">2020-09-28T16:28:14Z</dcterms:modified>
</cp:coreProperties>
</file>