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8" r:id="rId2"/>
    <p:sldId id="308" r:id="rId3"/>
    <p:sldId id="309" r:id="rId4"/>
    <p:sldId id="279" r:id="rId5"/>
    <p:sldId id="281" r:id="rId6"/>
    <p:sldId id="287" r:id="rId7"/>
    <p:sldId id="280" r:id="rId8"/>
    <p:sldId id="288" r:id="rId9"/>
    <p:sldId id="310" r:id="rId10"/>
    <p:sldId id="311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60" autoAdjust="0"/>
  </p:normalViewPr>
  <p:slideViewPr>
    <p:cSldViewPr snapToGrid="0">
      <p:cViewPr varScale="1">
        <p:scale>
          <a:sx n="79" d="100"/>
          <a:sy n="79" d="100"/>
        </p:scale>
        <p:origin x="-15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3EE43-3AF1-415B-81EE-0C454157B10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3879-6B12-4D69-9831-F39C2E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3879-6B12-4D69-9831-F39C2EBEE2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3879-6B12-4D69-9831-F39C2EBEE2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1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8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5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5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34BD-A523-423E-B2A0-D5D25F536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49" y="376522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Learning Objectives: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3600" dirty="0">
                <a:latin typeface="+mn-lt"/>
              </a:rPr>
              <a:t>To be able to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GB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600" dirty="0">
                <a:latin typeface="+mn-lt"/>
              </a:rPr>
              <a:t>prior learning; to </a:t>
            </a:r>
            <a:r>
              <a:rPr lang="en-GB" sz="3600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GB" sz="3600" dirty="0">
                <a:latin typeface="+mn-lt"/>
              </a:rPr>
              <a:t>and </a:t>
            </a:r>
            <a:r>
              <a:rPr lang="en-GB" sz="3600" dirty="0">
                <a:solidFill>
                  <a:srgbClr val="FF3300"/>
                </a:solidFill>
                <a:latin typeface="+mn-lt"/>
              </a:rPr>
              <a:t>deconstruct </a:t>
            </a:r>
            <a:r>
              <a:rPr lang="en-GB" sz="3600" dirty="0">
                <a:latin typeface="+mn-lt"/>
              </a:rPr>
              <a:t>how a writer uses language to create meaning  </a:t>
            </a: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771544" y="857232"/>
            <a:ext cx="4372456" cy="41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C1601E-8F1D-45A1-A053-48D435C656C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</a:t>
            </a:r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Contnet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3A7863-C2E2-41BE-B585-5F167994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27" y="1545405"/>
            <a:ext cx="8308871" cy="4958633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Nauseous: </a:t>
            </a:r>
            <a:r>
              <a:rPr lang="en-GB" sz="4400" dirty="0"/>
              <a:t>Feeling as if you might vomit.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Grimness: </a:t>
            </a:r>
            <a:r>
              <a:rPr lang="en-GB" sz="4400" dirty="0"/>
              <a:t>The feeling or state of having no hope.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Mandatory: </a:t>
            </a:r>
            <a:r>
              <a:rPr lang="en-GB" sz="4400" dirty="0"/>
              <a:t>Something that is required or compulsory often by law.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Terse: </a:t>
            </a:r>
            <a:r>
              <a:rPr lang="en-GB" sz="4400" dirty="0"/>
              <a:t>Brief and using few words.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720ECD-3651-472A-A748-B608A2E9D9F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8790049-AA9F-4E2E-AEEB-2DF17B09A4B3}"/>
              </a:ext>
            </a:extLst>
          </p:cNvPr>
          <p:cNvSpPr txBox="1">
            <a:spLocks/>
          </p:cNvSpPr>
          <p:nvPr/>
        </p:nvSpPr>
        <p:spPr>
          <a:xfrm>
            <a:off x="1061831" y="784276"/>
            <a:ext cx="4365576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7A6A2AC-0F89-4469-80AA-E71A96096D80}"/>
              </a:ext>
            </a:extLst>
          </p:cNvPr>
          <p:cNvSpPr/>
          <p:nvPr/>
        </p:nvSpPr>
        <p:spPr>
          <a:xfrm>
            <a:off x="707886" y="-17520"/>
            <a:ext cx="8436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</a:t>
            </a:r>
            <a:r>
              <a:rPr lang="en-GB" dirty="0">
                <a:solidFill>
                  <a:srgbClr val="00B050"/>
                </a:solidFill>
              </a:rPr>
              <a:t>analyse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respond</a:t>
            </a:r>
            <a:r>
              <a:rPr lang="en-GB" dirty="0"/>
              <a:t> to the writer’s use of language. </a:t>
            </a:r>
          </a:p>
        </p:txBody>
      </p:sp>
    </p:spTree>
    <p:extLst>
      <p:ext uri="{BB962C8B-B14F-4D97-AF65-F5344CB8AC3E}">
        <p14:creationId xmlns:p14="http://schemas.microsoft.com/office/powerpoint/2010/main" val="3330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5485" y="2206645"/>
            <a:ext cx="469303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Mandatory</a:t>
            </a:r>
          </a:p>
          <a:p>
            <a:pPr algn="ctr"/>
            <a:r>
              <a:rPr lang="en-GB" sz="3600" dirty="0"/>
              <a:t>Claustrophobic </a:t>
            </a:r>
          </a:p>
          <a:p>
            <a:pPr algn="ctr"/>
            <a:r>
              <a:rPr lang="en-GB" sz="3600" dirty="0"/>
              <a:t>Tightly</a:t>
            </a:r>
          </a:p>
          <a:p>
            <a:pPr algn="ctr"/>
            <a:r>
              <a:rPr lang="en-GB" sz="3600" dirty="0"/>
              <a:t>Terse </a:t>
            </a:r>
          </a:p>
          <a:p>
            <a:pPr algn="ctr"/>
            <a:r>
              <a:rPr lang="en-GB" sz="3600" dirty="0"/>
              <a:t>Nauseous</a:t>
            </a:r>
          </a:p>
          <a:p>
            <a:pPr algn="ctr"/>
            <a:r>
              <a:rPr lang="en-GB" sz="3600" dirty="0"/>
              <a:t>Grimness </a:t>
            </a:r>
          </a:p>
          <a:p>
            <a:pPr algn="ctr"/>
            <a:r>
              <a:rPr lang="en-GB" sz="3600" dirty="0"/>
              <a:t>Buzzards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7360" y="365126"/>
            <a:ext cx="79403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PREDICT: </a:t>
            </a:r>
            <a:r>
              <a:rPr lang="en-GB" sz="3600" dirty="0">
                <a:solidFill>
                  <a:schemeClr val="tx1"/>
                </a:solidFill>
              </a:rPr>
              <a:t>What do you think the story will be about based on the selected words?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7516A6-D40C-41D2-AB10-851B3B667F2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97751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26767D-C616-4775-95D3-0BC01F2A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2" y="1899367"/>
            <a:ext cx="7886700" cy="4351338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talk about or look at someone or something in an unkind way that shows you do not respect or approve of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enter a place suddenly or secretly often in order to steal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 informal word for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Removes (something) by digging or cutting.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sz="4300" b="1" dirty="0"/>
              <a:t>Gouges    Sneered   Raid    Folks</a:t>
            </a:r>
            <a:endParaRPr lang="en-GB" sz="43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697397-A193-4773-A67D-C0A3282877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E9ABC8-46B7-4336-9F7C-0F538F80DC8C}"/>
              </a:ext>
            </a:extLst>
          </p:cNvPr>
          <p:cNvSpPr/>
          <p:nvPr/>
        </p:nvSpPr>
        <p:spPr>
          <a:xfrm>
            <a:off x="707886" y="6588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FC3C80F-897B-4C9D-923C-86B47D87C2AA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</p:spTree>
    <p:extLst>
      <p:ext uri="{BB962C8B-B14F-4D97-AF65-F5344CB8AC3E}">
        <p14:creationId xmlns:p14="http://schemas.microsoft.com/office/powerpoint/2010/main" val="265796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26767D-C616-4775-95D3-0BC01F2A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2" y="1899367"/>
            <a:ext cx="78867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Sneered: </a:t>
            </a:r>
            <a:r>
              <a:rPr lang="en-GB" dirty="0"/>
              <a:t>To talk about or look at someone or something in an unkind way that shows you do not respect or approve of them.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Raid: </a:t>
            </a:r>
            <a:r>
              <a:rPr lang="en-GB" dirty="0"/>
              <a:t>To enter a place suddenly or secretly often in order to steal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Folks: </a:t>
            </a:r>
            <a:r>
              <a:rPr lang="en-GB" dirty="0"/>
              <a:t>An informal word for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Gouges: </a:t>
            </a:r>
            <a:r>
              <a:rPr lang="en-GB" dirty="0"/>
              <a:t>Removes (something) by digging or cutting.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697397-A193-4773-A67D-C0A3282877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E9ABC8-46B7-4336-9F7C-0F538F80DC8C}"/>
              </a:ext>
            </a:extLst>
          </p:cNvPr>
          <p:cNvSpPr/>
          <p:nvPr/>
        </p:nvSpPr>
        <p:spPr>
          <a:xfrm>
            <a:off x="707886" y="6588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FC3C80F-897B-4C9D-923C-86B47D87C2AA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answers:</a:t>
            </a:r>
          </a:p>
        </p:txBody>
      </p:sp>
    </p:spTree>
    <p:extLst>
      <p:ext uri="{BB962C8B-B14F-4D97-AF65-F5344CB8AC3E}">
        <p14:creationId xmlns:p14="http://schemas.microsoft.com/office/powerpoint/2010/main" val="41245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7" y="-2"/>
            <a:ext cx="84803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612" y="943702"/>
            <a:ext cx="8224873" cy="5386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sz="2800" dirty="0"/>
              <a:t>Q3. How does Dill succeed in making Jem agree to touch the Radley’s front door?</a:t>
            </a:r>
          </a:p>
          <a:p>
            <a:pPr lvl="0" algn="ctr"/>
            <a:endParaRPr lang="en-GB" sz="2800" dirty="0"/>
          </a:p>
          <a:p>
            <a:pPr lvl="0"/>
            <a:r>
              <a:rPr lang="en-GB" sz="2800" dirty="0"/>
              <a:t>Q4. Scout is Jem’s younger sister and she is also the narrator. </a:t>
            </a:r>
          </a:p>
          <a:p>
            <a:r>
              <a:rPr lang="en-GB" sz="2800" b="1" dirty="0"/>
              <a:t>Reread the two paragraphs from </a:t>
            </a:r>
            <a:r>
              <a:rPr lang="en-GB" sz="2800" b="1" i="1" dirty="0"/>
              <a:t>Jem wanted Dill to know </a:t>
            </a:r>
            <a:r>
              <a:rPr lang="en-GB" sz="2800" b="1" dirty="0"/>
              <a:t>up to </a:t>
            </a:r>
            <a:r>
              <a:rPr lang="en-GB" sz="2800" b="1" i="1" dirty="0"/>
              <a:t>confronted by the Radley place.</a:t>
            </a:r>
            <a:endParaRPr lang="en-GB" sz="2800" b="1" dirty="0"/>
          </a:p>
          <a:p>
            <a:r>
              <a:rPr lang="en-GB" sz="2800" dirty="0"/>
              <a:t>Scout understands her brother very well. Explain how we know this.</a:t>
            </a:r>
          </a:p>
          <a:p>
            <a:endParaRPr lang="en-GB" sz="2800" dirty="0"/>
          </a:p>
          <a:p>
            <a:pPr algn="ctr"/>
            <a:r>
              <a:rPr lang="en-GB" sz="2800" dirty="0"/>
              <a:t>When answering these questions you must remember to use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</a:t>
            </a:r>
            <a:r>
              <a:rPr lang="en-GB" sz="2800" dirty="0"/>
              <a:t>!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A5A50-2CCB-4687-A592-0642257CC5A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33737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992" y="995389"/>
            <a:ext cx="4763731" cy="9703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Questions 5 and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4119" y="2314831"/>
            <a:ext cx="746348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When answering these questions you must remember support your answer with evidence from the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45" y="4332768"/>
            <a:ext cx="2977503" cy="2040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FBE1D1-427C-48B2-9597-725AF14E049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 </a:t>
            </a:r>
          </a:p>
        </p:txBody>
      </p:sp>
    </p:spTree>
    <p:extLst>
      <p:ext uri="{BB962C8B-B14F-4D97-AF65-F5344CB8AC3E}">
        <p14:creationId xmlns:p14="http://schemas.microsoft.com/office/powerpoint/2010/main" val="304714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6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565" y="791117"/>
            <a:ext cx="7336755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800" dirty="0"/>
              <a:t>Q.5 Reread the </a:t>
            </a:r>
            <a:r>
              <a:rPr lang="en-GB" sz="2800" u="sng" dirty="0"/>
              <a:t>final paragraph</a:t>
            </a:r>
            <a:r>
              <a:rPr lang="en-GB" sz="2800" dirty="0"/>
              <a:t> which is the end of this chapter.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How successful is it as a chapter ending?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You should comment on:</a:t>
            </a:r>
          </a:p>
          <a:p>
            <a:pPr lvl="0"/>
            <a:r>
              <a:rPr lang="en-GB" sz="2800" dirty="0"/>
              <a:t>The way this paragraph contrasts with the one before</a:t>
            </a:r>
          </a:p>
          <a:p>
            <a:pPr lvl="0"/>
            <a:r>
              <a:rPr lang="en-GB" sz="2800" dirty="0"/>
              <a:t>The way the house is described</a:t>
            </a:r>
          </a:p>
          <a:p>
            <a:pPr lvl="0"/>
            <a:r>
              <a:rPr lang="en-GB" sz="2800" dirty="0"/>
              <a:t>How it provides a satisfying ending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626" y="4852219"/>
            <a:ext cx="2628491" cy="1801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B649DD-A02B-4294-85FD-4E6953CA72A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11321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34" y="906370"/>
            <a:ext cx="653355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Similarities and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3" y="2707617"/>
            <a:ext cx="8229600" cy="169565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What are the similarities and differences in the way in which the writer describes the children’s fears?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7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0FB349-F2C0-4FFA-9058-939F932AC70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65154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887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566" y="894356"/>
            <a:ext cx="7885130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800" dirty="0"/>
              <a:t>6.Both texts are about children who are frightened of adults.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Pick out similarities and differences in the way the writer describes the children’s fears. </a:t>
            </a:r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	</a:t>
            </a:r>
          </a:p>
          <a:p>
            <a:pPr lvl="0"/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68707"/>
              </p:ext>
            </p:extLst>
          </p:nvPr>
        </p:nvGraphicFramePr>
        <p:xfrm>
          <a:off x="1677894" y="3428999"/>
          <a:ext cx="6496098" cy="231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049">
                  <a:extLst>
                    <a:ext uri="{9D8B030D-6E8A-4147-A177-3AD203B41FA5}">
                      <a16:colId xmlns="" xmlns:a16="http://schemas.microsoft.com/office/drawing/2014/main" val="1550116188"/>
                    </a:ext>
                  </a:extLst>
                </a:gridCol>
                <a:gridCol w="3248049">
                  <a:extLst>
                    <a:ext uri="{9D8B030D-6E8A-4147-A177-3AD203B41FA5}">
                      <a16:colId xmlns="" xmlns:a16="http://schemas.microsoft.com/office/drawing/2014/main" val="2655361486"/>
                    </a:ext>
                  </a:extLst>
                </a:gridCol>
              </a:tblGrid>
              <a:tr h="6428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Similarities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3131263"/>
                  </a:ext>
                </a:extLst>
              </a:tr>
              <a:tr h="16754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8628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5F71D7-D0D6-4574-8D2E-C0A15E26391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74491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3A7863-C2E2-41BE-B585-5F167994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27" y="1545405"/>
            <a:ext cx="8308871" cy="4958633"/>
          </a:xfrm>
          <a:solidFill>
            <a:srgbClr val="FFFFFF"/>
          </a:solidFill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dirty="0"/>
              <a:t>Feeling as if you might vomit.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The feeling or state of having no hope.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Something that is required or compulsory often by law.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Brief and using few words.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Mandatory    Terse   Nauseous    Grimness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720ECD-3651-472A-A748-B608A2E9D9F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8790049-AA9F-4E2E-AEEB-2DF17B09A4B3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7A6A2AC-0F89-4469-80AA-E71A96096D80}"/>
              </a:ext>
            </a:extLst>
          </p:cNvPr>
          <p:cNvSpPr/>
          <p:nvPr/>
        </p:nvSpPr>
        <p:spPr>
          <a:xfrm>
            <a:off x="707886" y="-17520"/>
            <a:ext cx="8436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</a:t>
            </a:r>
            <a:r>
              <a:rPr lang="en-GB" dirty="0">
                <a:solidFill>
                  <a:srgbClr val="00B050"/>
                </a:solidFill>
              </a:rPr>
              <a:t>analyse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respond</a:t>
            </a:r>
            <a:r>
              <a:rPr lang="en-GB" dirty="0"/>
              <a:t> to the writer’s use of language. </a:t>
            </a:r>
          </a:p>
        </p:txBody>
      </p:sp>
    </p:spTree>
    <p:extLst>
      <p:ext uri="{BB962C8B-B14F-4D97-AF65-F5344CB8AC3E}">
        <p14:creationId xmlns:p14="http://schemas.microsoft.com/office/powerpoint/2010/main" val="228540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569</Words>
  <Application>Microsoft Office PowerPoint</Application>
  <PresentationFormat>On-screen Show (4:3)</PresentationFormat>
  <Paragraphs>89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Learning Objectives:  To be able to recall prior learning; to select and deconstruct how a writer uses language to create meaning   </vt:lpstr>
      <vt:lpstr>PowerPoint Presentation</vt:lpstr>
      <vt:lpstr>PowerPoint Presentation</vt:lpstr>
      <vt:lpstr>PowerPoint Presentation</vt:lpstr>
      <vt:lpstr>Questions 5 and 6</vt:lpstr>
      <vt:lpstr>PowerPoint Presentation</vt:lpstr>
      <vt:lpstr>Similarities and Differences</vt:lpstr>
      <vt:lpstr>PowerPoint Presentation</vt:lpstr>
      <vt:lpstr>PowerPoint Presentation</vt:lpstr>
      <vt:lpstr>PowerPoint Presentation</vt:lpstr>
      <vt:lpstr>PowerPoint Presentation</vt:lpstr>
    </vt:vector>
  </TitlesOfParts>
  <Company>Towers School &amp; Sixth Form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</dc:title>
  <dc:creator>Rebecca Wood</dc:creator>
  <cp:lastModifiedBy>Darren Burton</cp:lastModifiedBy>
  <cp:revision>85</cp:revision>
  <dcterms:created xsi:type="dcterms:W3CDTF">2016-07-05T13:18:53Z</dcterms:created>
  <dcterms:modified xsi:type="dcterms:W3CDTF">2020-09-28T16:20:44Z</dcterms:modified>
</cp:coreProperties>
</file>