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304" r:id="rId3"/>
    <p:sldId id="305" r:id="rId4"/>
    <p:sldId id="267" r:id="rId5"/>
    <p:sldId id="268" r:id="rId6"/>
    <p:sldId id="269" r:id="rId7"/>
    <p:sldId id="270" r:id="rId8"/>
    <p:sldId id="271" r:id="rId9"/>
    <p:sldId id="272" r:id="rId10"/>
    <p:sldId id="283" r:id="rId11"/>
    <p:sldId id="284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860" autoAdjust="0"/>
  </p:normalViewPr>
  <p:slideViewPr>
    <p:cSldViewPr snapToGrid="0">
      <p:cViewPr varScale="1">
        <p:scale>
          <a:sx n="79" d="100"/>
          <a:sy n="79" d="100"/>
        </p:scale>
        <p:origin x="-153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3EE43-3AF1-415B-81EE-0C454157B10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63879-6B12-4D69-9831-F39C2E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8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1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3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7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E0CF9-965F-47E2-9BE4-8A0849E3A2D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48430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8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5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1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5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0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5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87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recall </a:t>
            </a:r>
            <a:r>
              <a:rPr lang="en-GB" dirty="0">
                <a:latin typeface="+mn-lt"/>
              </a:rPr>
              <a:t>information; to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select </a:t>
            </a:r>
            <a:r>
              <a:rPr lang="en-GB" dirty="0">
                <a:latin typeface="+mn-lt"/>
              </a:rPr>
              <a:t>and </a:t>
            </a:r>
            <a:r>
              <a:rPr lang="en-GB" dirty="0">
                <a:solidFill>
                  <a:srgbClr val="FF3300"/>
                </a:solidFill>
                <a:latin typeface="+mn-lt"/>
              </a:rPr>
              <a:t>deconstruct </a:t>
            </a:r>
            <a:r>
              <a:rPr lang="en-GB" dirty="0">
                <a:latin typeface="+mn-lt"/>
              </a:rPr>
              <a:t>how a writer uses language to create meaning. </a:t>
            </a: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880904" y="1122704"/>
            <a:ext cx="4263096" cy="402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EAF7BA-3E78-4FF9-AF8B-C28E7FA771FC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258102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092" y="906470"/>
            <a:ext cx="7285703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Selecting and Deconstructing</a:t>
            </a:r>
            <a:endParaRPr lang="en-GB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9499" y="2412100"/>
            <a:ext cx="7992888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u="sng" dirty="0"/>
              <a:t>How does the writer show that Pip is scared?</a:t>
            </a:r>
          </a:p>
          <a:p>
            <a:pPr algn="ctr"/>
            <a:endParaRPr lang="en-GB" sz="3200" dirty="0"/>
          </a:p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P:</a:t>
            </a:r>
            <a:r>
              <a:rPr lang="en-GB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sz="3200" dirty="0"/>
              <a:t>Dickens makes Pip appear scared by…</a:t>
            </a:r>
          </a:p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E: </a:t>
            </a:r>
            <a:r>
              <a:rPr lang="en-GB" sz="3200" dirty="0"/>
              <a:t>He writes, “…”</a:t>
            </a:r>
          </a:p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A:</a:t>
            </a:r>
            <a:r>
              <a:rPr lang="en-GB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GB" sz="3200" dirty="0"/>
              <a:t>This suggests that Pip is scared because…</a:t>
            </a:r>
          </a:p>
          <a:p>
            <a:r>
              <a:rPr lang="en-GB" sz="3200" dirty="0"/>
              <a:t>The writer is trying to show that…</a:t>
            </a:r>
          </a:p>
          <a:p>
            <a:r>
              <a:rPr lang="en-GB" sz="3200" dirty="0"/>
              <a:t>This makes the audience feel…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28502" y="416332"/>
            <a:ext cx="2875006" cy="757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838739-8C57-4E51-AF4A-8EF43B91567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02851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834" y="801185"/>
            <a:ext cx="4223569" cy="8504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Peer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93" y="1806469"/>
            <a:ext cx="78867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Have a look at your partner’s work.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Have they used PEA correctly?</a:t>
            </a:r>
          </a:p>
          <a:p>
            <a:r>
              <a:rPr lang="en-GB" dirty="0"/>
              <a:t>Have they used evidence from the text?</a:t>
            </a:r>
          </a:p>
          <a:p>
            <a:r>
              <a:rPr lang="en-GB" dirty="0"/>
              <a:t>Can you give them a WWW and EBI?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906" y="2187724"/>
            <a:ext cx="1949792" cy="2052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DBB5F7-7040-4CCD-8FE1-5BDD734DEB12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35467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092758" y="3218687"/>
            <a:ext cx="7666371" cy="29792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Clearly identify relevant points, including summary and synthesis of information from different sources or different places in the same text.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Support quotes with your main ideas or argument with a clear analysis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Comment on the effect on the reader!</a:t>
            </a:r>
          </a:p>
        </p:txBody>
      </p:sp>
      <p:sp>
        <p:nvSpPr>
          <p:cNvPr id="2" name="Rectangle 1"/>
          <p:cNvSpPr/>
          <p:nvPr/>
        </p:nvSpPr>
        <p:spPr>
          <a:xfrm>
            <a:off x="648929" y="-15792"/>
            <a:ext cx="84950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522" y="916846"/>
            <a:ext cx="806484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Success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in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Reading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Can you remember what PEA stands for?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What makes a successful PEA paragraph?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46F0D7-C01B-4EB0-A4DF-B108187C4EA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15629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25C36A-BE04-47A0-8FEE-A512A0CB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212" y="1722386"/>
            <a:ext cx="7886700" cy="4351338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 thin, flat or rounded metal tool with rough surfaces for rubbing wooden or metal objects to make them smooth or to change their shape.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person who makes and repairs iron objects and horseshoes.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physically disabled or injured, especially in the foot or leg so as to limp or walk with difficulty.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very great in amount or level, or extremely good.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Lamed   Blacksmith  Tremendous 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0746FC-BA55-4841-B12E-89995EBA6B2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AC4FEF5-755A-489B-8F91-DA26F5F5DBAF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Match the words to their definitions.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AB77BA-0563-47FD-9971-80448D828AB1}"/>
              </a:ext>
            </a:extLst>
          </p:cNvPr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</p:spTree>
    <p:extLst>
      <p:ext uri="{BB962C8B-B14F-4D97-AF65-F5344CB8AC3E}">
        <p14:creationId xmlns:p14="http://schemas.microsoft.com/office/powerpoint/2010/main" val="4965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25C36A-BE04-47A0-8FEE-A512A0CB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212" y="1722386"/>
            <a:ext cx="7886700" cy="4752156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File: </a:t>
            </a:r>
            <a:r>
              <a:rPr lang="en-GB" sz="3200" dirty="0"/>
              <a:t>a thin, flat or rounded metal tool with rough surfaces for rubbing wooden or metal objects to make them smooth or to change their shape.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Blacksmith: </a:t>
            </a:r>
            <a:r>
              <a:rPr lang="en-GB" sz="3200" dirty="0"/>
              <a:t>a person who makes and repairs iron objects and horseshoes.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Lamed: </a:t>
            </a:r>
            <a:r>
              <a:rPr lang="en-GB" sz="3200" dirty="0"/>
              <a:t>physically disabled or injured, especially in the foot or leg so as to limp or walk with difficulty.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Tremendous: </a:t>
            </a:r>
            <a:r>
              <a:rPr lang="en-GB" sz="3200" dirty="0"/>
              <a:t>very great in amount or level, or extremely good.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0746FC-BA55-4841-B12E-89995EBA6B2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AC4FEF5-755A-489B-8F91-DA26F5F5DBAF}"/>
              </a:ext>
            </a:extLst>
          </p:cNvPr>
          <p:cNvSpPr txBox="1">
            <a:spLocks/>
          </p:cNvSpPr>
          <p:nvPr/>
        </p:nvSpPr>
        <p:spPr>
          <a:xfrm>
            <a:off x="1061830" y="784276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your answers.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AB77BA-0563-47FD-9971-80448D828AB1}"/>
              </a:ext>
            </a:extLst>
          </p:cNvPr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</p:spTree>
    <p:extLst>
      <p:ext uri="{BB962C8B-B14F-4D97-AF65-F5344CB8AC3E}">
        <p14:creationId xmlns:p14="http://schemas.microsoft.com/office/powerpoint/2010/main" val="241589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471" y="975722"/>
            <a:ext cx="460149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+mn-lt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+mn-lt"/>
              </a:rPr>
            </a:br>
            <a:r>
              <a:rPr lang="en-GB" sz="2800" dirty="0">
                <a:solidFill>
                  <a:srgbClr val="FF0000"/>
                </a:solidFill>
                <a:latin typeface="+mn-lt"/>
              </a:rPr>
              <a:t>Selecting </a:t>
            </a:r>
            <a:br>
              <a:rPr lang="en-GB" sz="2800" dirty="0">
                <a:solidFill>
                  <a:srgbClr val="FF0000"/>
                </a:solidFill>
                <a:latin typeface="+mn-lt"/>
              </a:rPr>
            </a:br>
            <a:r>
              <a:rPr lang="en-GB" sz="4000" b="1" dirty="0">
                <a:latin typeface="+mn-lt"/>
              </a:rPr>
              <a:t>Success in Reading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43" y="2419742"/>
            <a:ext cx="8229600" cy="39982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GB" sz="9600" dirty="0"/>
              <a:t>To achieve high levels in reading, you need to be able to use PEA well.</a:t>
            </a:r>
          </a:p>
          <a:p>
            <a:pPr algn="ctr">
              <a:buNone/>
            </a:pPr>
            <a:endParaRPr lang="en-GB" sz="9600" dirty="0"/>
          </a:p>
          <a:p>
            <a:pPr marL="0" indent="0">
              <a:buNone/>
            </a:pPr>
            <a:r>
              <a:rPr lang="en-GB" sz="9600" dirty="0"/>
              <a:t>What does PEA stand for?</a:t>
            </a:r>
          </a:p>
          <a:p>
            <a:pPr marL="0" indent="0">
              <a:buNone/>
            </a:pPr>
            <a:r>
              <a:rPr lang="en-GB" sz="11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POINT</a:t>
            </a:r>
          </a:p>
          <a:p>
            <a:pPr marL="0" indent="0">
              <a:buNone/>
            </a:pPr>
            <a:r>
              <a:rPr lang="en-GB" sz="11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EVIDENCE</a:t>
            </a:r>
          </a:p>
          <a:p>
            <a:pPr marL="0" indent="0">
              <a:buNone/>
            </a:pPr>
            <a:r>
              <a:rPr lang="en-GB" sz="11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ANALYSIS</a:t>
            </a:r>
            <a:endParaRPr lang="en-GB" sz="110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972879" y="323165"/>
            <a:ext cx="2208025" cy="707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13DB9-3164-4C46-B9EB-ED462D208D0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11985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93338" y="848496"/>
            <a:ext cx="5294671" cy="9070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Achieving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in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Reading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85542" y="1854758"/>
            <a:ext cx="7933993" cy="4415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POINT: </a:t>
            </a:r>
            <a:r>
              <a:rPr lang="en-GB" sz="2800" dirty="0"/>
              <a:t>Give your answer to the question.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4216" y="2873647"/>
            <a:ext cx="73729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4000" dirty="0"/>
              <a:t>How does </a:t>
            </a:r>
            <a:r>
              <a:rPr lang="en-GB" sz="4000" dirty="0" err="1"/>
              <a:t>Magwitch</a:t>
            </a:r>
            <a:r>
              <a:rPr lang="en-GB" sz="4000" dirty="0"/>
              <a:t> terrorise Pip?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2158" y="3942014"/>
            <a:ext cx="684076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Magwitch</a:t>
            </a:r>
            <a:r>
              <a:rPr lang="en-GB" sz="3600" dirty="0"/>
              <a:t> uses threats which are both physical and psychological to terrorise Pip.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887" y="-29217"/>
            <a:ext cx="84655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401CBF-344B-4808-9899-B37D2FBE3AFD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8444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93872" y="2202025"/>
            <a:ext cx="7975655" cy="38038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EVIDENCE: </a:t>
            </a:r>
            <a:r>
              <a:rPr lang="en-GB" sz="2800" dirty="0"/>
              <a:t>Use a quotation from the    novel to show what you have said is true.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36723" y="852153"/>
            <a:ext cx="5132439" cy="907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Achieving </a:t>
            </a:r>
            <a:r>
              <a:rPr lang="en-GB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in </a:t>
            </a:r>
            <a:r>
              <a:rPr lang="en-GB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Reading</a:t>
            </a:r>
            <a:endParaRPr lang="en-GB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016" y="3565340"/>
            <a:ext cx="3175851" cy="211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D8D300-3969-4FDF-B67A-727B8846F04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8892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456" y="930358"/>
            <a:ext cx="5309419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Selecting</a:t>
            </a:r>
            <a:r>
              <a:rPr lang="en-GB" b="1" dirty="0">
                <a:solidFill>
                  <a:srgbClr val="F99107"/>
                </a:solidFill>
                <a:latin typeface="+mn-lt"/>
              </a:rPr>
              <a:t> </a:t>
            </a:r>
            <a:r>
              <a:rPr lang="en-GB" b="1" dirty="0">
                <a:latin typeface="+mn-lt"/>
              </a:rPr>
              <a:t>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22143" y="2540005"/>
            <a:ext cx="7992888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dirty="0"/>
              <a:t>Read back through </a:t>
            </a:r>
          </a:p>
          <a:p>
            <a:pPr algn="ctr"/>
            <a:r>
              <a:rPr lang="en-GB" sz="4000" dirty="0"/>
              <a:t>Pages 4 and 5</a:t>
            </a:r>
          </a:p>
          <a:p>
            <a:r>
              <a:rPr lang="en-GB" sz="4000" dirty="0"/>
              <a:t> </a:t>
            </a:r>
          </a:p>
          <a:p>
            <a:pPr algn="ctr"/>
            <a:r>
              <a:rPr lang="en-GB" sz="4000" u="sng" dirty="0"/>
              <a:t>Underline those words which show Pip is physically disorientated.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693174" y="0"/>
            <a:ext cx="84508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81084" y="409404"/>
            <a:ext cx="2875006" cy="757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F71426-DF70-4918-8F4A-A0382266AE5C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235155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76116" y="969496"/>
            <a:ext cx="41148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Deconstructing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08935" y="2358784"/>
            <a:ext cx="6880033" cy="52322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GB" sz="2800" dirty="0"/>
              <a:t>Show that you understand the language used.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47773" y="3523705"/>
            <a:ext cx="7202358" cy="181588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/>
              <a:t>Demonstrate that you are able to pick out a key word or phrase and examine its significance. </a:t>
            </a:r>
          </a:p>
          <a:p>
            <a:r>
              <a:rPr lang="en-GB" sz="2800" dirty="0"/>
              <a:t> Look at the associated connotations of the word/phrase and how it answers your question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886" y="-846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140224" y="396018"/>
            <a:ext cx="2323070" cy="757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45" y="2250349"/>
            <a:ext cx="800098" cy="7400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56" y="4076840"/>
            <a:ext cx="767147" cy="7096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FE7438-5C07-4492-9C4A-29FAAE1515A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4685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3460"/>
            <a:ext cx="8229600" cy="18393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‘so giddy, I clung to him with both hands’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8543" y="860894"/>
            <a:ext cx="41148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Deconstructing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887" y="-7859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63809" y="360524"/>
            <a:ext cx="2570205" cy="8237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348427" y="2012596"/>
            <a:ext cx="1902940" cy="10814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81869" y="4163535"/>
            <a:ext cx="290795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word “giddy” reveals how disorientated Pip feels.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9364" y="4132034"/>
            <a:ext cx="290795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word “clung” indicates that Pip was desperately holding on to Magwitch.</a:t>
            </a:r>
          </a:p>
        </p:txBody>
      </p:sp>
      <p:sp>
        <p:nvSpPr>
          <p:cNvPr id="11" name="Oval 10"/>
          <p:cNvSpPr/>
          <p:nvPr/>
        </p:nvSpPr>
        <p:spPr>
          <a:xfrm>
            <a:off x="4787511" y="2058568"/>
            <a:ext cx="1886465" cy="10814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11143" y="6003933"/>
            <a:ext cx="8229600" cy="646331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Both words highlight how terrified Pip is.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DBC7E9-5273-4E08-8FE5-6AD8DB587BA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9553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759</Words>
  <Application>Microsoft Office PowerPoint</Application>
  <PresentationFormat>On-screen Show (4:3)</PresentationFormat>
  <Paragraphs>88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Learning Objectives: To be able to recall information; to select and deconstruct how a writer uses language to create meaning. </vt:lpstr>
      <vt:lpstr>PowerPoint Presentation</vt:lpstr>
      <vt:lpstr>PowerPoint Presentation</vt:lpstr>
      <vt:lpstr> Selecting  Success in Reading </vt:lpstr>
      <vt:lpstr>Achieving in Reading</vt:lpstr>
      <vt:lpstr>PowerPoint Presentation</vt:lpstr>
      <vt:lpstr>Selecting information</vt:lpstr>
      <vt:lpstr>Deconstructing</vt:lpstr>
      <vt:lpstr>Deconstructing</vt:lpstr>
      <vt:lpstr>Selecting and Deconstructing</vt:lpstr>
      <vt:lpstr>Peer Assessment</vt:lpstr>
      <vt:lpstr>PowerPoint Presentation</vt:lpstr>
    </vt:vector>
  </TitlesOfParts>
  <Company>Towers School &amp; Sixth Form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Week</dc:title>
  <dc:creator>Rebecca Wood</dc:creator>
  <cp:lastModifiedBy>Darren Burton</cp:lastModifiedBy>
  <cp:revision>85</cp:revision>
  <dcterms:created xsi:type="dcterms:W3CDTF">2016-07-05T13:18:53Z</dcterms:created>
  <dcterms:modified xsi:type="dcterms:W3CDTF">2020-09-22T10:41:17Z</dcterms:modified>
</cp:coreProperties>
</file>