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7" r:id="rId3"/>
    <p:sldId id="302" r:id="rId4"/>
    <p:sldId id="303" r:id="rId5"/>
    <p:sldId id="259" r:id="rId6"/>
    <p:sldId id="260" r:id="rId7"/>
    <p:sldId id="261" r:id="rId8"/>
    <p:sldId id="262" r:id="rId9"/>
    <p:sldId id="263" r:id="rId10"/>
    <p:sldId id="282" r:id="rId11"/>
    <p:sldId id="264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60" autoAdjust="0"/>
  </p:normalViewPr>
  <p:slideViewPr>
    <p:cSldViewPr snapToGrid="0">
      <p:cViewPr varScale="1">
        <p:scale>
          <a:sx n="79" d="100"/>
          <a:sy n="79" d="100"/>
        </p:scale>
        <p:origin x="-15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3EE43-3AF1-415B-81EE-0C454157B10F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3879-6B12-4D69-9831-F39C2EBEE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1    Discuss students’</a:t>
            </a:r>
            <a:r>
              <a:rPr lang="en-GB" baseline="0" dirty="0"/>
              <a:t> fears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8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3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page</a:t>
            </a:r>
            <a:r>
              <a:rPr lang="en-GB" baseline="0" dirty="0"/>
              <a:t> 2 as a class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31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</a:t>
            </a:r>
            <a:r>
              <a:rPr lang="en-GB" baseline="0" dirty="0"/>
              <a:t> contextualise the passage.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156C-1D05-4AC1-B2A5-C34D4E98D2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96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63879-6B12-4D69-9831-F39C2EBEE2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0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8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95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5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25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34BD-A523-423E-B2A0-D5D25F536465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E343-CD3B-423F-8791-8DA4EE611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887" y="-2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3" name="Explosion 1 2"/>
          <p:cNvSpPr/>
          <p:nvPr/>
        </p:nvSpPr>
        <p:spPr>
          <a:xfrm>
            <a:off x="707887" y="719445"/>
            <a:ext cx="8674769" cy="5847347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68107" y="2350457"/>
            <a:ext cx="58108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How could a writer </a:t>
            </a:r>
          </a:p>
          <a:p>
            <a:pPr algn="ctr"/>
            <a:r>
              <a:rPr lang="en-US" sz="54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create a sense of </a:t>
            </a:r>
          </a:p>
          <a:p>
            <a:pPr algn="ctr"/>
            <a:r>
              <a:rPr lang="en-US" sz="5400" b="1" cap="none" spc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</a:rPr>
              <a:t>fear in a text?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6778D8-DE2E-48D9-94A0-35F39CB89B2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396774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43" y="521521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n-lt"/>
              </a:rPr>
              <a:t>Inferring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and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99107"/>
                </a:solidFill>
                <a:latin typeface="+mn-lt"/>
              </a:rPr>
              <a:t>Selecting</a:t>
            </a:r>
            <a:r>
              <a:rPr lang="en-GB" b="1" dirty="0">
                <a:solidFill>
                  <a:srgbClr val="F99107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499" y="2186043"/>
            <a:ext cx="799288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-</a:t>
            </a:r>
            <a:r>
              <a:rPr lang="en-GB" sz="2400" b="1" dirty="0"/>
              <a:t>Pip’s fears</a:t>
            </a:r>
          </a:p>
          <a:p>
            <a:r>
              <a:rPr lang="en-GB" sz="2400" dirty="0"/>
              <a:t>e.g.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“I clung to him with both hands.” </a:t>
            </a:r>
            <a:r>
              <a:rPr lang="en-GB" sz="2400" dirty="0">
                <a:solidFill>
                  <a:srgbClr val="0070C0"/>
                </a:solidFill>
              </a:rPr>
              <a:t>Pip’s action here reveals his childlike innocence as he would rather cling on to his attacker than fall or be sick.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400" dirty="0"/>
              <a:t>-</a:t>
            </a:r>
            <a:r>
              <a:rPr lang="en-GB" sz="2400" b="1" dirty="0"/>
              <a:t>How Magwitch terrorises Pip</a:t>
            </a:r>
          </a:p>
          <a:p>
            <a:r>
              <a:rPr lang="en-GB" sz="2400" dirty="0"/>
              <a:t>e.g.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“Keep still, you little devil, or I’ll cut your throat.” </a:t>
            </a:r>
            <a:r>
              <a:rPr lang="en-GB" sz="2400" dirty="0">
                <a:solidFill>
                  <a:srgbClr val="0070C0"/>
                </a:solidFill>
              </a:rPr>
              <a:t>The brutality with which Magwitch threatens Pip suggests that he is desperate for money or food. Perhaps, showing how bad his own situation 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7" y="-17759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8FD500-723E-4612-AE1A-67FD3B18105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613719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097" y="804219"/>
            <a:ext cx="4409786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+mn-lt"/>
              </a:rPr>
              <a:t>Summarise</a:t>
            </a:r>
            <a:r>
              <a:rPr lang="en-GB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a text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142" y="2103664"/>
            <a:ext cx="8229600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dirty="0"/>
              <a:t>How do you, as a reader, respond to</a:t>
            </a:r>
          </a:p>
          <a:p>
            <a:pPr algn="ctr"/>
            <a:endParaRPr lang="en-GB" sz="4000" dirty="0"/>
          </a:p>
          <a:p>
            <a:pPr marL="742950" indent="-742950" algn="ctr">
              <a:buAutoNum type="alphaLcParenR"/>
            </a:pPr>
            <a:r>
              <a:rPr lang="en-GB" sz="4000" dirty="0"/>
              <a:t>Pip</a:t>
            </a:r>
          </a:p>
          <a:p>
            <a:pPr marL="742950" indent="-742950" algn="ctr">
              <a:buAutoNum type="alphaLcParenR"/>
            </a:pPr>
            <a:r>
              <a:rPr lang="en-GB" sz="4000" dirty="0"/>
              <a:t>Magwitch </a:t>
            </a:r>
          </a:p>
          <a:p>
            <a:pPr marL="742950" indent="-742950" algn="ctr">
              <a:buAutoNum type="alphaLcParenR"/>
            </a:pPr>
            <a:endParaRPr lang="en-GB" sz="4000" dirty="0"/>
          </a:p>
          <a:p>
            <a:r>
              <a:rPr lang="en-GB" sz="4000" i="1" dirty="0"/>
              <a:t>Dickens’ presentation of Pip/Magwitch makes me think/feel…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98682" y="414686"/>
            <a:ext cx="2347784" cy="7331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334270-3FF1-4608-BC4B-5832C4294FC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92451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0" y="1104004"/>
            <a:ext cx="5810865" cy="795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Recalling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/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3" y="2737619"/>
            <a:ext cx="8229600" cy="20290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7200" dirty="0"/>
              <a:t>How does </a:t>
            </a:r>
            <a:r>
              <a:rPr lang="en-GB" sz="7200" dirty="0" err="1"/>
              <a:t>Magwitch</a:t>
            </a:r>
            <a:r>
              <a:rPr lang="en-GB" sz="7200" dirty="0"/>
              <a:t> terrorise Pip?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887" y="0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recall </a:t>
            </a:r>
            <a:r>
              <a:rPr lang="en-GB" dirty="0"/>
              <a:t>information; to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select </a:t>
            </a:r>
            <a:r>
              <a:rPr lang="en-GB" dirty="0"/>
              <a:t>and </a:t>
            </a:r>
            <a:r>
              <a:rPr lang="en-GB" dirty="0">
                <a:solidFill>
                  <a:srgbClr val="FF3300"/>
                </a:solidFill>
              </a:rPr>
              <a:t>deconstruct </a:t>
            </a:r>
            <a:r>
              <a:rPr lang="en-GB" dirty="0"/>
              <a:t>how a writer uses language to create meaning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266964-D02D-4BE4-9072-10E5D7F4DC9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94571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6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predict</a:t>
            </a:r>
            <a:r>
              <a:rPr lang="en-GB" dirty="0">
                <a:latin typeface="+mn-lt"/>
              </a:rPr>
              <a:t>,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clarify,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question</a:t>
            </a:r>
            <a:r>
              <a:rPr lang="en-GB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dirty="0">
                <a:latin typeface="+mn-lt"/>
              </a:rPr>
              <a:t>and </a:t>
            </a:r>
            <a:r>
              <a:rPr lang="en-GB" dirty="0">
                <a:solidFill>
                  <a:srgbClr val="FF3300"/>
                </a:solidFill>
                <a:latin typeface="+mn-lt"/>
              </a:rPr>
              <a:t>summarise.</a:t>
            </a:r>
            <a:endParaRPr lang="en-GB" dirty="0">
              <a:latin typeface="+mn-lt"/>
            </a:endParaRP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4572000" y="1108654"/>
            <a:ext cx="4479793" cy="42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DE920D-462F-40C0-8F3C-E6C2DF190063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1164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0689F-CB5A-4491-857E-0829549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12" y="535703"/>
            <a:ext cx="7807463" cy="60888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/>
              <a:t>Match the words to their definitions.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48BD6-1AE8-49F7-8331-C3DB866C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84619"/>
            <a:ext cx="7886700" cy="3837756"/>
          </a:xfrm>
          <a:solidFill>
            <a:srgbClr val="FFFFFF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To move or speak without confidence or with pauses.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Rough and not smooth or soft.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a serious and determined way.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cover someone or something completely.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 algn="ctr">
              <a:buNone/>
            </a:pPr>
            <a:r>
              <a:rPr lang="en-GB" sz="3200" b="1" dirty="0"/>
              <a:t>Coarse   Smothered   Earnestly   Faltered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8DFC34-DE42-40FC-940D-D0A1D6B04AC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DB83CB-2047-494C-8CC3-5DCCC15515B5}"/>
              </a:ext>
            </a:extLst>
          </p:cNvPr>
          <p:cNvSpPr/>
          <p:nvPr/>
        </p:nvSpPr>
        <p:spPr>
          <a:xfrm>
            <a:off x="707887" y="-2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576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0689F-CB5A-4491-857E-0829549E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12" y="535703"/>
            <a:ext cx="4493685" cy="60888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B48BD6-1AE8-49F7-8331-C3DB866C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884619"/>
            <a:ext cx="7886700" cy="3837756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Faltered: </a:t>
            </a:r>
            <a:r>
              <a:rPr lang="en-GB" sz="4000" dirty="0"/>
              <a:t>To move or speak without confidence or with pauses.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Coarse: </a:t>
            </a:r>
            <a:r>
              <a:rPr lang="en-GB" sz="4000" dirty="0"/>
              <a:t>Rough and not smooth or soft.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Earnestly: </a:t>
            </a:r>
            <a:r>
              <a:rPr lang="en-GB" sz="4000" dirty="0"/>
              <a:t>In a serious and determined way.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/>
              <a:t>Smothered: </a:t>
            </a:r>
            <a:r>
              <a:rPr lang="en-GB" sz="4000" dirty="0"/>
              <a:t>To cover someone or something completely.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8DFC34-DE42-40FC-940D-D0A1D6B04AC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DB83CB-2047-494C-8CC3-5DCCC15515B5}"/>
              </a:ext>
            </a:extLst>
          </p:cNvPr>
          <p:cNvSpPr/>
          <p:nvPr/>
        </p:nvSpPr>
        <p:spPr>
          <a:xfrm>
            <a:off x="707887" y="-2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014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116" y="1899765"/>
            <a:ext cx="7291234" cy="156836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Turn to page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GB" sz="4000" dirty="0"/>
              <a:t> of the pupil reading booklet.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7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B2DADD-3312-4327-8F91-ACEF87017741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70953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1143" y="564707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Predict</a:t>
            </a:r>
            <a:r>
              <a:rPr lang="en-GB" b="1" dirty="0">
                <a:latin typeface="+mn-lt"/>
              </a:rPr>
              <a:t> information from the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93" y="1854736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1. Who might the man be?</a:t>
            </a:r>
          </a:p>
          <a:p>
            <a:pPr marL="0" indent="0" algn="ctr">
              <a:buNone/>
            </a:pPr>
            <a:r>
              <a:rPr lang="en-GB" sz="4000" dirty="0"/>
              <a:t>2. Where might he have come from?</a:t>
            </a:r>
          </a:p>
          <a:p>
            <a:pPr marL="0" indent="0" algn="ctr">
              <a:buNone/>
            </a:pPr>
            <a:r>
              <a:rPr lang="en-GB" sz="4000" dirty="0"/>
              <a:t>3. What impression does the writer give of him?</a:t>
            </a:r>
          </a:p>
          <a:p>
            <a:pPr marL="0" indent="0" algn="ctr">
              <a:buNone/>
            </a:pPr>
            <a:r>
              <a:rPr lang="en-GB" sz="4000" dirty="0"/>
              <a:t>4. Who might the narrator be?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887" y="17568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18001" y="369332"/>
            <a:ext cx="1233919" cy="4151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EE6A7-AD32-4DA6-9381-328D206DF2F5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2339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902" y="737182"/>
            <a:ext cx="8048082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FF00"/>
                </a:solidFill>
                <a:latin typeface="+mn-lt"/>
              </a:rPr>
              <a:t>Clarify </a:t>
            </a:r>
            <a:r>
              <a:rPr lang="en-GB" b="1" dirty="0">
                <a:latin typeface="+mn-lt"/>
              </a:rPr>
              <a:t>the Context- </a:t>
            </a:r>
            <a:r>
              <a:rPr lang="en-GB" sz="4000" b="1" dirty="0">
                <a:latin typeface="+mn-lt"/>
              </a:rPr>
              <a:t>Great Expectations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142" y="2600712"/>
            <a:ext cx="8229600" cy="30467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Pip is a young orphan who lives with his sister and her husband, his parents having died when he was a baby. Late one afternoon, he visits a graveyard where they are buried when, all of a sudden, a fearful man appears from among the tombstones…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6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0BDDF3-5D65-41E1-8830-5F6B0DB91DD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4332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87" y="523693"/>
            <a:ext cx="7551174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b="1" dirty="0">
                <a:latin typeface="+mn-lt"/>
              </a:rPr>
              <a:t>Turn to page 3 - </a:t>
            </a:r>
            <a:r>
              <a:rPr lang="en-GB" b="1" dirty="0">
                <a:solidFill>
                  <a:srgbClr val="00B050"/>
                </a:solidFill>
                <a:latin typeface="+mn-lt"/>
              </a:rPr>
              <a:t>QUESTION</a:t>
            </a:r>
            <a:endParaRPr lang="en-GB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887" y="0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62630" y="2232727"/>
            <a:ext cx="8126627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400" dirty="0"/>
              <a:t>What do you learn about Pip from the extract?</a:t>
            </a:r>
          </a:p>
          <a:p>
            <a:pPr marL="342900" indent="-342900">
              <a:buFontTx/>
              <a:buAutoNum type="alphaLcParenR"/>
            </a:pPr>
            <a:r>
              <a:rPr lang="en-GB" sz="2400" dirty="0"/>
              <a:t>What do you learn about Magwitch from the extract?</a:t>
            </a:r>
          </a:p>
          <a:p>
            <a:pPr marL="342900" indent="-342900">
              <a:buFontTx/>
              <a:buAutoNum type="alphaLcParenR"/>
            </a:pPr>
            <a:endParaRPr lang="en-GB" sz="2400" dirty="0"/>
          </a:p>
          <a:p>
            <a:r>
              <a:rPr lang="en-GB" sz="2400" dirty="0"/>
              <a:t>Pick out a 3 pieces of evidence and explain what you learn about the character.</a:t>
            </a:r>
          </a:p>
          <a:p>
            <a:endParaRPr lang="en-GB" sz="2400" dirty="0"/>
          </a:p>
          <a:p>
            <a:r>
              <a:rPr lang="en-GB" sz="2400" dirty="0"/>
              <a:t>For example</a:t>
            </a:r>
          </a:p>
          <a:p>
            <a:pPr marL="342900" indent="-342900"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“</a:t>
            </a:r>
            <a:r>
              <a:rPr lang="en-GB" sz="2400" dirty="0">
                <a:solidFill>
                  <a:srgbClr val="0070C0"/>
                </a:solidFill>
              </a:rPr>
              <a:t>He ate the bread ravenously.</a:t>
            </a:r>
            <a:r>
              <a:rPr lang="en-GB" sz="2400" dirty="0">
                <a:solidFill>
                  <a:schemeClr val="tx1"/>
                </a:solidFill>
              </a:rPr>
              <a:t>”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The word “</a:t>
            </a:r>
            <a:r>
              <a:rPr lang="en-GB" sz="2400" dirty="0">
                <a:solidFill>
                  <a:srgbClr val="0070C0"/>
                </a:solidFill>
              </a:rPr>
              <a:t>ravenously</a:t>
            </a:r>
            <a:r>
              <a:rPr lang="en-GB" sz="2400" dirty="0"/>
              <a:t>” suggests that Magwitch is incredibly hungry. Perhaps, he is poor and unable to buy food himself.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BDE807-39C6-43D7-9D9D-26C16B37EA9D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420069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43" y="521521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n-lt"/>
              </a:rPr>
              <a:t>QUESTION: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+mn-lt"/>
              </a:rPr>
              <a:t>Inferring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b="1" dirty="0">
                <a:latin typeface="+mn-lt"/>
              </a:rPr>
              <a:t>and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99107"/>
                </a:solidFill>
                <a:latin typeface="+mn-lt"/>
              </a:rPr>
              <a:t>Selecting</a:t>
            </a:r>
            <a:r>
              <a:rPr lang="en-GB" b="1" dirty="0">
                <a:solidFill>
                  <a:srgbClr val="F99107"/>
                </a:solidFill>
                <a:latin typeface="+mn-lt"/>
              </a:rPr>
              <a:t> 		      </a:t>
            </a:r>
            <a:r>
              <a:rPr lang="en-GB" b="1" dirty="0">
                <a:latin typeface="+mn-lt"/>
              </a:rPr>
              <a:t>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29499" y="2127049"/>
            <a:ext cx="7992888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/>
              <a:t>Read through </a:t>
            </a:r>
          </a:p>
          <a:p>
            <a:pPr algn="ctr"/>
            <a:r>
              <a:rPr lang="en-GB" sz="4000" dirty="0"/>
              <a:t>Pages 4 and 5</a:t>
            </a:r>
          </a:p>
          <a:p>
            <a:r>
              <a:rPr lang="en-GB" sz="4000" dirty="0"/>
              <a:t> </a:t>
            </a:r>
          </a:p>
          <a:p>
            <a:pPr algn="ctr"/>
            <a:r>
              <a:rPr lang="en-GB" sz="4000" b="1" u="sng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Infer</a:t>
            </a:r>
            <a:r>
              <a:rPr lang="en-GB" sz="4000" b="1" u="sng" dirty="0"/>
              <a:t> and </a:t>
            </a:r>
            <a:r>
              <a:rPr lang="en-GB" sz="4000" b="1" u="sng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Select</a:t>
            </a:r>
          </a:p>
          <a:p>
            <a:r>
              <a:rPr lang="en-GB" sz="4000" dirty="0"/>
              <a:t>-</a:t>
            </a:r>
            <a:r>
              <a:rPr lang="en-GB" sz="4400" dirty="0"/>
              <a:t>Pip’s fears</a:t>
            </a:r>
          </a:p>
          <a:p>
            <a:r>
              <a:rPr lang="en-GB" sz="4400" dirty="0"/>
              <a:t>-How </a:t>
            </a:r>
            <a:r>
              <a:rPr lang="en-GB" sz="4400" dirty="0" err="1"/>
              <a:t>Magwitch</a:t>
            </a:r>
            <a:r>
              <a:rPr lang="en-GB" sz="4400" dirty="0"/>
              <a:t> terrorises Pip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887" y="-17759"/>
            <a:ext cx="84361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/>
              <a:t>Learning Objectives: </a:t>
            </a:r>
            <a:r>
              <a:rPr lang="en-GB" sz="2000" dirty="0"/>
              <a:t>To be able to </a:t>
            </a:r>
            <a:r>
              <a:rPr lang="en-GB" sz="2000" dirty="0">
                <a:solidFill>
                  <a:srgbClr val="0070C0"/>
                </a:solidFill>
              </a:rPr>
              <a:t>predict</a:t>
            </a:r>
            <a:r>
              <a:rPr lang="en-GB" sz="2000" dirty="0"/>
              <a:t>,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GB" sz="2000" dirty="0">
                <a:solidFill>
                  <a:srgbClr val="FFC000"/>
                </a:solidFill>
              </a:rPr>
              <a:t>clarify, </a:t>
            </a:r>
            <a:r>
              <a:rPr lang="en-GB" sz="2000" dirty="0">
                <a:solidFill>
                  <a:srgbClr val="00B050"/>
                </a:solidFill>
              </a:rPr>
              <a:t>question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dirty="0">
                <a:solidFill>
                  <a:srgbClr val="FF3300"/>
                </a:solidFill>
              </a:rPr>
              <a:t>summarise.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E55714-D509-4A39-B6B1-491F8D4132AA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51060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645</Words>
  <Application>Microsoft Office PowerPoint</Application>
  <PresentationFormat>On-screen Show (4:3)</PresentationFormat>
  <Paragraphs>86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Learning Objectives: To be able to predict, clarify, question and summarise.</vt:lpstr>
      <vt:lpstr>Match the words to their definitions.</vt:lpstr>
      <vt:lpstr>Check your answers:</vt:lpstr>
      <vt:lpstr>PowerPoint Presentation</vt:lpstr>
      <vt:lpstr>Predict information from the text</vt:lpstr>
      <vt:lpstr>Clarify the Context- Great Expectations</vt:lpstr>
      <vt:lpstr>Turn to page 3 - QUESTION</vt:lpstr>
      <vt:lpstr>QUESTION: Inferring and Selecting         information</vt:lpstr>
      <vt:lpstr>Inferring and Selecting information</vt:lpstr>
      <vt:lpstr>Summarise a text</vt:lpstr>
      <vt:lpstr>Recalling Information</vt:lpstr>
    </vt:vector>
  </TitlesOfParts>
  <Company>Towers School &amp; Sixth Form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Week</dc:title>
  <dc:creator>Rebecca Wood</dc:creator>
  <cp:lastModifiedBy>Darren Burton</cp:lastModifiedBy>
  <cp:revision>84</cp:revision>
  <dcterms:created xsi:type="dcterms:W3CDTF">2016-07-05T13:18:53Z</dcterms:created>
  <dcterms:modified xsi:type="dcterms:W3CDTF">2020-09-22T10:39:22Z</dcterms:modified>
</cp:coreProperties>
</file>