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73" r:id="rId2"/>
    <p:sldId id="306" r:id="rId3"/>
    <p:sldId id="307" r:id="rId4"/>
    <p:sldId id="275" r:id="rId5"/>
    <p:sldId id="276" r:id="rId6"/>
    <p:sldId id="277" r:id="rId7"/>
    <p:sldId id="285" r:id="rId8"/>
    <p:sldId id="28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9933"/>
    <a:srgbClr val="CCCCFF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860" autoAdjust="0"/>
  </p:normalViewPr>
  <p:slideViewPr>
    <p:cSldViewPr snapToGrid="0">
      <p:cViewPr varScale="1">
        <p:scale>
          <a:sx n="79" d="100"/>
          <a:sy n="79" d="100"/>
        </p:scale>
        <p:origin x="-153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3EE43-3AF1-415B-81EE-0C454157B10F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63879-6B12-4D69-9831-F39C2EBEE2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58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All</a:t>
            </a:r>
            <a:r>
              <a:rPr lang="en-GB" baseline="0" dirty="0"/>
              <a:t>, Most, Some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7C361-4CA6-469F-89B5-F8295D3E102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157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718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7156C-1D05-4AC1-B2A5-C34D4E98D2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380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LESSON 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963879-6B12-4D69-9831-F39C2EBEE23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4325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83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959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45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014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91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5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28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00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850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5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634BD-A523-423E-B2A0-D5D25F536465}" type="datetimeFigureOut">
              <a:rPr lang="en-GB" smtClean="0"/>
              <a:t>22/09/2020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5E343-CD3B-423F-8791-8DA4EE6113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76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87" y="250008"/>
            <a:ext cx="4071934" cy="63579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3600" b="1" dirty="0">
                <a:latin typeface="+mn-lt"/>
              </a:rPr>
              <a:t>Learning Objectives:</a:t>
            </a:r>
            <a:br>
              <a:rPr lang="en-GB" sz="3600" b="1" dirty="0">
                <a:latin typeface="+mn-lt"/>
              </a:rPr>
            </a:br>
            <a:r>
              <a:rPr lang="en-GB" sz="3600" b="1" dirty="0">
                <a:latin typeface="+mn-lt"/>
              </a:rPr>
              <a:t/>
            </a:r>
            <a:br>
              <a:rPr lang="en-GB" sz="3600" b="1" dirty="0">
                <a:latin typeface="+mn-lt"/>
              </a:rPr>
            </a:br>
            <a:r>
              <a:rPr lang="en-GB" sz="3600" dirty="0">
                <a:latin typeface="+mn-lt"/>
              </a:rPr>
              <a:t>To be able to </a:t>
            </a:r>
            <a:r>
              <a:rPr lang="en-GB" sz="3600" dirty="0">
                <a:solidFill>
                  <a:srgbClr val="0070C0"/>
                </a:solidFill>
                <a:latin typeface="+mn-lt"/>
              </a:rPr>
              <a:t>recall</a:t>
            </a:r>
            <a:r>
              <a:rPr lang="en-GB" sz="3600" dirty="0">
                <a:solidFill>
                  <a:schemeClr val="accent5">
                    <a:lumMod val="20000"/>
                    <a:lumOff val="80000"/>
                  </a:schemeClr>
                </a:solidFill>
                <a:latin typeface="+mn-lt"/>
              </a:rPr>
              <a:t> </a:t>
            </a:r>
            <a:r>
              <a:rPr lang="en-GB" sz="3600" dirty="0">
                <a:latin typeface="+mn-lt"/>
              </a:rPr>
              <a:t>prior learning; to </a:t>
            </a:r>
            <a:r>
              <a:rPr lang="en-GB" sz="3600" dirty="0">
                <a:solidFill>
                  <a:srgbClr val="FF0000"/>
                </a:solidFill>
                <a:latin typeface="+mn-lt"/>
              </a:rPr>
              <a:t>select </a:t>
            </a:r>
            <a:r>
              <a:rPr lang="en-GB" sz="3600" dirty="0">
                <a:latin typeface="+mn-lt"/>
              </a:rPr>
              <a:t>and </a:t>
            </a:r>
            <a:r>
              <a:rPr lang="en-GB" sz="3600" dirty="0">
                <a:solidFill>
                  <a:srgbClr val="FF3300"/>
                </a:solidFill>
                <a:latin typeface="+mn-lt"/>
              </a:rPr>
              <a:t>deconstruct </a:t>
            </a:r>
            <a:r>
              <a:rPr lang="en-GB" sz="3600" dirty="0">
                <a:latin typeface="+mn-lt"/>
              </a:rPr>
              <a:t>how a writer uses language to create meaning  </a:t>
            </a:r>
            <a:r>
              <a:rPr lang="en-GB" sz="3600" dirty="0">
                <a:latin typeface="Comic Sans MS" pitchFamily="66" charset="0"/>
              </a:rPr>
              <a:t/>
            </a:r>
            <a:br>
              <a:rPr lang="en-GB" sz="3600" dirty="0">
                <a:latin typeface="Comic Sans MS" pitchFamily="66" charset="0"/>
              </a:rPr>
            </a:br>
            <a:endParaRPr lang="en-GB" sz="3600" dirty="0">
              <a:latin typeface="Comic Sans MS" pitchFamily="66" charset="0"/>
            </a:endParaRPr>
          </a:p>
        </p:txBody>
      </p:sp>
      <p:pic>
        <p:nvPicPr>
          <p:cNvPr id="4" name="Picture 1" descr="Objectives &amp; Assessment Model.png"/>
          <p:cNvPicPr>
            <a:picLocks noChangeAspect="1"/>
          </p:cNvPicPr>
          <p:nvPr/>
        </p:nvPicPr>
        <p:blipFill>
          <a:blip r:embed="rId3" cstate="print"/>
          <a:srcRect l="3215"/>
          <a:stretch>
            <a:fillRect/>
          </a:stretch>
        </p:blipFill>
        <p:spPr bwMode="auto">
          <a:xfrm>
            <a:off x="5072065" y="1137451"/>
            <a:ext cx="3981885" cy="375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72E4794-E23D-4AE7-9720-409B30CE7E34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Learning Content</a:t>
            </a:r>
          </a:p>
        </p:txBody>
      </p:sp>
    </p:spTree>
    <p:extLst>
      <p:ext uri="{BB962C8B-B14F-4D97-AF65-F5344CB8AC3E}">
        <p14:creationId xmlns:p14="http://schemas.microsoft.com/office/powerpoint/2010/main" val="1839147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05C70-77A3-4E6A-A827-0E48841E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114" y="1825625"/>
            <a:ext cx="7886700" cy="4351338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000" dirty="0"/>
              <a:t>Satisfactory or not bad.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Rough, irregular and uneven.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000" dirty="0"/>
              <a:t>Softly spoken so it is nearly not heard.</a:t>
            </a:r>
          </a:p>
          <a:p>
            <a:pPr marL="0" indent="0" algn="ctr">
              <a:buNone/>
            </a:pPr>
            <a:endParaRPr lang="en-GB" sz="4000" b="1" dirty="0"/>
          </a:p>
          <a:p>
            <a:pPr marL="0" indent="0" algn="ctr">
              <a:buNone/>
            </a:pPr>
            <a:r>
              <a:rPr lang="en-GB" sz="4400" b="1" dirty="0"/>
              <a:t>Murmur   Jagged   Reasonable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F11C92-9CF0-44E4-9D57-4A0CF590A4C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Unlocking Vocabulary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6A55C8-04E3-4433-AFDA-15F25C14717F}"/>
              </a:ext>
            </a:extLst>
          </p:cNvPr>
          <p:cNvSpPr/>
          <p:nvPr/>
        </p:nvSpPr>
        <p:spPr>
          <a:xfrm>
            <a:off x="648929" y="-15792"/>
            <a:ext cx="8495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517F4FE-F477-4D6C-B701-2EAE22981EFA}"/>
              </a:ext>
            </a:extLst>
          </p:cNvPr>
          <p:cNvSpPr txBox="1">
            <a:spLocks/>
          </p:cNvSpPr>
          <p:nvPr/>
        </p:nvSpPr>
        <p:spPr>
          <a:xfrm>
            <a:off x="1061830" y="784276"/>
            <a:ext cx="7807463" cy="60888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Match the words to their definitions.</a:t>
            </a:r>
          </a:p>
        </p:txBody>
      </p:sp>
    </p:spTree>
    <p:extLst>
      <p:ext uri="{BB962C8B-B14F-4D97-AF65-F5344CB8AC3E}">
        <p14:creationId xmlns:p14="http://schemas.microsoft.com/office/powerpoint/2010/main" val="211182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A05C70-77A3-4E6A-A827-0E48841E72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3114" y="1825625"/>
            <a:ext cx="7886700" cy="4351338"/>
          </a:xfrm>
          <a:solidFill>
            <a:srgbClr val="FFFFFF"/>
          </a:solidFill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Reasonable: </a:t>
            </a:r>
            <a:r>
              <a:rPr lang="en-GB" sz="4400" dirty="0"/>
              <a:t>Satisfactory or not bad.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Jagged: </a:t>
            </a:r>
            <a:r>
              <a:rPr lang="en-GB" sz="4400" dirty="0"/>
              <a:t>Rough, irregular and uneven.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4400" b="1" dirty="0"/>
              <a:t>Murmur: </a:t>
            </a:r>
            <a:r>
              <a:rPr lang="en-GB" sz="4400" dirty="0"/>
              <a:t>Softly spoken so it is nearly not heard.</a:t>
            </a:r>
          </a:p>
          <a:p>
            <a:pPr marL="0" indent="0" algn="ctr">
              <a:buNone/>
            </a:pPr>
            <a:endParaRPr lang="en-GB" sz="3200" b="1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0F11C92-9CF0-44E4-9D57-4A0CF590A4C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Answers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36A55C8-04E3-4433-AFDA-15F25C14717F}"/>
              </a:ext>
            </a:extLst>
          </p:cNvPr>
          <p:cNvSpPr/>
          <p:nvPr/>
        </p:nvSpPr>
        <p:spPr>
          <a:xfrm>
            <a:off x="648929" y="-15792"/>
            <a:ext cx="849507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xmlns="" id="{A517F4FE-F477-4D6C-B701-2EAE22981EFA}"/>
              </a:ext>
            </a:extLst>
          </p:cNvPr>
          <p:cNvSpPr txBox="1">
            <a:spLocks/>
          </p:cNvSpPr>
          <p:nvPr/>
        </p:nvSpPr>
        <p:spPr>
          <a:xfrm>
            <a:off x="1061830" y="784276"/>
            <a:ext cx="7807463" cy="608885"/>
          </a:xfrm>
          <a:prstGeom prst="rect">
            <a:avLst/>
          </a:prstGeom>
          <a:solidFill>
            <a:srgbClr val="FFFFFF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Check your answers.</a:t>
            </a:r>
          </a:p>
        </p:txBody>
      </p:sp>
    </p:spTree>
    <p:extLst>
      <p:ext uri="{BB962C8B-B14F-4D97-AF65-F5344CB8AC3E}">
        <p14:creationId xmlns:p14="http://schemas.microsoft.com/office/powerpoint/2010/main" val="60102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1322" y="961159"/>
            <a:ext cx="2389239" cy="899256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latin typeface="+mn-lt"/>
              </a:rPr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141" y="2175245"/>
            <a:ext cx="8229600" cy="350366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dirty="0"/>
              <a:t>This text was written almost 100 years after </a:t>
            </a:r>
            <a:r>
              <a:rPr lang="en-GB" i="1" dirty="0"/>
              <a:t>Great Expectations</a:t>
            </a:r>
            <a:r>
              <a:rPr lang="en-GB" dirty="0"/>
              <a:t>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It is set in the American Deep South.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This extract also focuses on imagined fear; in this case, the rumours that surround a mysterious Boo </a:t>
            </a:r>
            <a:r>
              <a:rPr lang="en-GB" dirty="0" err="1"/>
              <a:t>Radley</a:t>
            </a:r>
            <a:r>
              <a:rPr lang="en-GB" dirty="0"/>
              <a:t>. </a:t>
            </a:r>
          </a:p>
        </p:txBody>
      </p:sp>
      <p:sp>
        <p:nvSpPr>
          <p:cNvPr id="6" name="Rectangle 5"/>
          <p:cNvSpPr/>
          <p:nvPr/>
        </p:nvSpPr>
        <p:spPr>
          <a:xfrm>
            <a:off x="707886" y="-2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0B1EF29-D0A1-4242-BCB8-E01B6B7248C5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Contextual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348165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301" y="896004"/>
            <a:ext cx="3724835" cy="704169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txBody>
          <a:bodyPr/>
          <a:lstStyle/>
          <a:p>
            <a:r>
              <a:rPr lang="en-GB" b="1" dirty="0">
                <a:latin typeface="+mn-lt"/>
              </a:rPr>
              <a:t>Turn to page 6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14400" y="2459773"/>
            <a:ext cx="8229600" cy="297385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4000" dirty="0"/>
              <a:t>Read the bold section.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793595" y="3428999"/>
            <a:ext cx="6264696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Why is Dill so interested in Boo </a:t>
            </a:r>
            <a:r>
              <a:rPr lang="en-GB" sz="4000" dirty="0" err="1"/>
              <a:t>Radley</a:t>
            </a:r>
            <a:r>
              <a:rPr lang="en-GB" sz="4000" dirty="0"/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673438" y="0"/>
            <a:ext cx="847056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487B549-1E10-455B-9464-2FDA1EB7880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Reading Activity</a:t>
            </a:r>
          </a:p>
        </p:txBody>
      </p:sp>
    </p:spTree>
    <p:extLst>
      <p:ext uri="{BB962C8B-B14F-4D97-AF65-F5344CB8AC3E}">
        <p14:creationId xmlns:p14="http://schemas.microsoft.com/office/powerpoint/2010/main" val="273480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085" y="1614326"/>
            <a:ext cx="7610186" cy="389481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GB" sz="4800" dirty="0"/>
              <a:t>Questions 1 and 2</a:t>
            </a:r>
            <a:br>
              <a:rPr lang="en-GB" sz="4800" dirty="0"/>
            </a:br>
            <a:r>
              <a:rPr lang="en-GB" sz="4800" dirty="0"/>
              <a:t/>
            </a:r>
            <a:br>
              <a:rPr lang="en-GB" sz="4800" dirty="0"/>
            </a:br>
            <a:r>
              <a:rPr lang="en-GB" sz="4800" b="1" dirty="0"/>
              <a:t>These questions are based on the first part of the text, up to </a:t>
            </a:r>
            <a:r>
              <a:rPr lang="en-GB" sz="4800" b="1" i="1" dirty="0"/>
              <a:t>go up and knock on the front door.</a:t>
            </a:r>
            <a:endParaRPr lang="en-GB" sz="4800" dirty="0"/>
          </a:p>
        </p:txBody>
      </p:sp>
      <p:sp>
        <p:nvSpPr>
          <p:cNvPr id="5" name="Rectangle 4"/>
          <p:cNvSpPr/>
          <p:nvPr/>
        </p:nvSpPr>
        <p:spPr>
          <a:xfrm>
            <a:off x="707923" y="0"/>
            <a:ext cx="843607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B87E349-7EFD-46A9-BC34-26D3BE78D2C2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250467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571750" y="873005"/>
            <a:ext cx="4474292" cy="71038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Questions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F0"/>
                </a:solidFill>
              </a:rPr>
              <a:t>1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and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GB" b="1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922696" y="1825625"/>
            <a:ext cx="38862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lvl="0" indent="0">
              <a:buNone/>
            </a:pPr>
            <a:r>
              <a:rPr lang="en-GB" dirty="0">
                <a:solidFill>
                  <a:srgbClr val="0070C0"/>
                </a:solidFill>
              </a:rPr>
              <a:t>1. How do we know that </a:t>
            </a:r>
            <a:r>
              <a:rPr lang="en-GB" dirty="0" err="1">
                <a:solidFill>
                  <a:srgbClr val="0070C0"/>
                </a:solidFill>
              </a:rPr>
              <a:t>Jem’s</a:t>
            </a:r>
            <a:r>
              <a:rPr lang="en-GB" dirty="0">
                <a:solidFill>
                  <a:srgbClr val="0070C0"/>
                </a:solidFill>
              </a:rPr>
              <a:t> description of Boo Radley in paragraph 5 is unlikely to be true?</a:t>
            </a:r>
          </a:p>
          <a:p>
            <a:pPr marL="0" lvl="0" indent="0">
              <a:buNone/>
            </a:pPr>
            <a:endParaRPr lang="en-GB" dirty="0"/>
          </a:p>
          <a:p>
            <a:pPr marL="0" lvl="0" indent="0">
              <a:buNone/>
            </a:pPr>
            <a:r>
              <a:rPr lang="en-GB" i="1" dirty="0"/>
              <a:t>I know </a:t>
            </a:r>
            <a:r>
              <a:rPr lang="en-GB" i="1" dirty="0" err="1"/>
              <a:t>Jem’s</a:t>
            </a:r>
            <a:r>
              <a:rPr lang="en-GB" i="1" dirty="0"/>
              <a:t> description of Boo is unlikely to be true because…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5102942" y="1825625"/>
            <a:ext cx="3886200" cy="435133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rgbClr val="00B050"/>
                </a:solidFill>
              </a:rPr>
              <a:t>2. How does the writer use language to create a terrifying picture of Boo Radley </a:t>
            </a:r>
            <a:r>
              <a:rPr lang="en-GB" u="sng" dirty="0">
                <a:solidFill>
                  <a:srgbClr val="00B050"/>
                </a:solidFill>
              </a:rPr>
              <a:t>in this paragraph</a:t>
            </a:r>
            <a:r>
              <a:rPr lang="en-GB" dirty="0">
                <a:solidFill>
                  <a:srgbClr val="00B050"/>
                </a:solidFill>
              </a:rPr>
              <a:t>?</a:t>
            </a:r>
          </a:p>
          <a:p>
            <a:pPr marL="0" indent="0">
              <a:buNone/>
            </a:pPr>
            <a:endParaRPr lang="en-GB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GB" i="1" dirty="0">
                <a:solidFill>
                  <a:schemeClr val="tx1"/>
                </a:solidFill>
              </a:rPr>
              <a:t>The writer uses…</a:t>
            </a:r>
          </a:p>
        </p:txBody>
      </p:sp>
      <p:sp>
        <p:nvSpPr>
          <p:cNvPr id="8" name="Rectangle 7"/>
          <p:cNvSpPr/>
          <p:nvPr/>
        </p:nvSpPr>
        <p:spPr>
          <a:xfrm>
            <a:off x="707887" y="0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FCE072C-8B41-4C4D-8CE7-16E52AF4B5D0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Mastery</a:t>
            </a:r>
          </a:p>
        </p:txBody>
      </p:sp>
    </p:spTree>
    <p:extLst>
      <p:ext uri="{BB962C8B-B14F-4D97-AF65-F5344CB8AC3E}">
        <p14:creationId xmlns:p14="http://schemas.microsoft.com/office/powerpoint/2010/main" val="2219598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07886" y="6588"/>
            <a:ext cx="84361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b="1" dirty="0"/>
              <a:t>Learning Objectives: </a:t>
            </a:r>
            <a:r>
              <a:rPr lang="en-GB" dirty="0"/>
              <a:t>To be able to </a:t>
            </a:r>
            <a:r>
              <a:rPr lang="en-GB" dirty="0">
                <a:solidFill>
                  <a:srgbClr val="0070C0"/>
                </a:solidFill>
              </a:rPr>
              <a:t>recall </a:t>
            </a:r>
            <a:r>
              <a:rPr lang="en-GB" dirty="0"/>
              <a:t>prior learning; to </a:t>
            </a:r>
            <a:r>
              <a:rPr lang="en-GB" dirty="0">
                <a:solidFill>
                  <a:srgbClr val="FF0000"/>
                </a:solidFill>
              </a:rPr>
              <a:t>select </a:t>
            </a:r>
            <a:r>
              <a:rPr lang="en-GB" dirty="0"/>
              <a:t>and </a:t>
            </a:r>
            <a:r>
              <a:rPr lang="en-GB" dirty="0">
                <a:solidFill>
                  <a:srgbClr val="FF3300"/>
                </a:solidFill>
              </a:rPr>
              <a:t>deconstruct </a:t>
            </a:r>
            <a:r>
              <a:rPr lang="en-GB" dirty="0"/>
              <a:t>how a writer uses language to create meaning </a:t>
            </a:r>
          </a:p>
        </p:txBody>
      </p:sp>
      <p:sp>
        <p:nvSpPr>
          <p:cNvPr id="5" name="Explosion 1 4"/>
          <p:cNvSpPr/>
          <p:nvPr/>
        </p:nvSpPr>
        <p:spPr>
          <a:xfrm>
            <a:off x="1473231" y="1351139"/>
            <a:ext cx="5976664" cy="4536504"/>
          </a:xfrm>
          <a:prstGeom prst="irregularSeal1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532913" y="2557934"/>
            <a:ext cx="3857300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FFFFFF"/>
                </a:solidFill>
              </a:rPr>
              <a:t>What can you remember about To Kill a Mocking Bird?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FE12E542-82A5-406D-9531-63FFEF034546}"/>
              </a:ext>
            </a:extLst>
          </p:cNvPr>
          <p:cNvSpPr txBox="1"/>
          <p:nvPr/>
        </p:nvSpPr>
        <p:spPr>
          <a:xfrm rot="16200000">
            <a:off x="-3075058" y="3075056"/>
            <a:ext cx="6858002" cy="707886"/>
          </a:xfrm>
          <a:prstGeom prst="rect">
            <a:avLst/>
          </a:prstGeom>
          <a:solidFill>
            <a:srgbClr val="FF9933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Do Now</a:t>
            </a:r>
          </a:p>
        </p:txBody>
      </p:sp>
    </p:spTree>
    <p:extLst>
      <p:ext uri="{BB962C8B-B14F-4D97-AF65-F5344CB8AC3E}">
        <p14:creationId xmlns:p14="http://schemas.microsoft.com/office/powerpoint/2010/main" val="238783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</TotalTime>
  <Words>385</Words>
  <Application>Microsoft Office PowerPoint</Application>
  <PresentationFormat>On-screen Show (4:3)</PresentationFormat>
  <Paragraphs>50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Learning Objectives:  To be able to recall prior learning; to select and deconstruct how a writer uses language to create meaning   </vt:lpstr>
      <vt:lpstr>PowerPoint Presentation</vt:lpstr>
      <vt:lpstr>PowerPoint Presentation</vt:lpstr>
      <vt:lpstr>Context</vt:lpstr>
      <vt:lpstr>Turn to page 6</vt:lpstr>
      <vt:lpstr>Questions 1 and 2  These questions are based on the first part of the text, up to go up and knock on the front door.</vt:lpstr>
      <vt:lpstr>Questions 1 and 2</vt:lpstr>
      <vt:lpstr>PowerPoint Presentation</vt:lpstr>
    </vt:vector>
  </TitlesOfParts>
  <Company>Towers School &amp; Sixth Form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Week</dc:title>
  <dc:creator>Rebecca Wood</dc:creator>
  <cp:lastModifiedBy>Darren Burton</cp:lastModifiedBy>
  <cp:revision>85</cp:revision>
  <dcterms:created xsi:type="dcterms:W3CDTF">2016-07-05T13:18:53Z</dcterms:created>
  <dcterms:modified xsi:type="dcterms:W3CDTF">2020-09-22T10:42:13Z</dcterms:modified>
</cp:coreProperties>
</file>