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5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BFDB0-528F-4DAE-A1F2-93D019CB6C6C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CB63D-919F-4DE3-BD58-C6E674B94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37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table for all the main characters. Purpose in the play – Why has Shakespeare created this character? What impact do they have on the play? What do we learn from their actions?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DCB63D-919F-4DE3-BD58-C6E674B941A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802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9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3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8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4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1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7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3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7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5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9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45" r:id="rId6"/>
    <p:sldLayoutId id="2147483741" r:id="rId7"/>
    <p:sldLayoutId id="2147483742" r:id="rId8"/>
    <p:sldLayoutId id="2147483743" r:id="rId9"/>
    <p:sldLayoutId id="2147483744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B2BEE9-CDD2-4DBB-83E1-B1CB08426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58786EAB-2885-4CA1-9A4E-90409EDA8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696" y="42144"/>
            <a:ext cx="9906000" cy="78187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u="sng" dirty="0"/>
              <a:t>R&amp;J: Character and Themes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3202E44-02F6-4575-81ED-A95BF5EB3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7982" y="1245704"/>
            <a:ext cx="10055087" cy="501356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/>
              <a:t>Create a list of events from the play which show the following themes:</a:t>
            </a:r>
          </a:p>
          <a:p>
            <a:pPr marL="457200" indent="-457200">
              <a:buAutoNum type="arabicPeriod"/>
            </a:pPr>
            <a:r>
              <a:rPr lang="en-GB" sz="3200" dirty="0"/>
              <a:t>Love</a:t>
            </a:r>
          </a:p>
          <a:p>
            <a:pPr marL="457200" indent="-457200">
              <a:buAutoNum type="arabicPeriod"/>
            </a:pPr>
            <a:r>
              <a:rPr lang="en-GB" sz="3200" dirty="0"/>
              <a:t>Conflict</a:t>
            </a:r>
          </a:p>
          <a:p>
            <a:pPr marL="457200" indent="-457200">
              <a:buAutoNum type="arabicPeriod"/>
            </a:pPr>
            <a:r>
              <a:rPr lang="en-GB" sz="3200" dirty="0"/>
              <a:t>Family relationships</a:t>
            </a:r>
          </a:p>
          <a:p>
            <a:pPr marL="457200" indent="-457200">
              <a:buAutoNum type="arabicPeriod"/>
            </a:pPr>
            <a:r>
              <a:rPr lang="en-GB" sz="3200" dirty="0"/>
              <a:t>Fate &amp; Destiny</a:t>
            </a:r>
          </a:p>
          <a:p>
            <a:pPr marL="457200" indent="-457200">
              <a:buAutoNum type="arabicPeriod"/>
            </a:pPr>
            <a:r>
              <a:rPr lang="en-GB" sz="3200" dirty="0"/>
              <a:t>Age</a:t>
            </a:r>
          </a:p>
          <a:p>
            <a:pPr marL="457200" indent="-457200">
              <a:buAutoNum type="arabicPeriod"/>
            </a:pPr>
            <a:r>
              <a:rPr lang="en-GB" sz="3200" dirty="0"/>
              <a:t>Gender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786C07-9CB3-4639-9FAE-2C9A18580424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812389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B2BEE9-CDD2-4DBB-83E1-B1CB08426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58786EAB-2885-4CA1-9A4E-90409EDA8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647" y="44500"/>
            <a:ext cx="5088988" cy="103871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5400" u="sng" dirty="0"/>
              <a:t>Act 1 Scene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E749A-0DDD-42DA-B40F-6081129D57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64827" y="1578493"/>
            <a:ext cx="10370233" cy="42473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GB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Answer the following questions about Lord Capule</a:t>
            </a:r>
            <a:r>
              <a:rPr lang="en-GB" altLang="en-US" sz="3200" b="1" dirty="0">
                <a:solidFill>
                  <a:schemeClr val="tx1"/>
                </a:solidFill>
              </a:rPr>
              <a:t>t and Paris’ conversation.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GB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en-GB" altLang="en-US" sz="3200" dirty="0">
                <a:solidFill>
                  <a:schemeClr val="tx1"/>
                </a:solidFill>
              </a:rPr>
              <a:t>How does Lord Capulet respond to what the Prince has just said to the families?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GB" altLang="en-US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Why has Paris come to se</a:t>
            </a:r>
            <a:r>
              <a:rPr lang="en-GB" altLang="en-US" sz="3200" dirty="0">
                <a:solidFill>
                  <a:schemeClr val="tx1"/>
                </a:solidFill>
              </a:rPr>
              <a:t>e Lord Capulet?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GB" altLang="en-US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How does Lord Capulet view</a:t>
            </a:r>
            <a:r>
              <a:rPr lang="en-GB" altLang="en-US" sz="3200" dirty="0">
                <a:solidFill>
                  <a:schemeClr val="tx1"/>
                </a:solidFill>
              </a:rPr>
              <a:t> Juliet?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GB" altLang="en-US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Does Paris agree with Lord Capulet? </a:t>
            </a:r>
            <a:r>
              <a:rPr lang="en-GB" altLang="en-US" sz="3200" dirty="0">
                <a:solidFill>
                  <a:schemeClr val="tx1"/>
                </a:solidFill>
              </a:rPr>
              <a:t>Why/Why not?</a:t>
            </a:r>
            <a:endParaRPr kumimoji="0" lang="en-GB" altLang="en-US" sz="3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786C07-9CB3-4639-9FAE-2C9A18580424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2604887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B2BEE9-CDD2-4DBB-83E1-B1CB08426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58786EAB-2885-4CA1-9A4E-90409EDA8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646" y="44500"/>
            <a:ext cx="11109959" cy="133413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GB" sz="4000" b="1" u="sng" dirty="0"/>
              <a:t>What initial impression do you get of Lord Capulet in Act 1 Scene 2?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E749A-0DDD-42DA-B40F-6081129D57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10083" y="1378634"/>
            <a:ext cx="10370233" cy="52322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CAPULET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But Montague is bound as well as I,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In penalty alike; and 'tis not hard, I think,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For men so old as we to keep the peace.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PARIS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Of honourable reckoning are you both;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And pity 'tis you lived at odds so long.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But now, my lord, what say you to my suit?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CAPULET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But saying o'er what I have said before: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My child is yet a stranger in the world;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She hath not seen the change of fourteen years,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Let two more summers wither in their pride,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Ere we may think her ripe to be a bride.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PARIS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Younger than she are happy mothers made.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786C07-9CB3-4639-9FAE-2C9A18580424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3734806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B2BEE9-CDD2-4DBB-83E1-B1CB08426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58786EAB-2885-4CA1-9A4E-90409EDA8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646" y="44500"/>
            <a:ext cx="11109959" cy="133413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GB" sz="4000" b="1" u="sng" dirty="0"/>
              <a:t>What initial impression do you get of Lord Capulet in Act 1 Scene 2?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E749A-0DDD-42DA-B40F-6081129D57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10083" y="1701805"/>
            <a:ext cx="10370233" cy="45858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CAPULET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And too soon </a:t>
            </a:r>
            <a:r>
              <a:rPr kumimoji="0" lang="en-GB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marr'd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are those so early made.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The earth hath </a:t>
            </a:r>
            <a:r>
              <a:rPr kumimoji="0" lang="en-GB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swallow'd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all my hopes but she,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She is the hopeful lady of my earth: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But woo her, gentle Paris, get her heart,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My will to her consent is but a part;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An she agree, within her scope of choice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Lies my consent and fair according voice.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This night I hold an old </a:t>
            </a:r>
            <a:r>
              <a:rPr kumimoji="0" lang="en-GB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accustom'd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feast,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Whereto I have invited many a guest,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Such as I love; and you, among the store,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One more, most welcome, makes my number more.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786C07-9CB3-4639-9FAE-2C9A18580424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2003837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B2BEE9-CDD2-4DBB-83E1-B1CB08426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58786EAB-2885-4CA1-9A4E-90409EDA8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646" y="44500"/>
            <a:ext cx="11109959" cy="133413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GB" sz="4000" b="1" u="sng" dirty="0"/>
              <a:t>What initial impression do you get of Lord Capulet in Act 1 Scene 2?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E749A-0DDD-42DA-B40F-6081129D57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0883" y="1702271"/>
            <a:ext cx="10370233" cy="48320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At my poor house look to behold this night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Earth-treading stars that make dark heaven light: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Such comfort as do lusty young men feel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When well-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apparell'd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April on the heel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Of limping winter treads, even such delight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Among fresh female buds shall you this night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Inherit at my house; hear all, all see,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And like her most whose merit most shall be: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Which on more view, of many mine being one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May stand in number, though in reckoning none,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Come, go with me.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786C07-9CB3-4639-9FAE-2C9A18580424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305637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B2BEE9-CDD2-4DBB-83E1-B1CB08426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58786EAB-2885-4CA1-9A4E-90409EDA8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646" y="44500"/>
            <a:ext cx="11109959" cy="133413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GB" sz="4000" b="1" u="sng" dirty="0"/>
              <a:t>What initial impression do you get of Lord Capulet in Act 1 Scene 2?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E749A-0DDD-42DA-B40F-6081129D57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0883" y="1579164"/>
            <a:ext cx="11060722" cy="50783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3600" b="1" dirty="0">
              <a:solidFill>
                <a:schemeClr val="tx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</a:t>
            </a:r>
            <a:r>
              <a:rPr lang="en-GB" altLang="en-US" sz="3600" b="1" dirty="0">
                <a:solidFill>
                  <a:schemeClr val="tx1"/>
                </a:solidFill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600" b="1" dirty="0">
                <a:solidFill>
                  <a:schemeClr val="tx1"/>
                </a:solidFill>
              </a:rPr>
              <a:t>T:</a:t>
            </a:r>
            <a:br>
              <a:rPr lang="en-GB" altLang="en-US" sz="3600" b="1" dirty="0">
                <a:solidFill>
                  <a:schemeClr val="tx1"/>
                </a:solidFill>
              </a:rPr>
            </a:br>
            <a:br>
              <a:rPr lang="en-GB" altLang="en-US" sz="3600" b="1" dirty="0">
                <a:solidFill>
                  <a:schemeClr val="tx1"/>
                </a:solidFill>
              </a:rPr>
            </a:br>
            <a:r>
              <a:rPr lang="en-GB" altLang="en-US" sz="3600" b="1" dirty="0">
                <a:solidFill>
                  <a:schemeClr val="tx1"/>
                </a:solidFill>
              </a:rPr>
              <a:t>E:</a:t>
            </a:r>
            <a:br>
              <a:rPr lang="en-GB" altLang="en-US" sz="3600" b="1" dirty="0">
                <a:solidFill>
                  <a:schemeClr val="tx1"/>
                </a:solidFill>
              </a:rPr>
            </a:br>
            <a:br>
              <a:rPr lang="en-GB" altLang="en-US" sz="3600" b="1" dirty="0">
                <a:solidFill>
                  <a:schemeClr val="tx1"/>
                </a:solidFill>
              </a:rPr>
            </a:br>
            <a:r>
              <a:rPr lang="en-GB" altLang="en-US" sz="3600" b="1" dirty="0">
                <a:solidFill>
                  <a:schemeClr val="tx1"/>
                </a:solidFill>
              </a:rPr>
              <a:t>R:</a:t>
            </a:r>
            <a:endParaRPr kumimoji="0" lang="en-GB" alt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786C07-9CB3-4639-9FAE-2C9A18580424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370174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B2BEE9-CDD2-4DBB-83E1-B1CB08426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58786EAB-2885-4CA1-9A4E-90409EDA8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696" y="42144"/>
            <a:ext cx="9906000" cy="78187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u="sng" dirty="0"/>
              <a:t>The Prologue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786C07-9CB3-4639-9FAE-2C9A18580424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E749A-0DDD-42DA-B40F-6081129D57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80317" y="1024855"/>
            <a:ext cx="6122189" cy="56323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PROLOGUE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</a:t>
            </a: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wo households, both alike in dignity,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In fair Verona, where we lay our scene,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From ancient grudge break to new mutiny,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Where civil blood makes civil hands unclean.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From forth the fatal loins of these two foes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A pair of star-</a:t>
            </a:r>
            <a:r>
              <a:rPr kumimoji="0" lang="en-US" altLang="en-US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</a:rPr>
              <a:t>cross'd</a:t>
            </a: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 lovers take their life;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Whose </a:t>
            </a:r>
            <a:r>
              <a:rPr kumimoji="0" lang="en-US" altLang="en-US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</a:rPr>
              <a:t>misadventured</a:t>
            </a: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 piteous overthrows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Do with their death bury their parents' strife.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The fearful passage of their death-</a:t>
            </a:r>
            <a:r>
              <a:rPr kumimoji="0" lang="en-US" altLang="en-US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</a:rPr>
              <a:t>mark'd</a:t>
            </a: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 love,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And the continuance of their parents' rage,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Which, but their children's end, </a:t>
            </a:r>
            <a:r>
              <a:rPr kumimoji="0" lang="en-US" altLang="en-US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</a:rPr>
              <a:t>nought</a:t>
            </a: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 could remove,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Is now the two hours' traffic of our stage;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The which if you with patient ears attend,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What here shall miss, our toil shall strive to mend.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4B006E-D532-4609-9E20-85C0C5324B4C}"/>
              </a:ext>
            </a:extLst>
          </p:cNvPr>
          <p:cNvSpPr txBox="1"/>
          <p:nvPr/>
        </p:nvSpPr>
        <p:spPr>
          <a:xfrm>
            <a:off x="7646504" y="1301854"/>
            <a:ext cx="4267200" cy="50783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600" dirty="0"/>
              <a:t>How is the theme of love shown in The Prologue? (THINK ABOUT STRUCTURE TOO)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600" dirty="0"/>
              <a:t>Identify points about conflict.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600" dirty="0"/>
              <a:t>Find evidence of Fate &amp; Destiny</a:t>
            </a:r>
          </a:p>
        </p:txBody>
      </p:sp>
    </p:spTree>
    <p:extLst>
      <p:ext uri="{BB962C8B-B14F-4D97-AF65-F5344CB8AC3E}">
        <p14:creationId xmlns:p14="http://schemas.microsoft.com/office/powerpoint/2010/main" val="1266061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B2BEE9-CDD2-4DBB-83E1-B1CB08426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58786EAB-2885-4CA1-9A4E-90409EDA8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696" y="42144"/>
            <a:ext cx="9906000" cy="78187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u="sng" dirty="0"/>
              <a:t>The Prologue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786C07-9CB3-4639-9FAE-2C9A18580424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E749A-0DDD-42DA-B40F-6081129D57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80317" y="1024855"/>
            <a:ext cx="6122189" cy="56323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PROLOGUE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</a:t>
            </a: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wo households, both alike in dignity,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In fair Verona, where we lay our scene,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From ancient grudge break to new mutiny,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Where civil blood makes civil hands unclean.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From forth the fatal loins of these two foes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A pair of star-</a:t>
            </a:r>
            <a:r>
              <a:rPr kumimoji="0" lang="en-US" altLang="en-US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</a:rPr>
              <a:t>cross'd</a:t>
            </a: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 lovers take their life;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Whose </a:t>
            </a:r>
            <a:r>
              <a:rPr kumimoji="0" lang="en-US" altLang="en-US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</a:rPr>
              <a:t>misadventured</a:t>
            </a: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 piteous overthrows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Do with their death bury their parents' strife.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The fearful passage of their death-</a:t>
            </a:r>
            <a:r>
              <a:rPr kumimoji="0" lang="en-US" altLang="en-US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</a:rPr>
              <a:t>mark'd</a:t>
            </a: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 love,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And the continuance of their parents' rage,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Which, but their children's end, </a:t>
            </a:r>
            <a:r>
              <a:rPr kumimoji="0" lang="en-US" altLang="en-US" b="0" i="0" u="none" strike="noStrike" cap="none" normalizeH="0" baseline="0" dirty="0" err="1" bmk="">
                <a:ln>
                  <a:noFill/>
                </a:ln>
                <a:solidFill>
                  <a:schemeClr val="tx1"/>
                </a:solidFill>
                <a:effectLst/>
              </a:rPr>
              <a:t>nought</a:t>
            </a: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 could remove,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Is now the two hours' traffic of our stage;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The which if you with patient ears attend,</a:t>
            </a:r>
            <a:b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</a:rPr>
              <a:t>What here shall miss, our toil shall strive to mend.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4B006E-D532-4609-9E20-85C0C5324B4C}"/>
              </a:ext>
            </a:extLst>
          </p:cNvPr>
          <p:cNvSpPr txBox="1"/>
          <p:nvPr/>
        </p:nvSpPr>
        <p:spPr>
          <a:xfrm>
            <a:off x="7646504" y="1578852"/>
            <a:ext cx="4267200" cy="4524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600" dirty="0"/>
              <a:t>Write a summary of the information we learn from The Prologue.</a:t>
            </a:r>
          </a:p>
          <a:p>
            <a:pPr marL="342900" indent="-342900">
              <a:buFont typeface="+mj-lt"/>
              <a:buAutoNum type="arabicPeriod"/>
            </a:pPr>
            <a:endParaRPr lang="en-GB" sz="3600" dirty="0"/>
          </a:p>
          <a:p>
            <a:pPr marL="342900" indent="-342900">
              <a:buFont typeface="+mj-lt"/>
              <a:buAutoNum type="arabicPeriod"/>
            </a:pPr>
            <a:r>
              <a:rPr lang="en-GB" sz="3600" dirty="0"/>
              <a:t>Why do you think the purpose of The Prologue is?</a:t>
            </a:r>
          </a:p>
        </p:txBody>
      </p:sp>
    </p:spTree>
    <p:extLst>
      <p:ext uri="{BB962C8B-B14F-4D97-AF65-F5344CB8AC3E}">
        <p14:creationId xmlns:p14="http://schemas.microsoft.com/office/powerpoint/2010/main" val="928536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B2BEE9-CDD2-4DBB-83E1-B1CB08426B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58786EAB-2885-4CA1-9A4E-90409EDA8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696" y="42144"/>
            <a:ext cx="9906000" cy="78187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u="sng" dirty="0"/>
              <a:t>Characters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786C07-9CB3-4639-9FAE-2C9A18580424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85179DD7-9609-4677-B6F4-D0B059AD4C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05971"/>
              </p:ext>
            </p:extLst>
          </p:nvPr>
        </p:nvGraphicFramePr>
        <p:xfrm>
          <a:off x="983975" y="866155"/>
          <a:ext cx="10973565" cy="5638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57855">
                  <a:extLst>
                    <a:ext uri="{9D8B030D-6E8A-4147-A177-3AD203B41FA5}">
                      <a16:colId xmlns:a16="http://schemas.microsoft.com/office/drawing/2014/main" val="75479659"/>
                    </a:ext>
                  </a:extLst>
                </a:gridCol>
                <a:gridCol w="3657855">
                  <a:extLst>
                    <a:ext uri="{9D8B030D-6E8A-4147-A177-3AD203B41FA5}">
                      <a16:colId xmlns:a16="http://schemas.microsoft.com/office/drawing/2014/main" val="1535189468"/>
                    </a:ext>
                  </a:extLst>
                </a:gridCol>
                <a:gridCol w="3657855">
                  <a:extLst>
                    <a:ext uri="{9D8B030D-6E8A-4147-A177-3AD203B41FA5}">
                      <a16:colId xmlns:a16="http://schemas.microsoft.com/office/drawing/2014/main" val="851902872"/>
                    </a:ext>
                  </a:extLst>
                </a:gridCol>
              </a:tblGrid>
              <a:tr h="773028">
                <a:tc>
                  <a:txBody>
                    <a:bodyPr/>
                    <a:lstStyle/>
                    <a:p>
                      <a:r>
                        <a:rPr lang="en-GB" sz="2800" dirty="0"/>
                        <a:t>Character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Key Events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Purpose in the Play/</a:t>
                      </a:r>
                    </a:p>
                    <a:p>
                      <a:r>
                        <a:rPr lang="en-GB" sz="2800" dirty="0"/>
                        <a:t>Shakespeare’s Messages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027516"/>
                  </a:ext>
                </a:extLst>
              </a:tr>
              <a:tr h="4114503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r>
                        <a:rPr lang="en-GB" sz="3200" dirty="0"/>
                        <a:t>Romeo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076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73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B2BEE9-CDD2-4DBB-83E1-B1CB08426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58786EAB-2885-4CA1-9A4E-90409EDA8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058"/>
            <a:ext cx="4226169" cy="71005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u="sng" dirty="0"/>
              <a:t>Act 1 Scene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E749A-0DDD-42DA-B40F-6081129D5727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 bwMode="auto">
          <a:xfrm>
            <a:off x="838200" y="934161"/>
            <a:ext cx="5181600" cy="55399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SCENE I. Verona. A public place.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Enter SAMPSON and GREGORY, of the house of Capulet, armed with swords and bucklers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SAMPSON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Gregory, o' my word, we'll not carry coals.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GREGORY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No, for then we should be colliers.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SAMPSON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 mean, an we be in choler, we'll draw.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GREGORY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Ay, while you live, draw your neck out o' the collar.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SAMPSON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 strike quickly, being moved.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GREGORY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But thou art not quickly moved to strike.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SAMPSON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 dog of the house of Montague moves me.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89B9CD9-D946-4AB6-AF13-0C9982A80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934161"/>
            <a:ext cx="5700930" cy="553997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GREGORY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To move is to stir; and to be valiant is to stand: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therefore, if thou art moved, thou </a:t>
            </a:r>
            <a:r>
              <a:rPr kumimoji="0" lang="en-GB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runn'st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away.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SAMPSON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 dog of that house shall move me to stand: I will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take the wall of any man or maid of Montague's.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GREGORY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That shows thee a weak slave; for the weakest goes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to the wall.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SAMPSON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True; and therefore women, being the weaker vessels,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are ever thrust to the wall: therefore I will push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Montague's men from the wall, and thrust his maids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to the wall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786C07-9CB3-4639-9FAE-2C9A18580424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Reading Activity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52D3B9-0B6A-4350-8F2E-A77497418634}"/>
              </a:ext>
            </a:extLst>
          </p:cNvPr>
          <p:cNvSpPr txBox="1"/>
          <p:nvPr/>
        </p:nvSpPr>
        <p:spPr>
          <a:xfrm>
            <a:off x="8002174" y="5580838"/>
            <a:ext cx="4023360" cy="10772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How is male bravado shown in Act 1 Scene 1?</a:t>
            </a:r>
          </a:p>
        </p:txBody>
      </p:sp>
    </p:spTree>
    <p:extLst>
      <p:ext uri="{BB962C8B-B14F-4D97-AF65-F5344CB8AC3E}">
        <p14:creationId xmlns:p14="http://schemas.microsoft.com/office/powerpoint/2010/main" val="3242205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B2BEE9-CDD2-4DBB-83E1-B1CB08426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58786EAB-2885-4CA1-9A4E-90409EDA8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646" y="44500"/>
            <a:ext cx="3851031" cy="65213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u="sng" dirty="0"/>
              <a:t>Act 1 Scene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E749A-0DDD-42DA-B40F-6081129D57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325880" y="1599189"/>
            <a:ext cx="9906000" cy="40010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Find other examples of male bravado is Act 1 Scene 1?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en-GB" altLang="en-US" sz="4800" dirty="0">
              <a:solidFill>
                <a:schemeClr val="tx1"/>
              </a:solidFill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What is Shakespeare revealing about conflict in the play?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786C07-9CB3-4639-9FAE-2C9A18580424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</p:spTree>
    <p:extLst>
      <p:ext uri="{BB962C8B-B14F-4D97-AF65-F5344CB8AC3E}">
        <p14:creationId xmlns:p14="http://schemas.microsoft.com/office/powerpoint/2010/main" val="2809181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B2BEE9-CDD2-4DBB-83E1-B1CB08426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58786EAB-2885-4CA1-9A4E-90409EDA8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646" y="44500"/>
            <a:ext cx="7522699" cy="123566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5400" u="sng" dirty="0"/>
              <a:t>The Prince’s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E749A-0DDD-42DA-B40F-6081129D57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325880" y="2707184"/>
            <a:ext cx="9906000" cy="1785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GB" alt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Highlight all the negative vocabulary in The Prince’s Speech.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786C07-9CB3-4639-9FAE-2C9A18580424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1211159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B2BEE9-CDD2-4DBB-83E1-B1CB08426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E749A-0DDD-42DA-B40F-6081129D57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07887" y="58845"/>
            <a:ext cx="4750378" cy="67403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PRINCE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Rebellious subjects, enemies to peace,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Profaners of this neighbour-stained steel,--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Will they not hear? What, ho! you men, you beasts,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That quench the fire of your pernicious rage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With purple fountains issuing from your veins,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On pain of torture, from those bloody hands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Throw your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</a:rPr>
              <a:t>mistemper'd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weapons to the ground,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And hear the sentence of your moved prince.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</a:rPr>
              <a:t>Three civil brawls, bred of an airy word,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</a:rPr>
              <a:t>By thee, old Capulet, and Montague,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</a:rPr>
              <a:t>Have thrice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</a:rPr>
              <a:t>disturb'd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</a:rPr>
              <a:t> the quiet of our streets,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</a:rPr>
              <a:t>And made Verona's ancient citizens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</a:rPr>
              <a:t>Cast by their grave beseeming ornaments,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</a:rPr>
              <a:t>To wield old partisans, in hands as old,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</a:rPr>
              <a:t>Canker'd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</a:rPr>
              <a:t> with peace, to part your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</a:rPr>
              <a:t>canker'd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</a:rPr>
              <a:t> hate: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If ever you disturb our streets again,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Your lives shall pay the forfeit of the peace.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For this time, all the rest depart away: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You Capulet; shall go along with me: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And, Montague, come you this afternoon,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To know our further pleasure in this case,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To old Free-town, our common judgment-place.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Once more, on pain of death, all men depart.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786C07-9CB3-4639-9FAE-2C9A18580424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Reading Activity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DD3845-CD96-4E1A-8FF4-ACAFF6AD5344}"/>
              </a:ext>
            </a:extLst>
          </p:cNvPr>
          <p:cNvSpPr txBox="1"/>
          <p:nvPr/>
        </p:nvSpPr>
        <p:spPr>
          <a:xfrm>
            <a:off x="6274191" y="1195754"/>
            <a:ext cx="5209922" cy="41549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4400" dirty="0">
                <a:solidFill>
                  <a:srgbClr val="FF0000"/>
                </a:solidFill>
              </a:rPr>
              <a:t>Summarise the red section.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4400" dirty="0">
                <a:solidFill>
                  <a:srgbClr val="7030A0"/>
                </a:solidFill>
              </a:rPr>
              <a:t>Summarise the purple section.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4400" dirty="0"/>
              <a:t>Summarise the black section.</a:t>
            </a:r>
          </a:p>
        </p:txBody>
      </p:sp>
    </p:spTree>
    <p:extLst>
      <p:ext uri="{BB962C8B-B14F-4D97-AF65-F5344CB8AC3E}">
        <p14:creationId xmlns:p14="http://schemas.microsoft.com/office/powerpoint/2010/main" val="4084432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B2BEE9-CDD2-4DBB-83E1-B1CB08426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E749A-0DDD-42DA-B40F-6081129D57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07887" y="58845"/>
            <a:ext cx="4750378" cy="67403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PRINCE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Rebellious subjects, enemies to peace,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Profaners of this neighbour-stained steel,--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Will they not hear? What, ho! you men, you beasts,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That quench the fire of your pernicious rage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With purple fountains issuing from your veins,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On pain of torture, from those bloody hands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Throw your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mistemper'd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weapons to the ground,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And hear the sentence of your moved prince.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Three civil brawls, bred of an airy word,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By thee, old Capulet, and Montague,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Have thrice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disturb'd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the quiet of our streets,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And made Verona's ancient citizens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Cast by their grave beseeming ornaments,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To wield old partisans, in hands as old,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Canker'd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with peace, to part your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canker'd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hate: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If ever you disturb our streets again,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Your lives shall pay the forfeit of the peace.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For this time, all the rest depart away: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You Capulet; shall go along with me: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And, Montague, come you this afternoon,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To know our further pleasure in this case,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To old Free-town, our common judgment-place.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Once more, on pain of death, all men depart.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786C07-9CB3-4639-9FAE-2C9A18580424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DD3845-CD96-4E1A-8FF4-ACAFF6AD5344}"/>
              </a:ext>
            </a:extLst>
          </p:cNvPr>
          <p:cNvSpPr txBox="1"/>
          <p:nvPr/>
        </p:nvSpPr>
        <p:spPr>
          <a:xfrm>
            <a:off x="6583680" y="2053884"/>
            <a:ext cx="5209922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400" dirty="0"/>
              <a:t>How is the theme of conflict presented in The Prince’s Speech?</a:t>
            </a:r>
          </a:p>
        </p:txBody>
      </p:sp>
    </p:spTree>
    <p:extLst>
      <p:ext uri="{BB962C8B-B14F-4D97-AF65-F5344CB8AC3E}">
        <p14:creationId xmlns:p14="http://schemas.microsoft.com/office/powerpoint/2010/main" val="2331111045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RegularSeedLeftStep">
      <a:dk1>
        <a:srgbClr val="000000"/>
      </a:dk1>
      <a:lt1>
        <a:srgbClr val="FFFFFF"/>
      </a:lt1>
      <a:dk2>
        <a:srgbClr val="242F41"/>
      </a:dk2>
      <a:lt2>
        <a:srgbClr val="E6E8E2"/>
      </a:lt2>
      <a:accent1>
        <a:srgbClr val="713AD6"/>
      </a:accent1>
      <a:accent2>
        <a:srgbClr val="444CCB"/>
      </a:accent2>
      <a:accent3>
        <a:srgbClr val="3A85D6"/>
      </a:accent3>
      <a:accent4>
        <a:srgbClr val="28B4C4"/>
      </a:accent4>
      <a:accent5>
        <a:srgbClr val="32B88E"/>
      </a:accent5>
      <a:accent6>
        <a:srgbClr val="26BB4E"/>
      </a:accent6>
      <a:hlink>
        <a:srgbClr val="6C8D2F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1596</Words>
  <Application>Microsoft Office PowerPoint</Application>
  <PresentationFormat>Widescreen</PresentationFormat>
  <Paragraphs>200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Univers Condensed Light</vt:lpstr>
      <vt:lpstr>Walbaum Display Light</vt:lpstr>
      <vt:lpstr>AngleLinesVTI</vt:lpstr>
      <vt:lpstr>R&amp;J: Character and Themes</vt:lpstr>
      <vt:lpstr>The Prologue</vt:lpstr>
      <vt:lpstr>The Prologue</vt:lpstr>
      <vt:lpstr>Characters</vt:lpstr>
      <vt:lpstr>Act 1 Scene 1</vt:lpstr>
      <vt:lpstr>Act 1 Scene 1</vt:lpstr>
      <vt:lpstr>The Prince’s Speech</vt:lpstr>
      <vt:lpstr>PowerPoint Presentation</vt:lpstr>
      <vt:lpstr>PowerPoint Presentation</vt:lpstr>
      <vt:lpstr>Act 1 Scene 2</vt:lpstr>
      <vt:lpstr>What initial impression do you get of Lord Capulet in Act 1 Scene 2?</vt:lpstr>
      <vt:lpstr>What initial impression do you get of Lord Capulet in Act 1 Scene 2?</vt:lpstr>
      <vt:lpstr>What initial impression do you get of Lord Capulet in Act 1 Scene 2?</vt:lpstr>
      <vt:lpstr>What initial impression do you get of Lord Capulet in Act 1 Scene 2?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R&amp;J: Character and Themes</dc:title>
  <dc:creator>Amanda Allen</dc:creator>
  <cp:lastModifiedBy>Amanda Allen</cp:lastModifiedBy>
  <cp:revision>7</cp:revision>
  <dcterms:created xsi:type="dcterms:W3CDTF">2020-09-20T15:27:08Z</dcterms:created>
  <dcterms:modified xsi:type="dcterms:W3CDTF">2020-09-20T16:16:02Z</dcterms:modified>
</cp:coreProperties>
</file>