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36" r:id="rId2"/>
    <p:sldId id="258" r:id="rId3"/>
    <p:sldId id="259" r:id="rId4"/>
    <p:sldId id="337" r:id="rId5"/>
    <p:sldId id="262" r:id="rId6"/>
    <p:sldId id="338" r:id="rId7"/>
    <p:sldId id="339" r:id="rId8"/>
    <p:sldId id="340" r:id="rId9"/>
    <p:sldId id="34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35D1"/>
    <a:srgbClr val="FF6699"/>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86323" autoAdjust="0"/>
  </p:normalViewPr>
  <p:slideViewPr>
    <p:cSldViewPr snapToGrid="0">
      <p:cViewPr varScale="1">
        <p:scale>
          <a:sx n="59" d="100"/>
          <a:sy n="59" d="100"/>
        </p:scale>
        <p:origin x="1098"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DAB0-81BC-4B70-AC09-532A9D9B113B}" type="datetimeFigureOut">
              <a:rPr lang="en-GB" smtClean="0"/>
              <a:t>30/10/2020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A5FF-2233-4C43-8F15-69930E298700}" type="slidenum">
              <a:rPr lang="en-GB" smtClean="0"/>
              <a:t>‹#›</a:t>
            </a:fld>
            <a:endParaRPr lang="en-GB"/>
          </a:p>
        </p:txBody>
      </p:sp>
    </p:spTree>
    <p:extLst>
      <p:ext uri="{BB962C8B-B14F-4D97-AF65-F5344CB8AC3E}">
        <p14:creationId xmlns:p14="http://schemas.microsoft.com/office/powerpoint/2010/main" val="3186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students to feed back words and phrases and justify their choices to aid consolidation of knowledge.</a:t>
            </a:r>
          </a:p>
        </p:txBody>
      </p:sp>
      <p:sp>
        <p:nvSpPr>
          <p:cNvPr id="4" name="Slide Number Placeholder 3"/>
          <p:cNvSpPr>
            <a:spLocks noGrp="1"/>
          </p:cNvSpPr>
          <p:nvPr>
            <p:ph type="sldNum" sz="quarter" idx="10"/>
          </p:nvPr>
        </p:nvSpPr>
        <p:spPr/>
        <p:txBody>
          <a:bodyPr/>
          <a:lstStyle/>
          <a:p>
            <a:fld id="{30DDEA47-6A0F-48FA-929F-7425DD0BB50B}" type="slidenum">
              <a:rPr lang="en-GB" smtClean="0"/>
              <a:t>2</a:t>
            </a:fld>
            <a:endParaRPr lang="en-GB" dirty="0"/>
          </a:p>
        </p:txBody>
      </p:sp>
    </p:spTree>
    <p:extLst>
      <p:ext uri="{BB962C8B-B14F-4D97-AF65-F5344CB8AC3E}">
        <p14:creationId xmlns:p14="http://schemas.microsoft.com/office/powerpoint/2010/main" val="247907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3</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4</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This – as with all aspects of the lesson – can be edited to suit your group.</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5</a:t>
            </a:fld>
            <a:endParaRPr lang="en-GB" dirty="0"/>
          </a:p>
        </p:txBody>
      </p:sp>
    </p:spTree>
    <p:extLst>
      <p:ext uri="{BB962C8B-B14F-4D97-AF65-F5344CB8AC3E}">
        <p14:creationId xmlns:p14="http://schemas.microsoft.com/office/powerpoint/2010/main" val="332313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can be printed off OR</a:t>
            </a:r>
            <a:r>
              <a:rPr lang="en-GB" baseline="0" dirty="0"/>
              <a:t> ask students to proactively take own notes.</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6</a:t>
            </a:fld>
            <a:endParaRPr lang="en-GB"/>
          </a:p>
        </p:txBody>
      </p:sp>
    </p:spTree>
    <p:extLst>
      <p:ext uri="{BB962C8B-B14F-4D97-AF65-F5344CB8AC3E}">
        <p14:creationId xmlns:p14="http://schemas.microsoft.com/office/powerpoint/2010/main" val="422146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off slide or see resource folder</a:t>
            </a:r>
          </a:p>
        </p:txBody>
      </p:sp>
      <p:sp>
        <p:nvSpPr>
          <p:cNvPr id="4" name="Slide Number Placeholder 3"/>
          <p:cNvSpPr>
            <a:spLocks noGrp="1"/>
          </p:cNvSpPr>
          <p:nvPr>
            <p:ph type="sldNum" sz="quarter" idx="10"/>
          </p:nvPr>
        </p:nvSpPr>
        <p:spPr/>
        <p:txBody>
          <a:bodyPr/>
          <a:lstStyle/>
          <a:p>
            <a:fld id="{8805A5FF-2233-4C43-8F15-69930E298700}" type="slidenum">
              <a:rPr lang="en-GB" smtClean="0"/>
              <a:t>7</a:t>
            </a:fld>
            <a:endParaRPr lang="en-GB"/>
          </a:p>
        </p:txBody>
      </p:sp>
    </p:spTree>
    <p:extLst>
      <p:ext uri="{BB962C8B-B14F-4D97-AF65-F5344CB8AC3E}">
        <p14:creationId xmlns:p14="http://schemas.microsoft.com/office/powerpoint/2010/main" val="1323361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can be printed off OR ask students to proactively take own notes.</a:t>
            </a:r>
          </a:p>
          <a:p>
            <a:r>
              <a:rPr lang="en-GB" b="1" i="1" dirty="0"/>
              <a:t>Romeo’s behaviour is erratic. Thus, starting to show Romeo’s hamartia is impulsive.</a:t>
            </a:r>
          </a:p>
        </p:txBody>
      </p:sp>
      <p:sp>
        <p:nvSpPr>
          <p:cNvPr id="4" name="Slide Number Placeholder 3"/>
          <p:cNvSpPr>
            <a:spLocks noGrp="1"/>
          </p:cNvSpPr>
          <p:nvPr>
            <p:ph type="sldNum" sz="quarter" idx="10"/>
          </p:nvPr>
        </p:nvSpPr>
        <p:spPr/>
        <p:txBody>
          <a:bodyPr/>
          <a:lstStyle/>
          <a:p>
            <a:fld id="{80DCDBC8-2859-47A2-BD45-D97F617738AE}" type="slidenum">
              <a:rPr lang="en-GB" smtClean="0"/>
              <a:t>8</a:t>
            </a:fld>
            <a:endParaRPr lang="en-GB"/>
          </a:p>
        </p:txBody>
      </p:sp>
    </p:spTree>
    <p:extLst>
      <p:ext uri="{BB962C8B-B14F-4D97-AF65-F5344CB8AC3E}">
        <p14:creationId xmlns:p14="http://schemas.microsoft.com/office/powerpoint/2010/main" val="480211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can be printed off OR ask students to proactively take own notes.</a:t>
            </a:r>
          </a:p>
          <a:p>
            <a:r>
              <a:rPr lang="en-GB" b="1" i="1" dirty="0"/>
              <a:t>Romeo’s behaviour is erratic. Thus, starting to show Romeo’s hamartia is impulsive.</a:t>
            </a:r>
          </a:p>
        </p:txBody>
      </p:sp>
      <p:sp>
        <p:nvSpPr>
          <p:cNvPr id="4" name="Slide Number Placeholder 3"/>
          <p:cNvSpPr>
            <a:spLocks noGrp="1"/>
          </p:cNvSpPr>
          <p:nvPr>
            <p:ph type="sldNum" sz="quarter" idx="10"/>
          </p:nvPr>
        </p:nvSpPr>
        <p:spPr/>
        <p:txBody>
          <a:bodyPr/>
          <a:lstStyle/>
          <a:p>
            <a:fld id="{80DCDBC8-2859-47A2-BD45-D97F617738AE}" type="slidenum">
              <a:rPr lang="en-GB" smtClean="0"/>
              <a:t>9</a:t>
            </a:fld>
            <a:endParaRPr lang="en-GB"/>
          </a:p>
        </p:txBody>
      </p:sp>
    </p:spTree>
    <p:extLst>
      <p:ext uri="{BB962C8B-B14F-4D97-AF65-F5344CB8AC3E}">
        <p14:creationId xmlns:p14="http://schemas.microsoft.com/office/powerpoint/2010/main" val="308357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41190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91822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6931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02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764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01117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B15C0E-B7C1-448F-BE32-CE3B2BF9124F}"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15095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B15C0E-B7C1-448F-BE32-CE3B2BF9124F}" type="datetimeFigureOut">
              <a:rPr lang="en-GB" smtClean="0"/>
              <a:t>30/10/2020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49980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2B15C0E-B7C1-448F-BE32-CE3B2BF9124F}" type="datetimeFigureOut">
              <a:rPr lang="en-GB" smtClean="0"/>
              <a:t>30/10/2020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26466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2B15C0E-B7C1-448F-BE32-CE3B2BF9124F}" type="datetimeFigureOut">
              <a:rPr lang="en-GB" smtClean="0"/>
              <a:t>30/10/2020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70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5C0E-B7C1-448F-BE32-CE3B2BF9124F}" type="datetimeFigureOut">
              <a:rPr lang="en-GB" smtClean="0"/>
              <a:t>30/10/2020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072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30/10/2020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37761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30/10/2020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1543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15C0E-B7C1-448F-BE32-CE3B2BF9124F}" type="datetimeFigureOut">
              <a:rPr lang="en-GB" smtClean="0"/>
              <a:t>30/10/2020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B075-1F7B-492A-884E-CA139B25FF10}" type="slidenum">
              <a:rPr lang="en-GB" smtClean="0"/>
              <a:t>‹#›</a:t>
            </a:fld>
            <a:endParaRPr lang="en-GB"/>
          </a:p>
        </p:txBody>
      </p:sp>
    </p:spTree>
    <p:extLst>
      <p:ext uri="{BB962C8B-B14F-4D97-AF65-F5344CB8AC3E}">
        <p14:creationId xmlns:p14="http://schemas.microsoft.com/office/powerpoint/2010/main" val="236593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5" name="Subtitle 2"/>
          <p:cNvSpPr txBox="1">
            <a:spLocks/>
          </p:cNvSpPr>
          <p:nvPr/>
        </p:nvSpPr>
        <p:spPr>
          <a:xfrm>
            <a:off x="1523999" y="5782614"/>
            <a:ext cx="9144000" cy="1077540"/>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2000" b="1" u="sng" dirty="0"/>
              <a:t>Learning Objective:</a:t>
            </a:r>
          </a:p>
          <a:p>
            <a:pPr marL="0" indent="0" algn="ctr">
              <a:lnSpc>
                <a:spcPct val="100000"/>
              </a:lnSpc>
              <a:spcBef>
                <a:spcPts val="0"/>
              </a:spcBef>
              <a:buNone/>
            </a:pPr>
            <a:r>
              <a:rPr lang="en-GB" sz="2000" dirty="0"/>
              <a:t>AO2: Analyse the language and structure used by a writer to create meanings and effects, using relevant subject terminology where appropriate.</a:t>
            </a:r>
          </a:p>
        </p:txBody>
      </p:sp>
      <p:sp>
        <p:nvSpPr>
          <p:cNvPr id="6" name="Rounded Rectangular Callout 5"/>
          <p:cNvSpPr/>
          <p:nvPr/>
        </p:nvSpPr>
        <p:spPr>
          <a:xfrm>
            <a:off x="0" y="0"/>
            <a:ext cx="2395470" cy="1539240"/>
          </a:xfrm>
          <a:prstGeom prst="wedgeRoundRectCallout">
            <a:avLst>
              <a:gd name="adj1" fmla="val 38844"/>
              <a:gd name="adj2" fmla="val 74662"/>
              <a:gd name="adj3" fmla="val 16667"/>
            </a:avLst>
          </a:prstGeom>
          <a:solidFill>
            <a:srgbClr val="FB35D1"/>
          </a:solidFill>
          <a:ln>
            <a:solidFill>
              <a:srgbClr val="FB35D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600" b="1" u="sng" dirty="0">
                <a:latin typeface="Comic Sans MS" panose="030F0702030302020204" pitchFamily="66" charset="0"/>
              </a:rPr>
              <a:t>Key Words:</a:t>
            </a:r>
          </a:p>
          <a:p>
            <a:pPr algn="ctr"/>
            <a:r>
              <a:rPr lang="en-GB" sz="1600" b="1" dirty="0">
                <a:latin typeface="Comic Sans MS" panose="030F0702030302020204" pitchFamily="66" charset="0"/>
              </a:rPr>
              <a:t>Questions </a:t>
            </a:r>
          </a:p>
          <a:p>
            <a:pPr algn="ctr"/>
            <a:r>
              <a:rPr lang="en-GB" sz="1600" b="1" dirty="0">
                <a:latin typeface="Comic Sans MS" panose="030F0702030302020204" pitchFamily="66" charset="0"/>
              </a:rPr>
              <a:t>Conflict</a:t>
            </a:r>
          </a:p>
          <a:p>
            <a:pPr algn="ctr"/>
            <a:r>
              <a:rPr lang="en-GB" sz="1600" b="1" dirty="0">
                <a:latin typeface="Comic Sans MS" panose="030F0702030302020204" pitchFamily="66" charset="0"/>
              </a:rPr>
              <a:t>Solutions</a:t>
            </a:r>
          </a:p>
          <a:p>
            <a:pPr algn="ctr"/>
            <a:r>
              <a:rPr lang="en-GB" sz="1600" b="1" dirty="0">
                <a:latin typeface="Comic Sans MS" panose="030F0702030302020204" pitchFamily="66" charset="0"/>
              </a:rPr>
              <a:t>Banished</a:t>
            </a:r>
          </a:p>
          <a:p>
            <a:pPr algn="ctr"/>
            <a:r>
              <a:rPr lang="en-GB" sz="1600" b="1" dirty="0">
                <a:latin typeface="Comic Sans MS" panose="030F0702030302020204" pitchFamily="66" charset="0"/>
              </a:rPr>
              <a:t>consequences</a:t>
            </a:r>
          </a:p>
        </p:txBody>
      </p:sp>
      <p:sp>
        <p:nvSpPr>
          <p:cNvPr id="7" name="Title 1"/>
          <p:cNvSpPr txBox="1">
            <a:spLocks/>
          </p:cNvSpPr>
          <p:nvPr/>
        </p:nvSpPr>
        <p:spPr>
          <a:xfrm>
            <a:off x="4110722" y="4932608"/>
            <a:ext cx="3970557" cy="573110"/>
          </a:xfrm>
          <a:prstGeom prst="rect">
            <a:avLst/>
          </a:prstGeom>
          <a:solidFill>
            <a:schemeClr val="bg1">
              <a:alpha val="40000"/>
            </a:schemeClr>
          </a:solidFill>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latin typeface="AR BERKLEY" panose="02000000000000000000" pitchFamily="2" charset="0"/>
              </a:rPr>
              <a:t>‘Romeo + Juliet’</a:t>
            </a:r>
          </a:p>
        </p:txBody>
      </p:sp>
      <p:sp>
        <p:nvSpPr>
          <p:cNvPr id="8" name="Rounded Rectangle 7"/>
          <p:cNvSpPr/>
          <p:nvPr/>
        </p:nvSpPr>
        <p:spPr>
          <a:xfrm>
            <a:off x="9775065" y="0"/>
            <a:ext cx="2416935" cy="1287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u="sng" dirty="0"/>
              <a:t>Lesson 11: Act 3, Scene 2,3 &amp;4</a:t>
            </a:r>
          </a:p>
          <a:p>
            <a:pPr algn="ctr"/>
            <a:r>
              <a:rPr lang="en-GB" b="1" u="sng" dirty="0"/>
              <a:t>Bad news travels fast</a:t>
            </a:r>
          </a:p>
        </p:txBody>
      </p:sp>
      <p:sp>
        <p:nvSpPr>
          <p:cNvPr id="9" name="Rounded Rectangle 8"/>
          <p:cNvSpPr/>
          <p:nvPr/>
        </p:nvSpPr>
        <p:spPr>
          <a:xfrm>
            <a:off x="8822028" y="1648496"/>
            <a:ext cx="3052293" cy="37477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a:t>Success Criteria:</a:t>
            </a:r>
          </a:p>
          <a:p>
            <a:pPr algn="ctr"/>
            <a:endParaRPr lang="en-GB" b="1" u="sng" dirty="0"/>
          </a:p>
          <a:p>
            <a:pPr marL="285750" indent="-285750">
              <a:buFont typeface="Arial" panose="020B0604020202020204" pitchFamily="34" charset="0"/>
              <a:buChar char="•"/>
            </a:pPr>
            <a:r>
              <a:rPr lang="en-GB" dirty="0">
                <a:solidFill>
                  <a:srgbClr val="FF0000"/>
                </a:solidFill>
              </a:rPr>
              <a:t>To explore how the consequences of the deaths create movement in the plot.</a:t>
            </a:r>
          </a:p>
          <a:p>
            <a:pPr marL="285750" indent="-285750">
              <a:buFont typeface="Arial" panose="020B0604020202020204" pitchFamily="34" charset="0"/>
              <a:buChar char="•"/>
            </a:pPr>
            <a:r>
              <a:rPr lang="en-GB" dirty="0">
                <a:solidFill>
                  <a:srgbClr val="FF0000"/>
                </a:solidFill>
              </a:rPr>
              <a:t>T</a:t>
            </a:r>
            <a:r>
              <a:rPr lang="en-GB" dirty="0">
                <a:solidFill>
                  <a:schemeClr val="accent2"/>
                </a:solidFill>
              </a:rPr>
              <a:t>o explain how Shakespeare uses techniques to create tension.</a:t>
            </a:r>
          </a:p>
          <a:p>
            <a:pPr marL="285750" indent="-285750">
              <a:buFont typeface="Arial" panose="020B0604020202020204" pitchFamily="34" charset="0"/>
              <a:buChar char="•"/>
            </a:pPr>
            <a:r>
              <a:rPr lang="en-GB" dirty="0">
                <a:solidFill>
                  <a:srgbClr val="00B050"/>
                </a:solidFill>
              </a:rPr>
              <a:t>To re-cap and revise the events so far.</a:t>
            </a:r>
          </a:p>
        </p:txBody>
      </p:sp>
    </p:spTree>
    <p:extLst>
      <p:ext uri="{BB962C8B-B14F-4D97-AF65-F5344CB8AC3E}">
        <p14:creationId xmlns:p14="http://schemas.microsoft.com/office/powerpoint/2010/main" val="1276198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14" name="TextBox 13"/>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
        <p:nvSpPr>
          <p:cNvPr id="10" name="TextBox 9"/>
          <p:cNvSpPr txBox="1"/>
          <p:nvPr/>
        </p:nvSpPr>
        <p:spPr>
          <a:xfrm>
            <a:off x="835128" y="122742"/>
            <a:ext cx="11314458" cy="461665"/>
          </a:xfrm>
          <a:prstGeom prst="rect">
            <a:avLst/>
          </a:prstGeom>
          <a:solidFill>
            <a:srgbClr val="D987C7"/>
          </a:solidFill>
        </p:spPr>
        <p:txBody>
          <a:bodyPr wrap="square" rtlCol="0">
            <a:spAutoFit/>
          </a:bodyPr>
          <a:lstStyle/>
          <a:p>
            <a:r>
              <a:rPr lang="en-GB" sz="2400" dirty="0">
                <a:latin typeface="Century Gothic" panose="020B0502020202020204" pitchFamily="34" charset="0"/>
              </a:rPr>
              <a:t>Write today’s date - </a:t>
            </a:r>
            <a:fld id="{4B86CBAB-F592-48CA-9DBC-3822CA5BD95A}" type="datetime2">
              <a:rPr lang="en-GB" sz="2400" b="1">
                <a:latin typeface="Century Gothic" panose="020B0502020202020204" pitchFamily="34" charset="0"/>
              </a:rPr>
              <a:pPr/>
              <a:t>Friday, 30 October 2020</a:t>
            </a:fld>
            <a:r>
              <a:rPr lang="en-GB" sz="2400" dirty="0">
                <a:latin typeface="Century Gothic" panose="020B0502020202020204" pitchFamily="34" charset="0"/>
              </a:rPr>
              <a:t> and today’s title – Act 3</a:t>
            </a:r>
          </a:p>
        </p:txBody>
      </p:sp>
      <p:sp>
        <p:nvSpPr>
          <p:cNvPr id="15" name="Rectangle 14"/>
          <p:cNvSpPr/>
          <p:nvPr/>
        </p:nvSpPr>
        <p:spPr>
          <a:xfrm>
            <a:off x="835128" y="953739"/>
            <a:ext cx="11314458" cy="1247534"/>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Write an acrostic for either Mercutio or Tybalt. Use words or phrases that you associate with this character.</a:t>
            </a:r>
          </a:p>
        </p:txBody>
      </p:sp>
      <p:sp>
        <p:nvSpPr>
          <p:cNvPr id="20" name="Subtitle 2"/>
          <p:cNvSpPr txBox="1">
            <a:spLocks/>
          </p:cNvSpPr>
          <p:nvPr/>
        </p:nvSpPr>
        <p:spPr>
          <a:xfrm>
            <a:off x="0" y="6046961"/>
            <a:ext cx="12192000"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p>
        </p:txBody>
      </p:sp>
      <p:sp>
        <p:nvSpPr>
          <p:cNvPr id="2" name="TextBox 1"/>
          <p:cNvSpPr txBox="1"/>
          <p:nvPr/>
        </p:nvSpPr>
        <p:spPr>
          <a:xfrm>
            <a:off x="1586257" y="2423160"/>
            <a:ext cx="1569720" cy="3785652"/>
          </a:xfrm>
          <a:prstGeom prst="rect">
            <a:avLst/>
          </a:prstGeom>
          <a:noFill/>
        </p:spPr>
        <p:txBody>
          <a:bodyPr wrap="square" rtlCol="0">
            <a:spAutoFit/>
          </a:bodyPr>
          <a:lstStyle/>
          <a:p>
            <a:r>
              <a:rPr lang="en-GB" sz="4000" b="1" dirty="0"/>
              <a:t>T</a:t>
            </a:r>
          </a:p>
          <a:p>
            <a:r>
              <a:rPr lang="en-GB" sz="4000" b="1" dirty="0"/>
              <a:t>Y</a:t>
            </a:r>
          </a:p>
          <a:p>
            <a:r>
              <a:rPr lang="en-GB" sz="4000" b="1" dirty="0"/>
              <a:t>B</a:t>
            </a:r>
          </a:p>
          <a:p>
            <a:r>
              <a:rPr lang="en-GB" sz="4000" b="1" dirty="0"/>
              <a:t>A</a:t>
            </a:r>
          </a:p>
          <a:p>
            <a:r>
              <a:rPr lang="en-GB" sz="4000" b="1" dirty="0"/>
              <a:t>L</a:t>
            </a:r>
          </a:p>
          <a:p>
            <a:r>
              <a:rPr lang="en-GB" sz="4000" b="1" dirty="0"/>
              <a:t>T</a:t>
            </a:r>
          </a:p>
        </p:txBody>
      </p:sp>
      <p:sp>
        <p:nvSpPr>
          <p:cNvPr id="12" name="TextBox 11"/>
          <p:cNvSpPr txBox="1"/>
          <p:nvPr/>
        </p:nvSpPr>
        <p:spPr>
          <a:xfrm>
            <a:off x="7072657" y="2201273"/>
            <a:ext cx="1569720" cy="4031873"/>
          </a:xfrm>
          <a:prstGeom prst="rect">
            <a:avLst/>
          </a:prstGeom>
          <a:noFill/>
        </p:spPr>
        <p:txBody>
          <a:bodyPr wrap="square" rtlCol="0">
            <a:spAutoFit/>
          </a:bodyPr>
          <a:lstStyle/>
          <a:p>
            <a:r>
              <a:rPr lang="en-GB" sz="3200" b="1" dirty="0"/>
              <a:t>M</a:t>
            </a:r>
          </a:p>
          <a:p>
            <a:r>
              <a:rPr lang="en-GB" sz="3200" b="1" dirty="0"/>
              <a:t>E</a:t>
            </a:r>
          </a:p>
          <a:p>
            <a:r>
              <a:rPr lang="en-GB" sz="3200" b="1" dirty="0"/>
              <a:t>R</a:t>
            </a:r>
          </a:p>
          <a:p>
            <a:r>
              <a:rPr lang="en-GB" sz="3200" b="1" dirty="0"/>
              <a:t>C</a:t>
            </a:r>
          </a:p>
          <a:p>
            <a:r>
              <a:rPr lang="en-GB" sz="3200" b="1" dirty="0"/>
              <a:t>U</a:t>
            </a:r>
          </a:p>
          <a:p>
            <a:r>
              <a:rPr lang="en-GB" sz="3200" b="1" dirty="0"/>
              <a:t>T</a:t>
            </a:r>
          </a:p>
          <a:p>
            <a:r>
              <a:rPr lang="en-GB" sz="3200" b="1" dirty="0"/>
              <a:t>I</a:t>
            </a:r>
          </a:p>
          <a:p>
            <a:r>
              <a:rPr lang="en-GB" sz="3200" b="1" dirty="0"/>
              <a:t>O</a:t>
            </a:r>
          </a:p>
        </p:txBody>
      </p:sp>
    </p:spTree>
    <p:extLst>
      <p:ext uri="{BB962C8B-B14F-4D97-AF65-F5344CB8AC3E}">
        <p14:creationId xmlns:p14="http://schemas.microsoft.com/office/powerpoint/2010/main" val="364446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12137"/>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a:t>Read the keywords and match their definition: Write them in your books</a:t>
            </a:r>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Unlocking vocabulary</a:t>
            </a:r>
          </a:p>
        </p:txBody>
      </p:sp>
      <p:sp>
        <p:nvSpPr>
          <p:cNvPr id="6" name="TextBox 5"/>
          <p:cNvSpPr txBox="1"/>
          <p:nvPr/>
        </p:nvSpPr>
        <p:spPr>
          <a:xfrm>
            <a:off x="648606" y="1371299"/>
            <a:ext cx="6400800" cy="1200329"/>
          </a:xfrm>
          <a:prstGeom prst="rect">
            <a:avLst/>
          </a:prstGeom>
          <a:noFill/>
        </p:spPr>
        <p:txBody>
          <a:bodyPr wrap="square" rtlCol="0">
            <a:spAutoFit/>
          </a:bodyPr>
          <a:lstStyle/>
          <a:p>
            <a:r>
              <a:rPr lang="en-GB" sz="7200" dirty="0">
                <a:latin typeface="Berlin Sans FB Demi" panose="020E0802020502020306" pitchFamily="34" charset="0"/>
              </a:rPr>
              <a:t>questions</a:t>
            </a:r>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a:t>consequences</a:t>
            </a:r>
          </a:p>
        </p:txBody>
      </p:sp>
      <p:sp>
        <p:nvSpPr>
          <p:cNvPr id="9" name="TextBox 8"/>
          <p:cNvSpPr txBox="1"/>
          <p:nvPr/>
        </p:nvSpPr>
        <p:spPr>
          <a:xfrm>
            <a:off x="648606" y="3716053"/>
            <a:ext cx="3980329" cy="1107996"/>
          </a:xfrm>
          <a:prstGeom prst="rect">
            <a:avLst/>
          </a:prstGeom>
          <a:noFill/>
        </p:spPr>
        <p:txBody>
          <a:bodyPr wrap="square" rtlCol="0">
            <a:spAutoFit/>
          </a:bodyPr>
          <a:lstStyle/>
          <a:p>
            <a:r>
              <a:rPr lang="en-GB" sz="6600" dirty="0"/>
              <a:t>banished</a:t>
            </a:r>
          </a:p>
        </p:txBody>
      </p:sp>
      <p:sp>
        <p:nvSpPr>
          <p:cNvPr id="10" name="TextBox 9"/>
          <p:cNvSpPr txBox="1"/>
          <p:nvPr/>
        </p:nvSpPr>
        <p:spPr>
          <a:xfrm>
            <a:off x="4060903" y="3839163"/>
            <a:ext cx="4139004" cy="1200329"/>
          </a:xfrm>
          <a:prstGeom prst="rect">
            <a:avLst/>
          </a:prstGeom>
          <a:solidFill>
            <a:schemeClr val="accent3">
              <a:lumMod val="40000"/>
              <a:lumOff val="60000"/>
            </a:schemeClr>
          </a:solidFill>
        </p:spPr>
        <p:txBody>
          <a:bodyPr wrap="square" rtlCol="0">
            <a:spAutoFit/>
          </a:bodyPr>
          <a:lstStyle/>
          <a:p>
            <a:pPr algn="ctr"/>
            <a:r>
              <a:rPr lang="en-GB" sz="2400" dirty="0">
                <a:latin typeface="Arial Narrow" panose="020B0606020202030204" pitchFamily="34" charset="0"/>
              </a:rPr>
              <a:t>send (someone) away from a country or place as an official punishment.</a:t>
            </a:r>
          </a:p>
        </p:txBody>
      </p:sp>
      <p:sp>
        <p:nvSpPr>
          <p:cNvPr id="11" name="TextBox 10"/>
          <p:cNvSpPr txBox="1"/>
          <p:nvPr/>
        </p:nvSpPr>
        <p:spPr>
          <a:xfrm>
            <a:off x="5475675" y="1287060"/>
            <a:ext cx="6716325" cy="1077218"/>
          </a:xfrm>
          <a:prstGeom prst="rect">
            <a:avLst/>
          </a:prstGeom>
          <a:solidFill>
            <a:schemeClr val="accent3">
              <a:lumMod val="40000"/>
              <a:lumOff val="60000"/>
            </a:schemeClr>
          </a:solidFill>
        </p:spPr>
        <p:txBody>
          <a:bodyPr wrap="square" rtlCol="0">
            <a:spAutoFit/>
          </a:bodyPr>
          <a:lstStyle/>
          <a:p>
            <a:pPr algn="ctr"/>
            <a:r>
              <a:rPr lang="en-GB" sz="3200" b="1" i="1" dirty="0">
                <a:latin typeface="Baskerville Old Face" panose="02020602080505020303" pitchFamily="18" charset="0"/>
              </a:rPr>
              <a:t>a doubt about the truth or validity of something.</a:t>
            </a:r>
          </a:p>
        </p:txBody>
      </p:sp>
      <p:sp>
        <p:nvSpPr>
          <p:cNvPr id="12" name="Rectangle 11"/>
          <p:cNvSpPr/>
          <p:nvPr/>
        </p:nvSpPr>
        <p:spPr>
          <a:xfrm>
            <a:off x="648606" y="2551005"/>
            <a:ext cx="4827069" cy="1077218"/>
          </a:xfrm>
          <a:prstGeom prst="rect">
            <a:avLst/>
          </a:prstGeom>
          <a:solidFill>
            <a:schemeClr val="accent3">
              <a:lumMod val="40000"/>
              <a:lumOff val="60000"/>
            </a:schemeClr>
          </a:solidFill>
        </p:spPr>
        <p:txBody>
          <a:bodyPr wrap="square">
            <a:spAutoFit/>
          </a:bodyPr>
          <a:lstStyle/>
          <a:p>
            <a:r>
              <a:rPr lang="en-GB" sz="3200" i="1" dirty="0">
                <a:latin typeface="Aharoni" panose="02010803020104030203" pitchFamily="2" charset="-79"/>
                <a:cs typeface="Aharoni" panose="02010803020104030203" pitchFamily="2" charset="-79"/>
              </a:rPr>
              <a:t>a serious disagreement or argument</a:t>
            </a:r>
          </a:p>
        </p:txBody>
      </p:sp>
      <p:sp>
        <p:nvSpPr>
          <p:cNvPr id="13" name="TextBox 12"/>
          <p:cNvSpPr txBox="1"/>
          <p:nvPr/>
        </p:nvSpPr>
        <p:spPr>
          <a:xfrm>
            <a:off x="756373" y="5425388"/>
            <a:ext cx="8173277" cy="461665"/>
          </a:xfrm>
          <a:prstGeom prst="rect">
            <a:avLst/>
          </a:prstGeom>
          <a:solidFill>
            <a:schemeClr val="accent3">
              <a:lumMod val="40000"/>
              <a:lumOff val="60000"/>
            </a:schemeClr>
          </a:solidFill>
        </p:spPr>
        <p:txBody>
          <a:bodyPr wrap="square" rtlCol="0">
            <a:spAutoFit/>
          </a:bodyPr>
          <a:lstStyle/>
          <a:p>
            <a:pPr algn="ctr"/>
            <a:r>
              <a:rPr lang="en-GB" sz="2400" b="1" i="1" dirty="0">
                <a:effectLst>
                  <a:outerShdw blurRad="38100" dist="38100" dir="2700000" algn="tl">
                    <a:srgbClr val="000000">
                      <a:alpha val="43137"/>
                    </a:srgbClr>
                  </a:outerShdw>
                </a:effectLst>
                <a:latin typeface="Baskerville Old Face" panose="02020602080505020303" pitchFamily="18" charset="0"/>
              </a:rPr>
              <a:t>a result or effect, typically one that is unwelcome or unpleasant.</a:t>
            </a:r>
          </a:p>
        </p:txBody>
      </p:sp>
      <p:sp>
        <p:nvSpPr>
          <p:cNvPr id="3" name="Rectangle 2"/>
          <p:cNvSpPr/>
          <p:nvPr/>
        </p:nvSpPr>
        <p:spPr>
          <a:xfrm>
            <a:off x="8309205" y="2556781"/>
            <a:ext cx="3432350" cy="1107996"/>
          </a:xfrm>
          <a:prstGeom prst="rect">
            <a:avLst/>
          </a:prstGeom>
        </p:spPr>
        <p:txBody>
          <a:bodyPr wrap="none">
            <a:spAutoFit/>
          </a:bodyPr>
          <a:lstStyle/>
          <a:p>
            <a:pPr lvl="0" algn="ctr">
              <a:defRPr/>
            </a:pPr>
            <a:r>
              <a:rPr lang="en-GB" sz="6600" dirty="0">
                <a:solidFill>
                  <a:prstClr val="black"/>
                </a:solidFill>
                <a:latin typeface="Candara" panose="020E0502030303020204" pitchFamily="34" charset="0"/>
              </a:rPr>
              <a:t>solutions</a:t>
            </a:r>
          </a:p>
        </p:txBody>
      </p:sp>
      <p:pic>
        <p:nvPicPr>
          <p:cNvPr id="16" name="Content Placeholder 15"/>
          <p:cNvPicPr>
            <a:picLocks noGrp="1" noChangeAspect="1"/>
          </p:cNvPicPr>
          <p:nvPr>
            <p:ph idx="1"/>
          </p:nvPr>
        </p:nvPicPr>
        <p:blipFill>
          <a:blip r:embed="rId4"/>
          <a:stretch>
            <a:fillRect/>
          </a:stretch>
        </p:blipFill>
        <p:spPr>
          <a:xfrm>
            <a:off x="9514158" y="5471257"/>
            <a:ext cx="2458070" cy="1386743"/>
          </a:xfrm>
          <a:prstGeom prst="rect">
            <a:avLst/>
          </a:prstGeom>
        </p:spPr>
      </p:pic>
      <p:sp>
        <p:nvSpPr>
          <p:cNvPr id="17" name="Rectangle 16"/>
          <p:cNvSpPr/>
          <p:nvPr/>
        </p:nvSpPr>
        <p:spPr>
          <a:xfrm>
            <a:off x="8929651" y="3664777"/>
            <a:ext cx="3262349" cy="15789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a:solidFill>
                  <a:schemeClr val="tx1"/>
                </a:solidFill>
              </a:rPr>
              <a:t>a means of solving a problem or dealing with a difficult situation.</a:t>
            </a:r>
          </a:p>
        </p:txBody>
      </p:sp>
      <p:sp>
        <p:nvSpPr>
          <p:cNvPr id="8" name="TextBox 7"/>
          <p:cNvSpPr txBox="1"/>
          <p:nvPr/>
        </p:nvSpPr>
        <p:spPr>
          <a:xfrm>
            <a:off x="5521395" y="2325158"/>
            <a:ext cx="3453976" cy="923330"/>
          </a:xfrm>
          <a:prstGeom prst="rect">
            <a:avLst/>
          </a:prstGeom>
          <a:noFill/>
        </p:spPr>
        <p:txBody>
          <a:bodyPr wrap="square" rtlCol="0">
            <a:spAutoFit/>
          </a:bodyPr>
          <a:lstStyle/>
          <a:p>
            <a:r>
              <a:rPr lang="en-GB" sz="5400" dirty="0"/>
              <a:t>conflict</a:t>
            </a:r>
          </a:p>
        </p:txBody>
      </p:sp>
    </p:spTree>
    <p:extLst>
      <p:ext uri="{BB962C8B-B14F-4D97-AF65-F5344CB8AC3E}">
        <p14:creationId xmlns:p14="http://schemas.microsoft.com/office/powerpoint/2010/main" val="3127288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12137"/>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a:t>Read the keywords and match their definition: Write them in your books</a:t>
            </a:r>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Unlocking vocabulary</a:t>
            </a:r>
          </a:p>
        </p:txBody>
      </p:sp>
      <p:sp>
        <p:nvSpPr>
          <p:cNvPr id="6" name="TextBox 5"/>
          <p:cNvSpPr txBox="1"/>
          <p:nvPr/>
        </p:nvSpPr>
        <p:spPr>
          <a:xfrm>
            <a:off x="648606" y="1371299"/>
            <a:ext cx="6400800" cy="1200329"/>
          </a:xfrm>
          <a:prstGeom prst="rect">
            <a:avLst/>
          </a:prstGeom>
          <a:noFill/>
        </p:spPr>
        <p:txBody>
          <a:bodyPr wrap="square" rtlCol="0">
            <a:spAutoFit/>
          </a:bodyPr>
          <a:lstStyle/>
          <a:p>
            <a:r>
              <a:rPr lang="en-GB" sz="7200" dirty="0">
                <a:latin typeface="Berlin Sans FB Demi" panose="020E0802020502020306" pitchFamily="34" charset="0"/>
              </a:rPr>
              <a:t>questions</a:t>
            </a:r>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a:t>consequences</a:t>
            </a:r>
          </a:p>
        </p:txBody>
      </p:sp>
      <p:sp>
        <p:nvSpPr>
          <p:cNvPr id="9" name="TextBox 8"/>
          <p:cNvSpPr txBox="1"/>
          <p:nvPr/>
        </p:nvSpPr>
        <p:spPr>
          <a:xfrm>
            <a:off x="648606" y="3716053"/>
            <a:ext cx="3980329" cy="1107996"/>
          </a:xfrm>
          <a:prstGeom prst="rect">
            <a:avLst/>
          </a:prstGeom>
          <a:noFill/>
        </p:spPr>
        <p:txBody>
          <a:bodyPr wrap="square" rtlCol="0">
            <a:spAutoFit/>
          </a:bodyPr>
          <a:lstStyle/>
          <a:p>
            <a:r>
              <a:rPr lang="en-GB" sz="6600" dirty="0"/>
              <a:t>banished</a:t>
            </a:r>
          </a:p>
        </p:txBody>
      </p:sp>
      <p:sp>
        <p:nvSpPr>
          <p:cNvPr id="10" name="TextBox 9"/>
          <p:cNvSpPr txBox="1"/>
          <p:nvPr/>
        </p:nvSpPr>
        <p:spPr>
          <a:xfrm>
            <a:off x="4060903" y="3839163"/>
            <a:ext cx="4139004" cy="1200329"/>
          </a:xfrm>
          <a:prstGeom prst="rect">
            <a:avLst/>
          </a:prstGeom>
          <a:solidFill>
            <a:schemeClr val="accent3">
              <a:lumMod val="40000"/>
              <a:lumOff val="60000"/>
            </a:schemeClr>
          </a:solidFill>
        </p:spPr>
        <p:txBody>
          <a:bodyPr wrap="square" rtlCol="0">
            <a:spAutoFit/>
          </a:bodyPr>
          <a:lstStyle/>
          <a:p>
            <a:pPr algn="ctr"/>
            <a:r>
              <a:rPr lang="en-GB" sz="2400" dirty="0">
                <a:latin typeface="Arial Narrow" panose="020B0606020202030204" pitchFamily="34" charset="0"/>
              </a:rPr>
              <a:t>send (someone) away from a country or place as an official punishment.</a:t>
            </a:r>
          </a:p>
        </p:txBody>
      </p:sp>
      <p:sp>
        <p:nvSpPr>
          <p:cNvPr id="11" name="TextBox 10"/>
          <p:cNvSpPr txBox="1"/>
          <p:nvPr/>
        </p:nvSpPr>
        <p:spPr>
          <a:xfrm>
            <a:off x="5475675" y="1287060"/>
            <a:ext cx="6716325" cy="1077218"/>
          </a:xfrm>
          <a:prstGeom prst="rect">
            <a:avLst/>
          </a:prstGeom>
          <a:solidFill>
            <a:schemeClr val="accent3">
              <a:lumMod val="40000"/>
              <a:lumOff val="60000"/>
            </a:schemeClr>
          </a:solidFill>
        </p:spPr>
        <p:txBody>
          <a:bodyPr wrap="square" rtlCol="0">
            <a:spAutoFit/>
          </a:bodyPr>
          <a:lstStyle/>
          <a:p>
            <a:pPr algn="ctr"/>
            <a:r>
              <a:rPr lang="en-GB" sz="3200" b="1" i="1" dirty="0">
                <a:latin typeface="Baskerville Old Face" panose="02020602080505020303" pitchFamily="18" charset="0"/>
              </a:rPr>
              <a:t>a doubt about the truth or validity of something.</a:t>
            </a:r>
          </a:p>
        </p:txBody>
      </p:sp>
      <p:sp>
        <p:nvSpPr>
          <p:cNvPr id="12" name="Rectangle 11"/>
          <p:cNvSpPr/>
          <p:nvPr/>
        </p:nvSpPr>
        <p:spPr>
          <a:xfrm>
            <a:off x="648606" y="2551005"/>
            <a:ext cx="4827069" cy="1077218"/>
          </a:xfrm>
          <a:prstGeom prst="rect">
            <a:avLst/>
          </a:prstGeom>
          <a:solidFill>
            <a:schemeClr val="accent3">
              <a:lumMod val="40000"/>
              <a:lumOff val="60000"/>
            </a:schemeClr>
          </a:solidFill>
        </p:spPr>
        <p:txBody>
          <a:bodyPr wrap="square">
            <a:spAutoFit/>
          </a:bodyPr>
          <a:lstStyle/>
          <a:p>
            <a:r>
              <a:rPr lang="en-GB" sz="3200" i="1" dirty="0">
                <a:latin typeface="Aharoni" panose="02010803020104030203" pitchFamily="2" charset="-79"/>
                <a:cs typeface="Aharoni" panose="02010803020104030203" pitchFamily="2" charset="-79"/>
              </a:rPr>
              <a:t>a serious disagreement or argument</a:t>
            </a:r>
          </a:p>
        </p:txBody>
      </p:sp>
      <p:sp>
        <p:nvSpPr>
          <p:cNvPr id="13" name="TextBox 12"/>
          <p:cNvSpPr txBox="1"/>
          <p:nvPr/>
        </p:nvSpPr>
        <p:spPr>
          <a:xfrm>
            <a:off x="756373" y="5425388"/>
            <a:ext cx="8173277" cy="461665"/>
          </a:xfrm>
          <a:prstGeom prst="rect">
            <a:avLst/>
          </a:prstGeom>
          <a:solidFill>
            <a:schemeClr val="accent3">
              <a:lumMod val="40000"/>
              <a:lumOff val="60000"/>
            </a:schemeClr>
          </a:solidFill>
        </p:spPr>
        <p:txBody>
          <a:bodyPr wrap="square" rtlCol="0">
            <a:spAutoFit/>
          </a:bodyPr>
          <a:lstStyle/>
          <a:p>
            <a:pPr algn="ctr"/>
            <a:r>
              <a:rPr lang="en-GB" sz="2400" b="1" i="1" dirty="0">
                <a:effectLst>
                  <a:outerShdw blurRad="38100" dist="38100" dir="2700000" algn="tl">
                    <a:srgbClr val="000000">
                      <a:alpha val="43137"/>
                    </a:srgbClr>
                  </a:outerShdw>
                </a:effectLst>
                <a:latin typeface="Baskerville Old Face" panose="02020602080505020303" pitchFamily="18" charset="0"/>
              </a:rPr>
              <a:t>a result or effect, typically one that is unwelcome or unpleasant.</a:t>
            </a:r>
          </a:p>
        </p:txBody>
      </p:sp>
      <p:sp>
        <p:nvSpPr>
          <p:cNvPr id="3" name="Rectangle 2"/>
          <p:cNvSpPr/>
          <p:nvPr/>
        </p:nvSpPr>
        <p:spPr>
          <a:xfrm>
            <a:off x="8309205" y="2556781"/>
            <a:ext cx="3432350" cy="1107996"/>
          </a:xfrm>
          <a:prstGeom prst="rect">
            <a:avLst/>
          </a:prstGeom>
        </p:spPr>
        <p:txBody>
          <a:bodyPr wrap="none">
            <a:spAutoFit/>
          </a:bodyPr>
          <a:lstStyle/>
          <a:p>
            <a:pPr lvl="0" algn="ctr">
              <a:defRPr/>
            </a:pPr>
            <a:r>
              <a:rPr lang="en-GB" sz="6600" dirty="0">
                <a:solidFill>
                  <a:prstClr val="black"/>
                </a:solidFill>
                <a:latin typeface="Candara" panose="020E0502030303020204" pitchFamily="34" charset="0"/>
              </a:rPr>
              <a:t>solutions</a:t>
            </a:r>
          </a:p>
        </p:txBody>
      </p:sp>
      <p:pic>
        <p:nvPicPr>
          <p:cNvPr id="16" name="Content Placeholder 15"/>
          <p:cNvPicPr>
            <a:picLocks noGrp="1" noChangeAspect="1"/>
          </p:cNvPicPr>
          <p:nvPr>
            <p:ph idx="1"/>
          </p:nvPr>
        </p:nvPicPr>
        <p:blipFill>
          <a:blip r:embed="rId4"/>
          <a:stretch>
            <a:fillRect/>
          </a:stretch>
        </p:blipFill>
        <p:spPr>
          <a:xfrm>
            <a:off x="9514158" y="5471257"/>
            <a:ext cx="2458070" cy="1386743"/>
          </a:xfrm>
          <a:prstGeom prst="rect">
            <a:avLst/>
          </a:prstGeom>
        </p:spPr>
      </p:pic>
      <p:sp>
        <p:nvSpPr>
          <p:cNvPr id="17" name="Rectangle 16"/>
          <p:cNvSpPr/>
          <p:nvPr/>
        </p:nvSpPr>
        <p:spPr>
          <a:xfrm>
            <a:off x="8929651" y="3664777"/>
            <a:ext cx="3262349" cy="15789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a:solidFill>
                  <a:schemeClr val="tx1"/>
                </a:solidFill>
              </a:rPr>
              <a:t>a means of solving a problem or dealing with a difficult situation.</a:t>
            </a:r>
          </a:p>
        </p:txBody>
      </p:sp>
      <p:sp>
        <p:nvSpPr>
          <p:cNvPr id="8" name="TextBox 7"/>
          <p:cNvSpPr txBox="1"/>
          <p:nvPr/>
        </p:nvSpPr>
        <p:spPr>
          <a:xfrm>
            <a:off x="5521395" y="2325158"/>
            <a:ext cx="3453976" cy="923330"/>
          </a:xfrm>
          <a:prstGeom prst="rect">
            <a:avLst/>
          </a:prstGeom>
          <a:noFill/>
        </p:spPr>
        <p:txBody>
          <a:bodyPr wrap="square" rtlCol="0">
            <a:spAutoFit/>
          </a:bodyPr>
          <a:lstStyle/>
          <a:p>
            <a:r>
              <a:rPr lang="en-GB" sz="5400" dirty="0"/>
              <a:t>conflict</a:t>
            </a:r>
          </a:p>
        </p:txBody>
      </p:sp>
      <p:sp>
        <p:nvSpPr>
          <p:cNvPr id="18" name="Right Arrow 17"/>
          <p:cNvSpPr/>
          <p:nvPr/>
        </p:nvSpPr>
        <p:spPr>
          <a:xfrm rot="20864343">
            <a:off x="4643911" y="1898748"/>
            <a:ext cx="1351309" cy="286189"/>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9530633">
            <a:off x="4865318" y="3078369"/>
            <a:ext cx="816008" cy="27600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3810739" flipV="1">
            <a:off x="8398645" y="3556841"/>
            <a:ext cx="594087" cy="385588"/>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20"/>
          <p:cNvSpPr/>
          <p:nvPr/>
        </p:nvSpPr>
        <p:spPr>
          <a:xfrm rot="656376">
            <a:off x="3707400" y="4562049"/>
            <a:ext cx="852398" cy="216337"/>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2593563">
            <a:off x="4068208" y="5993173"/>
            <a:ext cx="722428" cy="338823"/>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5185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529" y="-297"/>
            <a:ext cx="12193057" cy="6858594"/>
          </a:xfrm>
          <a:prstGeom prst="rect">
            <a:avLst/>
          </a:prstGeom>
        </p:spPr>
      </p:pic>
      <p:sp>
        <p:nvSpPr>
          <p:cNvPr id="4" name="TextBox 3"/>
          <p:cNvSpPr txBox="1"/>
          <p:nvPr/>
        </p:nvSpPr>
        <p:spPr>
          <a:xfrm rot="16200000">
            <a:off x="-2957077"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Learning Content</a:t>
            </a:r>
          </a:p>
        </p:txBody>
      </p:sp>
      <p:sp>
        <p:nvSpPr>
          <p:cNvPr id="5" name="TextBox 4"/>
          <p:cNvSpPr txBox="1"/>
          <p:nvPr/>
        </p:nvSpPr>
        <p:spPr>
          <a:xfrm>
            <a:off x="911425" y="116633"/>
            <a:ext cx="10699401" cy="5109091"/>
          </a:xfrm>
          <a:prstGeom prst="rect">
            <a:avLst/>
          </a:prstGeom>
          <a:noFill/>
        </p:spPr>
        <p:txBody>
          <a:bodyPr wrap="square" rtlCol="0">
            <a:spAutoFit/>
          </a:bodyPr>
          <a:lstStyle/>
          <a:p>
            <a:pPr algn="ctr"/>
            <a:r>
              <a:rPr lang="en-GB" sz="3600" b="1" dirty="0">
                <a:solidFill>
                  <a:srgbClr val="000000"/>
                </a:solidFill>
                <a:latin typeface="Century Gothic" panose="020B0502020202020204" pitchFamily="34" charset="0"/>
              </a:rPr>
              <a:t>How does Shakespeare show that bad news travels fast?</a:t>
            </a:r>
          </a:p>
          <a:p>
            <a:pPr algn="ctr"/>
            <a:r>
              <a:rPr lang="en-GB" sz="2800" b="1" dirty="0">
                <a:solidFill>
                  <a:srgbClr val="000000"/>
                </a:solidFill>
                <a:latin typeface="Century Gothic" panose="020B0502020202020204" pitchFamily="34" charset="0"/>
              </a:rPr>
              <a:t>I</a:t>
            </a:r>
            <a:r>
              <a:rPr lang="en-GB" sz="2600" b="1" dirty="0">
                <a:solidFill>
                  <a:srgbClr val="000000"/>
                </a:solidFill>
                <a:latin typeface="Century Gothic" panose="020B0502020202020204" pitchFamily="34" charset="0"/>
              </a:rPr>
              <a:t>n this lesson you will be mastering the following:</a:t>
            </a:r>
          </a:p>
          <a:p>
            <a:endParaRPr lang="en-GB" sz="2600" b="1" dirty="0">
              <a:solidFill>
                <a:schemeClr val="bg1"/>
              </a:solidFill>
              <a:latin typeface="Century Gothic" panose="020B0502020202020204" pitchFamily="34" charset="0"/>
            </a:endParaRPr>
          </a:p>
          <a:p>
            <a:r>
              <a:rPr lang="en-GB" sz="4000" b="1" dirty="0">
                <a:solidFill>
                  <a:srgbClr val="FF6600"/>
                </a:solidFill>
                <a:latin typeface="Century Gothic" panose="020B0502020202020204" pitchFamily="34" charset="0"/>
              </a:rPr>
              <a:t>To explore how the consequences of the deaths create movement in the plot.</a:t>
            </a:r>
          </a:p>
          <a:p>
            <a:r>
              <a:rPr lang="en-GB" sz="4000" b="1" dirty="0">
                <a:solidFill>
                  <a:schemeClr val="tx1">
                    <a:lumMod val="75000"/>
                    <a:lumOff val="25000"/>
                  </a:schemeClr>
                </a:solidFill>
                <a:latin typeface="Century Gothic" panose="020B0502020202020204" pitchFamily="34" charset="0"/>
              </a:rPr>
              <a:t>To explain how Shakespeare uses techniques to create tension.</a:t>
            </a:r>
          </a:p>
          <a:p>
            <a:r>
              <a:rPr lang="en-GB" sz="4000" b="1" dirty="0">
                <a:solidFill>
                  <a:srgbClr val="FFC000"/>
                </a:solidFill>
                <a:latin typeface="Century Gothic" panose="020B0502020202020204" pitchFamily="34" charset="0"/>
              </a:rPr>
              <a:t>To re-cap and revise the events so far.</a:t>
            </a:r>
          </a:p>
        </p:txBody>
      </p:sp>
    </p:spTree>
    <p:extLst>
      <p:ext uri="{BB962C8B-B14F-4D97-AF65-F5344CB8AC3E}">
        <p14:creationId xmlns:p14="http://schemas.microsoft.com/office/powerpoint/2010/main" val="407513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065172" y="154546"/>
            <a:ext cx="8242479" cy="566671"/>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Act 3, Scene  2 Re-cap</a:t>
            </a:r>
          </a:p>
        </p:txBody>
      </p:sp>
      <p:sp>
        <p:nvSpPr>
          <p:cNvPr id="7" name="Rounded Rectangle 6"/>
          <p:cNvSpPr/>
          <p:nvPr/>
        </p:nvSpPr>
        <p:spPr>
          <a:xfrm>
            <a:off x="865225" y="721217"/>
            <a:ext cx="3070051" cy="27077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dirty="0"/>
              <a:t>Scene 2: </a:t>
            </a:r>
            <a:r>
              <a:rPr lang="en-GB" dirty="0"/>
              <a:t>Juliet’s waiting for Romeo to come and visit her that evening. The Nurse enters and tells Juliet that Romeo killed Tybalt and has been banished to Mantua. Juliet is very upset, so the Nurse says she will find Romeo for her. </a:t>
            </a:r>
          </a:p>
        </p:txBody>
      </p:sp>
      <p:sp>
        <p:nvSpPr>
          <p:cNvPr id="8" name="Rounded Rectangle 7"/>
          <p:cNvSpPr/>
          <p:nvPr/>
        </p:nvSpPr>
        <p:spPr>
          <a:xfrm>
            <a:off x="8547277" y="1915788"/>
            <a:ext cx="3644721" cy="35567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600" i="1" dirty="0">
                <a:solidFill>
                  <a:schemeClr val="tx1"/>
                </a:solidFill>
              </a:rPr>
              <a:t>Thinking task: What themes could this scene link to? Family?? Love?? Hate??</a:t>
            </a:r>
          </a:p>
        </p:txBody>
      </p:sp>
      <p:sp>
        <p:nvSpPr>
          <p:cNvPr id="5" name="Rectangle 4"/>
          <p:cNvSpPr/>
          <p:nvPr/>
        </p:nvSpPr>
        <p:spPr>
          <a:xfrm>
            <a:off x="928255" y="3694166"/>
            <a:ext cx="2867890" cy="22078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a:solidFill>
                  <a:schemeClr val="tx1"/>
                </a:solidFill>
              </a:rPr>
              <a:t>N: We are undone, lady, we are undone. Alack the day, he’s gone, he’s killed, he’s dead.</a:t>
            </a:r>
          </a:p>
          <a:p>
            <a:pPr algn="ctr"/>
            <a:r>
              <a:rPr lang="en-GB" i="1" dirty="0">
                <a:solidFill>
                  <a:schemeClr val="tx1"/>
                </a:solidFill>
              </a:rPr>
              <a:t>J: What storm is this that blows so contrary? Is Romeo slaughtered? And is Tybalt dead?</a:t>
            </a:r>
          </a:p>
        </p:txBody>
      </p:sp>
      <p:cxnSp>
        <p:nvCxnSpPr>
          <p:cNvPr id="12" name="Straight Arrow Connector 11"/>
          <p:cNvCxnSpPr/>
          <p:nvPr/>
        </p:nvCxnSpPr>
        <p:spPr>
          <a:xfrm>
            <a:off x="1197735" y="3169920"/>
            <a:ext cx="0" cy="5242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93536" y="953037"/>
            <a:ext cx="4161242" cy="16425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ysClr val="windowText" lastClr="000000"/>
                </a:solidFill>
              </a:rPr>
              <a:t>J: O God did Romeo’s hand shed Tybalt’s blood? … Beautiful tyrant, fiend angelical! Dove-feathered raven, </a:t>
            </a:r>
            <a:r>
              <a:rPr lang="en-GB" b="1" dirty="0" err="1">
                <a:solidFill>
                  <a:sysClr val="windowText" lastClr="000000"/>
                </a:solidFill>
              </a:rPr>
              <a:t>wolvish</a:t>
            </a:r>
            <a:r>
              <a:rPr lang="en-GB" b="1" dirty="0">
                <a:solidFill>
                  <a:sysClr val="windowText" lastClr="000000"/>
                </a:solidFill>
              </a:rPr>
              <a:t>- ravening lamb!</a:t>
            </a:r>
          </a:p>
        </p:txBody>
      </p:sp>
      <p:cxnSp>
        <p:nvCxnSpPr>
          <p:cNvPr id="14" name="Straight Arrow Connector 13"/>
          <p:cNvCxnSpPr/>
          <p:nvPr/>
        </p:nvCxnSpPr>
        <p:spPr>
          <a:xfrm flipV="1">
            <a:off x="6142295" y="2470838"/>
            <a:ext cx="6927" cy="54945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93536" y="2854036"/>
            <a:ext cx="3911373" cy="27293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ysClr val="windowText" lastClr="000000"/>
                </a:solidFill>
              </a:rPr>
              <a:t>Shakespeare’s technique </a:t>
            </a:r>
            <a:r>
              <a:rPr lang="en-GB" dirty="0">
                <a:solidFill>
                  <a:sysClr val="windowText" lastClr="000000"/>
                </a:solidFill>
              </a:rPr>
              <a:t>is to use questions and exclamations to show her shock and confusion at the news. </a:t>
            </a:r>
          </a:p>
          <a:p>
            <a:pPr algn="ctr"/>
            <a:r>
              <a:rPr lang="en-GB" dirty="0">
                <a:solidFill>
                  <a:sysClr val="windowText" lastClr="000000"/>
                </a:solidFill>
              </a:rPr>
              <a:t>Juliet uses oxymorons to show her conflicting feelings towards Romeo.</a:t>
            </a:r>
          </a:p>
        </p:txBody>
      </p:sp>
      <p:cxnSp>
        <p:nvCxnSpPr>
          <p:cNvPr id="16" name="Straight Arrow Connector 15"/>
          <p:cNvCxnSpPr/>
          <p:nvPr/>
        </p:nvCxnSpPr>
        <p:spPr>
          <a:xfrm>
            <a:off x="3657600" y="4502727"/>
            <a:ext cx="762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796145" y="2452255"/>
            <a:ext cx="623455" cy="84512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Consolidating learning</a:t>
            </a:r>
          </a:p>
        </p:txBody>
      </p:sp>
      <p:sp>
        <p:nvSpPr>
          <p:cNvPr id="11" name="Subtitle 2"/>
          <p:cNvSpPr txBox="1">
            <a:spLocks/>
          </p:cNvSpPr>
          <p:nvPr/>
        </p:nvSpPr>
        <p:spPr>
          <a:xfrm>
            <a:off x="0" y="6046961"/>
            <a:ext cx="12192000"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p>
        </p:txBody>
      </p:sp>
    </p:spTree>
    <p:extLst>
      <p:ext uri="{BB962C8B-B14F-4D97-AF65-F5344CB8AC3E}">
        <p14:creationId xmlns:p14="http://schemas.microsoft.com/office/powerpoint/2010/main" val="3956133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854" y="89463"/>
            <a:ext cx="11416146" cy="667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Mastery</a:t>
            </a:r>
          </a:p>
        </p:txBody>
      </p:sp>
    </p:spTree>
    <p:extLst>
      <p:ext uri="{BB962C8B-B14F-4D97-AF65-F5344CB8AC3E}">
        <p14:creationId xmlns:p14="http://schemas.microsoft.com/office/powerpoint/2010/main" val="2584632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065172" y="154546"/>
            <a:ext cx="8242479" cy="566671"/>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Act 3, Scene  3 Re-cap</a:t>
            </a:r>
          </a:p>
        </p:txBody>
      </p:sp>
      <p:sp>
        <p:nvSpPr>
          <p:cNvPr id="7" name="Rounded Rectangle 6"/>
          <p:cNvSpPr/>
          <p:nvPr/>
        </p:nvSpPr>
        <p:spPr>
          <a:xfrm>
            <a:off x="735715" y="721217"/>
            <a:ext cx="3199561" cy="27077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dirty="0"/>
              <a:t>Scene 3: </a:t>
            </a:r>
            <a:r>
              <a:rPr lang="en-GB" dirty="0"/>
              <a:t>Friar Lawrence tells Romeo he has been banished, Romeo becomes upset and irrational threatening to kill himself. The Friar calms him down. The Nurse tells Romeo how upset Juliet is but she waits for him in her room.</a:t>
            </a:r>
          </a:p>
        </p:txBody>
      </p:sp>
      <p:sp>
        <p:nvSpPr>
          <p:cNvPr id="8" name="Rounded Rectangle 7"/>
          <p:cNvSpPr/>
          <p:nvPr/>
        </p:nvSpPr>
        <p:spPr>
          <a:xfrm>
            <a:off x="8547277" y="1136074"/>
            <a:ext cx="3644721" cy="433647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400" i="1" dirty="0">
                <a:solidFill>
                  <a:schemeClr val="tx1"/>
                </a:solidFill>
              </a:rPr>
              <a:t>The Nurse arranges for Romeo to go to Juliet that night. Romeo’s mood changes dramatically to excitement </a:t>
            </a:r>
            <a:r>
              <a:rPr lang="en-GB" sz="2400" b="1" dirty="0">
                <a:solidFill>
                  <a:schemeClr val="tx1"/>
                </a:solidFill>
              </a:rPr>
              <a:t>“ a joy past joy calls out on me, it were a grief, so brief to part with thee</a:t>
            </a:r>
            <a:r>
              <a:rPr lang="en-GB" sz="2400" i="1" dirty="0">
                <a:solidFill>
                  <a:schemeClr val="tx1"/>
                </a:solidFill>
              </a:rPr>
              <a:t>”. What does this tell us about Romeo’s behaviour?</a:t>
            </a:r>
          </a:p>
        </p:txBody>
      </p:sp>
      <p:sp>
        <p:nvSpPr>
          <p:cNvPr id="5" name="Rectangle 4"/>
          <p:cNvSpPr/>
          <p:nvPr/>
        </p:nvSpPr>
        <p:spPr>
          <a:xfrm>
            <a:off x="928255" y="3694166"/>
            <a:ext cx="2867890" cy="22078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a:solidFill>
                  <a:schemeClr val="tx1"/>
                </a:solidFill>
              </a:rPr>
              <a:t>FL: From Verona art thou banished.</a:t>
            </a:r>
          </a:p>
          <a:p>
            <a:pPr algn="ctr"/>
            <a:r>
              <a:rPr lang="en-GB" i="1" dirty="0">
                <a:solidFill>
                  <a:schemeClr val="tx1"/>
                </a:solidFill>
              </a:rPr>
              <a:t>R: There is no world without Verona walls, but purgatory, torture, Hell itself.</a:t>
            </a:r>
          </a:p>
        </p:txBody>
      </p:sp>
      <p:cxnSp>
        <p:nvCxnSpPr>
          <p:cNvPr id="12" name="Straight Arrow Connector 11"/>
          <p:cNvCxnSpPr/>
          <p:nvPr/>
        </p:nvCxnSpPr>
        <p:spPr>
          <a:xfrm>
            <a:off x="1197735" y="3297381"/>
            <a:ext cx="166255" cy="5430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93536" y="953037"/>
            <a:ext cx="4161242" cy="16425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ysClr val="windowText" lastClr="000000"/>
                </a:solidFill>
              </a:rPr>
              <a:t>Friar Lawrence is the voice of reason- he reminds Romeo that banishment is better than death: </a:t>
            </a:r>
            <a:r>
              <a:rPr lang="en-GB" i="1" dirty="0">
                <a:solidFill>
                  <a:sysClr val="windowText" lastClr="000000"/>
                </a:solidFill>
              </a:rPr>
              <a:t>The law that threatened death becomes thy friend, and turns it to exile.</a:t>
            </a:r>
          </a:p>
        </p:txBody>
      </p:sp>
      <p:cxnSp>
        <p:nvCxnSpPr>
          <p:cNvPr id="14" name="Straight Arrow Connector 13"/>
          <p:cNvCxnSpPr/>
          <p:nvPr/>
        </p:nvCxnSpPr>
        <p:spPr>
          <a:xfrm flipV="1">
            <a:off x="6142295" y="2470838"/>
            <a:ext cx="6927" cy="54945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93536" y="2854036"/>
            <a:ext cx="4161242" cy="3048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ysClr val="windowText" lastClr="000000"/>
                </a:solidFill>
              </a:rPr>
              <a:t>Romeo’s character: </a:t>
            </a:r>
          </a:p>
          <a:p>
            <a:pPr algn="ctr"/>
            <a:r>
              <a:rPr lang="en-GB" b="1" i="1" dirty="0">
                <a:solidFill>
                  <a:sysClr val="windowText" lastClr="000000"/>
                </a:solidFill>
              </a:rPr>
              <a:t>Drawing his dagger</a:t>
            </a:r>
            <a:endParaRPr lang="en-GB" dirty="0">
              <a:solidFill>
                <a:sysClr val="windowText" lastClr="000000"/>
              </a:solidFill>
            </a:endParaRPr>
          </a:p>
          <a:p>
            <a:pPr algn="ctr"/>
            <a:r>
              <a:rPr lang="en-GB" dirty="0">
                <a:solidFill>
                  <a:sysClr val="windowText" lastClr="000000"/>
                </a:solidFill>
              </a:rPr>
              <a:t>He threatens to kill himself because he believes he has ruined his first moments as a married couple. This shows how impulsive he can be. Also how reckless because he doesn’t think about the effects on Juliet.</a:t>
            </a:r>
          </a:p>
        </p:txBody>
      </p:sp>
      <p:cxnSp>
        <p:nvCxnSpPr>
          <p:cNvPr id="16" name="Straight Arrow Connector 15"/>
          <p:cNvCxnSpPr/>
          <p:nvPr/>
        </p:nvCxnSpPr>
        <p:spPr>
          <a:xfrm>
            <a:off x="3657600" y="4502727"/>
            <a:ext cx="762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796145" y="2452255"/>
            <a:ext cx="623455" cy="84512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Consolidating learning</a:t>
            </a:r>
          </a:p>
        </p:txBody>
      </p:sp>
      <p:sp>
        <p:nvSpPr>
          <p:cNvPr id="11" name="Subtitle 2"/>
          <p:cNvSpPr txBox="1">
            <a:spLocks/>
          </p:cNvSpPr>
          <p:nvPr/>
        </p:nvSpPr>
        <p:spPr>
          <a:xfrm>
            <a:off x="0" y="6046961"/>
            <a:ext cx="12192000"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p>
        </p:txBody>
      </p:sp>
    </p:spTree>
    <p:extLst>
      <p:ext uri="{BB962C8B-B14F-4D97-AF65-F5344CB8AC3E}">
        <p14:creationId xmlns:p14="http://schemas.microsoft.com/office/powerpoint/2010/main" val="45824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949519" y="-28752"/>
            <a:ext cx="8242479" cy="1092363"/>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How is Romeo’s character presented in this scene?</a:t>
            </a:r>
          </a:p>
          <a:p>
            <a:pPr algn="ctr"/>
            <a:r>
              <a:rPr lang="en-GB" sz="2800" b="1" dirty="0">
                <a:solidFill>
                  <a:schemeClr val="tx1"/>
                </a:solidFill>
              </a:rPr>
              <a:t>How does Friar Laurence react to Romeo’s behaviour?</a:t>
            </a:r>
          </a:p>
        </p:txBody>
      </p:sp>
      <p:sp>
        <p:nvSpPr>
          <p:cNvPr id="7" name="Rounded Rectangle 6"/>
          <p:cNvSpPr/>
          <p:nvPr/>
        </p:nvSpPr>
        <p:spPr>
          <a:xfrm>
            <a:off x="735715" y="721217"/>
            <a:ext cx="3199561" cy="27077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dirty="0"/>
              <a:t>Scene 3: </a:t>
            </a:r>
            <a:r>
              <a:rPr lang="en-GB" dirty="0"/>
              <a:t>Friar Lawrence tells Romeo he has been banished, Romeo becomes upset and irrational threatening to kill himself. The Friar calms him down. The Nurse tells Romeo how upset Juliet is but she waits for him in her room.</a:t>
            </a:r>
          </a:p>
        </p:txBody>
      </p:sp>
      <p:sp>
        <p:nvSpPr>
          <p:cNvPr id="8" name="Rounded Rectangle 7"/>
          <p:cNvSpPr/>
          <p:nvPr/>
        </p:nvSpPr>
        <p:spPr>
          <a:xfrm>
            <a:off x="8547277" y="1136074"/>
            <a:ext cx="3644721" cy="433647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400" i="1" dirty="0">
                <a:solidFill>
                  <a:schemeClr val="tx1"/>
                </a:solidFill>
              </a:rPr>
              <a:t>The Nurse arranges for Romeo to go to Juliet that night. Romeo’s mood changes dramatically to excitement </a:t>
            </a:r>
            <a:r>
              <a:rPr lang="en-GB" sz="2400" b="1" dirty="0">
                <a:solidFill>
                  <a:schemeClr val="tx1"/>
                </a:solidFill>
              </a:rPr>
              <a:t>“ a joy past joy calls out on me, it were a grief, so brief to part with thee</a:t>
            </a:r>
            <a:r>
              <a:rPr lang="en-GB" sz="2400" i="1" dirty="0">
                <a:solidFill>
                  <a:schemeClr val="tx1"/>
                </a:solidFill>
              </a:rPr>
              <a:t>”. What does this tell us about Romeo’s behaviour?</a:t>
            </a:r>
          </a:p>
        </p:txBody>
      </p:sp>
      <p:sp>
        <p:nvSpPr>
          <p:cNvPr id="5" name="Rectangle 4"/>
          <p:cNvSpPr/>
          <p:nvPr/>
        </p:nvSpPr>
        <p:spPr>
          <a:xfrm>
            <a:off x="928255" y="3694166"/>
            <a:ext cx="2867890" cy="22078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a:solidFill>
                  <a:schemeClr val="tx1"/>
                </a:solidFill>
              </a:rPr>
              <a:t>FL: From Verona art thou banished.</a:t>
            </a:r>
          </a:p>
          <a:p>
            <a:pPr algn="ctr"/>
            <a:r>
              <a:rPr lang="en-GB" i="1" dirty="0">
                <a:solidFill>
                  <a:schemeClr val="tx1"/>
                </a:solidFill>
              </a:rPr>
              <a:t>R: There is no world without Verona walls, but purgatory, torture, Hell itself.</a:t>
            </a:r>
          </a:p>
        </p:txBody>
      </p:sp>
      <p:cxnSp>
        <p:nvCxnSpPr>
          <p:cNvPr id="12" name="Straight Arrow Connector 11"/>
          <p:cNvCxnSpPr/>
          <p:nvPr/>
        </p:nvCxnSpPr>
        <p:spPr>
          <a:xfrm>
            <a:off x="1197735" y="3297381"/>
            <a:ext cx="166255" cy="5430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252710" y="1115362"/>
            <a:ext cx="4161242" cy="16425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ysClr val="windowText" lastClr="000000"/>
                </a:solidFill>
              </a:rPr>
              <a:t>Friar Lawrence is the voice of reason- he reminds Romeo that banishment is better than death: </a:t>
            </a:r>
            <a:r>
              <a:rPr lang="en-GB" i="1" dirty="0">
                <a:solidFill>
                  <a:sysClr val="windowText" lastClr="000000"/>
                </a:solidFill>
              </a:rPr>
              <a:t>The law that threatened death becomes thy friend, and turns it to exile.</a:t>
            </a:r>
          </a:p>
        </p:txBody>
      </p:sp>
      <p:cxnSp>
        <p:nvCxnSpPr>
          <p:cNvPr id="14" name="Straight Arrow Connector 13"/>
          <p:cNvCxnSpPr/>
          <p:nvPr/>
        </p:nvCxnSpPr>
        <p:spPr>
          <a:xfrm flipV="1">
            <a:off x="6142295" y="2470838"/>
            <a:ext cx="6927" cy="54945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93536" y="2854036"/>
            <a:ext cx="4161242" cy="3048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ysClr val="windowText" lastClr="000000"/>
                </a:solidFill>
              </a:rPr>
              <a:t>Romeo’s character: </a:t>
            </a:r>
          </a:p>
          <a:p>
            <a:pPr algn="ctr"/>
            <a:r>
              <a:rPr lang="en-GB" b="1" i="1" dirty="0">
                <a:solidFill>
                  <a:sysClr val="windowText" lastClr="000000"/>
                </a:solidFill>
              </a:rPr>
              <a:t>Drawing his dagger</a:t>
            </a:r>
            <a:endParaRPr lang="en-GB" dirty="0">
              <a:solidFill>
                <a:sysClr val="windowText" lastClr="000000"/>
              </a:solidFill>
            </a:endParaRPr>
          </a:p>
          <a:p>
            <a:pPr algn="ctr"/>
            <a:r>
              <a:rPr lang="en-GB" dirty="0">
                <a:solidFill>
                  <a:sysClr val="windowText" lastClr="000000"/>
                </a:solidFill>
              </a:rPr>
              <a:t>He threatens to kill himself because he believes he has ruined his first moments as a married couple. This shows how impulsive he can be. Also how reckless because he doesn’t think about the effects on Juliet.</a:t>
            </a:r>
          </a:p>
        </p:txBody>
      </p:sp>
      <p:cxnSp>
        <p:nvCxnSpPr>
          <p:cNvPr id="16" name="Straight Arrow Connector 15"/>
          <p:cNvCxnSpPr/>
          <p:nvPr/>
        </p:nvCxnSpPr>
        <p:spPr>
          <a:xfrm>
            <a:off x="3657600" y="4502727"/>
            <a:ext cx="762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796145" y="2452255"/>
            <a:ext cx="623455" cy="84512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Consolidating learning</a:t>
            </a:r>
          </a:p>
        </p:txBody>
      </p:sp>
      <p:sp>
        <p:nvSpPr>
          <p:cNvPr id="11" name="Subtitle 2"/>
          <p:cNvSpPr txBox="1">
            <a:spLocks/>
          </p:cNvSpPr>
          <p:nvPr/>
        </p:nvSpPr>
        <p:spPr>
          <a:xfrm>
            <a:off x="0" y="6046961"/>
            <a:ext cx="12192000"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p>
        </p:txBody>
      </p:sp>
    </p:spTree>
    <p:extLst>
      <p:ext uri="{BB962C8B-B14F-4D97-AF65-F5344CB8AC3E}">
        <p14:creationId xmlns:p14="http://schemas.microsoft.com/office/powerpoint/2010/main" val="2009452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1176</Words>
  <Application>Microsoft Office PowerPoint</Application>
  <PresentationFormat>Widescreen</PresentationFormat>
  <Paragraphs>119</Paragraphs>
  <Slides>9</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Aharoni</vt:lpstr>
      <vt:lpstr>AR BERKLEY</vt:lpstr>
      <vt:lpstr>Arial</vt:lpstr>
      <vt:lpstr>Arial Narrow</vt:lpstr>
      <vt:lpstr>Baskerville Old Face</vt:lpstr>
      <vt:lpstr>Berlin Sans FB Demi</vt:lpstr>
      <vt:lpstr>Calibri</vt:lpstr>
      <vt:lpstr>Calibri Light</vt:lpstr>
      <vt:lpstr>Candara</vt:lpstr>
      <vt:lpstr>Century Gothic</vt:lpstr>
      <vt:lpstr>Comic Sans MS</vt:lpstr>
      <vt:lpstr>Office Theme</vt:lpstr>
      <vt:lpstr>PowerPoint Presentation</vt:lpstr>
      <vt:lpstr>PowerPoint Presentation</vt:lpstr>
      <vt:lpstr>Read the keywords and match their definition: Write them in your books</vt:lpstr>
      <vt:lpstr>Read the keywords and match their definition: Write them in your books</vt:lpstr>
      <vt:lpstr>PowerPoint Presentation</vt:lpstr>
      <vt:lpstr>PowerPoint Presentation</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Weatherhead</dc:creator>
  <cp:lastModifiedBy>Amanda Allen</cp:lastModifiedBy>
  <cp:revision>122</cp:revision>
  <dcterms:created xsi:type="dcterms:W3CDTF">2020-03-23T09:40:11Z</dcterms:created>
  <dcterms:modified xsi:type="dcterms:W3CDTF">2020-10-30T16:36:22Z</dcterms:modified>
</cp:coreProperties>
</file>