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274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D8581-58FB-4854-9C13-F9C8A259F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3BC76-7BAE-4E55-B83A-627EB525A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13FBF-D4AF-452E-9472-595893CFA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28B7-A27B-46C7-92ED-1C951A601C85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91072-9E4D-4DBE-B1F6-53AA5D254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B50EA-343E-42FA-83CE-D07E85C9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B8A-D518-4C0B-AFE3-543C0C30C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7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36A52-172F-4785-9DD8-70BA6EB18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AF12FB-97EA-4F3F-8451-8C0073BC2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9B3EE-DBFA-4732-8E95-40E14447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28B7-A27B-46C7-92ED-1C951A601C85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7D913-FC4E-417F-AA25-23AE48A1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C55F1-5D8F-4C65-9708-B5B186D08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B8A-D518-4C0B-AFE3-543C0C30C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54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7EB39-829B-42B1-9266-215A2A8D6B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F4BBB5-DA44-499A-A0E0-80156BBBB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313F2-AB8C-4E68-90D0-D00D3430B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28B7-A27B-46C7-92ED-1C951A601C85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76BFE-6ED1-4454-8BFD-C27207CC9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6D03E-7D54-41A7-979E-DAF393A32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B8A-D518-4C0B-AFE3-543C0C30C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14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5B47F-9DD0-4BA0-9735-DE5E61C7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079AD-E468-456B-9DF9-E3D90B6D5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A2889-A614-4DD9-B9FC-0D0CBD6BA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28B7-A27B-46C7-92ED-1C951A601C85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D80B1-8163-47B7-B716-F7556D1E6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AB804-82AD-4E38-A67C-F91CB4D55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B8A-D518-4C0B-AFE3-543C0C30C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37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33E5D-8F65-4A4B-962C-ACC9B45D8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EFB65-59EE-4E3D-A43E-70A3F2D51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BE0D7-DBA9-4F5D-AE5A-E3AB8D05C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28B7-A27B-46C7-92ED-1C951A601C85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0B822-BF4B-44D4-8FC2-9F18052D5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5C0E6-6E4C-4804-9608-8FD35DEB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B8A-D518-4C0B-AFE3-543C0C30C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58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3B5E1-1F6C-4398-8CC3-35FDDE551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3E6A3-7ACB-4493-85F2-ED13C1A6A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C5E86-AF9F-4EDE-AA94-83C8FB77C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3C2F8-226C-4410-8EFF-30BD1A3F9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28B7-A27B-46C7-92ED-1C951A601C85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FB737-6F46-4EE2-878A-92F35CB6B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AFF4B-DBDA-4B5D-AC6D-A27E624BB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B8A-D518-4C0B-AFE3-543C0C30C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5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5E419-49B6-45DF-897B-3BE6E1689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C33E9-4890-46A4-8C74-A873D098A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BE68F0-E45C-4B5C-B47B-39B820C72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A549A1-8FE0-4F01-B178-905B17FB6C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E473D0-9F41-4E10-8DBF-0BD63635D0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B81DF8-1AEA-4DF8-BAE1-2D3EFC1E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28B7-A27B-46C7-92ED-1C951A601C85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818060-38AA-4032-9C8C-597A25CC2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BE76C6-0D4C-4A3F-A584-A6C10141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B8A-D518-4C0B-AFE3-543C0C30C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67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704A6-58F5-4F8C-8556-4BAA0268D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3D5ED8-B7BC-498C-9CC0-AEAF32EB8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28B7-A27B-46C7-92ED-1C951A601C85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7747DF-EA2A-49CE-8587-927C96166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6D2656-3388-44A7-8EE6-D3D5B5097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B8A-D518-4C0B-AFE3-543C0C30C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93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6F0A84-6B36-49B5-85A0-79FF63106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28B7-A27B-46C7-92ED-1C951A601C85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D50A1A-BA84-4468-BBE0-33B9FB5C0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5ECD8E-69C9-4AA2-817E-94470F011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B8A-D518-4C0B-AFE3-543C0C30C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27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862BD-8217-4568-A933-91B4E229D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350A4-607A-43A5-9A1A-BF47EA138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13AFC1-779E-4041-9A34-7FB64BBFE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12B99-7504-4654-A5D8-CDC1ABEB0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28B7-A27B-46C7-92ED-1C951A601C85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58A74-425A-4DB5-BCC8-8A55CDCFE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CB1690-6AF3-46AE-97F5-68B407E4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B8A-D518-4C0B-AFE3-543C0C30C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10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2C176-1F4F-48AB-AA92-765371071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90516B-6024-43D1-9E0F-40198B072D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65AC9-DA11-4920-9A3A-6CFBD120D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0079B-6BA4-4140-890C-CA8E9AEA5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28B7-A27B-46C7-92ED-1C951A601C85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46322-22A2-489C-A8C5-3FA453082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F66BE-A9AD-432E-A6C7-51DE5FECB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5B8A-D518-4C0B-AFE3-543C0C30C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5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D95C18-D319-4CBF-A3BA-6AE8AF633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BD5D7-DB84-4B74-9D44-23313BF1F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319F4-62EF-4919-850F-3F1F5469D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928B7-A27B-46C7-92ED-1C951A601C85}" type="datetimeFigureOut">
              <a:rPr lang="en-GB" smtClean="0"/>
              <a:t>27/09/2020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00CB5-AEE6-45CB-B685-E0C16FC849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010C7-A17B-4878-8F5B-B9EA642C4E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5B8A-D518-4C0B-AFE3-543C0C30C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96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CAA9D0-34EA-42BB-81FD-D99CE5069532}"/>
              </a:ext>
            </a:extLst>
          </p:cNvPr>
          <p:cNvSpPr txBox="1"/>
          <p:nvPr/>
        </p:nvSpPr>
        <p:spPr>
          <a:xfrm>
            <a:off x="47835" y="78828"/>
            <a:ext cx="2819186" cy="2492990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/>
              <a:t>Transform: </a:t>
            </a:r>
            <a:r>
              <a:rPr lang="en-GB" sz="2000" dirty="0"/>
              <a:t>Imagine Paris was asking Juliet instead of her father. What would the dialogue look like? </a:t>
            </a:r>
          </a:p>
          <a:p>
            <a:endParaRPr lang="en-GB" sz="2000" b="1" dirty="0"/>
          </a:p>
          <a:p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63821A-4A47-4163-949C-EB98A19C98FF}"/>
              </a:ext>
            </a:extLst>
          </p:cNvPr>
          <p:cNvSpPr txBox="1"/>
          <p:nvPr/>
        </p:nvSpPr>
        <p:spPr>
          <a:xfrm>
            <a:off x="8719795" y="78828"/>
            <a:ext cx="3356592" cy="2246769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/>
              <a:t>Consider: </a:t>
            </a:r>
            <a:r>
              <a:rPr lang="en-GB" sz="2000" dirty="0"/>
              <a:t>How could this show consideration towards Juliet as a woman in her own right? 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1B9371-279E-4641-8938-CCF1985E81E6}"/>
              </a:ext>
            </a:extLst>
          </p:cNvPr>
          <p:cNvSpPr txBox="1"/>
          <p:nvPr/>
        </p:nvSpPr>
        <p:spPr>
          <a:xfrm>
            <a:off x="47835" y="3104218"/>
            <a:ext cx="2819185" cy="3139321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/>
              <a:t>Criticise: “</a:t>
            </a:r>
            <a:r>
              <a:rPr lang="en-GB" sz="2000" dirty="0"/>
              <a:t>Paris is overconfident of his position in life and uses this to assume he will marry Juliet” </a:t>
            </a:r>
          </a:p>
          <a:p>
            <a:pPr algn="ctr"/>
            <a:endParaRPr lang="en-GB" sz="2000" b="1" i="1" dirty="0"/>
          </a:p>
          <a:p>
            <a:pPr algn="ctr"/>
            <a:r>
              <a:rPr lang="en-GB" sz="2000" b="1" i="1" dirty="0"/>
              <a:t>Challenge or support this statement using the poem</a:t>
            </a:r>
            <a:endParaRPr lang="en-GB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BA48F7-BC8B-4BA0-943D-AF816340DC39}"/>
              </a:ext>
            </a:extLst>
          </p:cNvPr>
          <p:cNvSpPr txBox="1"/>
          <p:nvPr/>
        </p:nvSpPr>
        <p:spPr>
          <a:xfrm>
            <a:off x="8719795" y="3255656"/>
            <a:ext cx="3356592" cy="3170099"/>
          </a:xfrm>
          <a:prstGeom prst="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/>
              <a:t>Prioritise: </a:t>
            </a:r>
            <a:r>
              <a:rPr lang="en-GB" sz="2000" dirty="0"/>
              <a:t>What do you think of these male characters in the play. </a:t>
            </a:r>
          </a:p>
          <a:p>
            <a:endParaRPr lang="en-GB" sz="2000" dirty="0"/>
          </a:p>
          <a:p>
            <a:r>
              <a:rPr lang="en-GB" sz="2000" dirty="0"/>
              <a:t>What does Paris want and how does he intend to get it? </a:t>
            </a:r>
          </a:p>
          <a:p>
            <a:r>
              <a:rPr lang="en-GB" sz="2000" dirty="0"/>
              <a:t>What is Capulet’s wishes and how does he show them? </a:t>
            </a:r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41A4A5-F008-4BD1-A58D-1EA6D012F29D}"/>
              </a:ext>
            </a:extLst>
          </p:cNvPr>
          <p:cNvSpPr/>
          <p:nvPr/>
        </p:nvSpPr>
        <p:spPr>
          <a:xfrm>
            <a:off x="3875688" y="162501"/>
            <a:ext cx="348664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ACT I SCENE II </a:t>
            </a:r>
          </a:p>
          <a:p>
            <a:r>
              <a:rPr lang="en-GB" sz="1200" dirty="0"/>
              <a:t>A street.</a:t>
            </a:r>
          </a:p>
          <a:p>
            <a:r>
              <a:rPr lang="en-GB" sz="1200" dirty="0"/>
              <a:t>Enter CAPULET, PARIS, and Servant.</a:t>
            </a:r>
          </a:p>
          <a:p>
            <a:r>
              <a:rPr lang="en-GB" sz="1200" dirty="0"/>
              <a:t> </a:t>
            </a:r>
          </a:p>
          <a:p>
            <a:r>
              <a:rPr lang="en-GB" sz="1200" dirty="0"/>
              <a:t>CAPULET </a:t>
            </a:r>
          </a:p>
          <a:p>
            <a:r>
              <a:rPr lang="en-GB" sz="1200" dirty="0"/>
              <a:t>But Montague is bound as well as I,</a:t>
            </a:r>
          </a:p>
          <a:p>
            <a:r>
              <a:rPr lang="en-GB" sz="1200" dirty="0"/>
              <a:t>In penalty alike; and 'tis not hard, I think,</a:t>
            </a:r>
          </a:p>
          <a:p>
            <a:r>
              <a:rPr lang="en-GB" sz="1200" dirty="0"/>
              <a:t>For men so old as we to keep the peace.</a:t>
            </a:r>
          </a:p>
          <a:p>
            <a:r>
              <a:rPr lang="en-GB" sz="1200" dirty="0"/>
              <a:t>PARIS </a:t>
            </a:r>
          </a:p>
          <a:p>
            <a:r>
              <a:rPr lang="en-GB" sz="1200" dirty="0"/>
              <a:t>Of honourable reckoning are you both;</a:t>
            </a:r>
          </a:p>
          <a:p>
            <a:r>
              <a:rPr lang="en-GB" sz="1200" dirty="0"/>
              <a:t>And pity 'tis you lived at odds so long.</a:t>
            </a:r>
          </a:p>
          <a:p>
            <a:r>
              <a:rPr lang="en-GB" sz="1200" dirty="0"/>
              <a:t>But now, my lord, what say you to my suit?</a:t>
            </a:r>
          </a:p>
          <a:p>
            <a:r>
              <a:rPr lang="en-GB" sz="1200" dirty="0"/>
              <a:t>CAPULET </a:t>
            </a:r>
          </a:p>
          <a:p>
            <a:r>
              <a:rPr lang="en-GB" sz="1200" dirty="0"/>
              <a:t>But saying o'er what I have said before:</a:t>
            </a:r>
          </a:p>
          <a:p>
            <a:r>
              <a:rPr lang="en-GB" sz="1200" dirty="0"/>
              <a:t>My child is yet a stranger in the world;</a:t>
            </a:r>
          </a:p>
          <a:p>
            <a:r>
              <a:rPr lang="en-GB" sz="1200" dirty="0"/>
              <a:t>She hath not seen the change of fourteen years,</a:t>
            </a:r>
          </a:p>
          <a:p>
            <a:r>
              <a:rPr lang="en-GB" sz="1200" dirty="0"/>
              <a:t>Let two more summers wither in their pride,</a:t>
            </a:r>
          </a:p>
          <a:p>
            <a:r>
              <a:rPr lang="en-GB" sz="1200" dirty="0"/>
              <a:t>Ere we may think her ripe to be a bride.</a:t>
            </a:r>
          </a:p>
          <a:p>
            <a:r>
              <a:rPr lang="en-GB" sz="1200" dirty="0"/>
              <a:t>PARIS </a:t>
            </a:r>
          </a:p>
          <a:p>
            <a:r>
              <a:rPr lang="en-GB" sz="1200" dirty="0"/>
              <a:t>Younger than she are happy mothers made.</a:t>
            </a:r>
          </a:p>
          <a:p>
            <a:r>
              <a:rPr lang="en-GB" sz="1200" dirty="0"/>
              <a:t>CAPULET </a:t>
            </a:r>
          </a:p>
          <a:p>
            <a:r>
              <a:rPr lang="en-GB" sz="1200" dirty="0"/>
              <a:t>And too soon </a:t>
            </a:r>
            <a:r>
              <a:rPr lang="en-GB" sz="1200" dirty="0" err="1"/>
              <a:t>marr'd</a:t>
            </a:r>
            <a:r>
              <a:rPr lang="en-GB" sz="1200" dirty="0"/>
              <a:t> are those so early made.</a:t>
            </a:r>
          </a:p>
          <a:p>
            <a:r>
              <a:rPr lang="en-GB" sz="1200" dirty="0"/>
              <a:t>The earth hath </a:t>
            </a:r>
            <a:r>
              <a:rPr lang="en-GB" sz="1200" dirty="0" err="1"/>
              <a:t>swallow'd</a:t>
            </a:r>
            <a:r>
              <a:rPr lang="en-GB" sz="1200" dirty="0"/>
              <a:t> all my hopes but she,</a:t>
            </a:r>
          </a:p>
          <a:p>
            <a:r>
              <a:rPr lang="en-GB" sz="1200" dirty="0"/>
              <a:t>She is the hopeful lady of my earth:</a:t>
            </a:r>
          </a:p>
          <a:p>
            <a:r>
              <a:rPr lang="en-GB" sz="1200" dirty="0"/>
              <a:t>But woo her, gentle Paris, get her heart,</a:t>
            </a:r>
          </a:p>
          <a:p>
            <a:r>
              <a:rPr lang="en-GB" sz="1200" dirty="0"/>
              <a:t>My will to her consent is but a part;</a:t>
            </a:r>
          </a:p>
          <a:p>
            <a:r>
              <a:rPr lang="en-GB" sz="1200" dirty="0"/>
              <a:t>An she agree, within her scope of choice</a:t>
            </a:r>
          </a:p>
          <a:p>
            <a:r>
              <a:rPr lang="en-GB" sz="1200" dirty="0"/>
              <a:t>lies my consent and fair according voice.</a:t>
            </a:r>
          </a:p>
          <a:p>
            <a:r>
              <a:rPr lang="en-GB" sz="1200" dirty="0"/>
              <a:t>This night I hold an old </a:t>
            </a:r>
            <a:r>
              <a:rPr lang="en-GB" sz="1200" dirty="0" err="1"/>
              <a:t>accustom'd</a:t>
            </a:r>
            <a:r>
              <a:rPr lang="en-GB" sz="1200" dirty="0"/>
              <a:t> feast,</a:t>
            </a:r>
          </a:p>
          <a:p>
            <a:r>
              <a:rPr lang="en-GB" sz="1200" dirty="0"/>
              <a:t>Whereto I have invited many a guest,</a:t>
            </a:r>
          </a:p>
          <a:p>
            <a:r>
              <a:rPr lang="en-GB" sz="1200" dirty="0"/>
              <a:t>Such as I love; and you, among the store,</a:t>
            </a:r>
          </a:p>
          <a:p>
            <a:r>
              <a:rPr lang="en-GB" sz="1200" dirty="0"/>
              <a:t>One more, most welcome, makes my number more.</a:t>
            </a:r>
          </a:p>
          <a:p>
            <a:r>
              <a:rPr lang="en-GB" sz="1200" dirty="0"/>
              <a:t>At my poor house look to behold this night</a:t>
            </a:r>
          </a:p>
        </p:txBody>
      </p:sp>
    </p:spTree>
    <p:extLst>
      <p:ext uri="{BB962C8B-B14F-4D97-AF65-F5344CB8AC3E}">
        <p14:creationId xmlns:p14="http://schemas.microsoft.com/office/powerpoint/2010/main" val="3423230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35" y="78828"/>
            <a:ext cx="3397188" cy="2215991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/>
              <a:t>Transform: </a:t>
            </a:r>
            <a:r>
              <a:rPr lang="en-GB" sz="2000" dirty="0"/>
              <a:t>Write a paragraph which reveals Juliet’s thoughts about marrying Paris.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835" y="3699641"/>
            <a:ext cx="3397188" cy="2862322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/>
              <a:t>Criticise: </a:t>
            </a:r>
            <a:r>
              <a:rPr lang="en-GB" sz="2000" dirty="0"/>
              <a:t>Lady Capulet makes marriage sound like an easy, quick undertaking. </a:t>
            </a:r>
          </a:p>
          <a:p>
            <a:endParaRPr lang="en-GB" sz="2000" dirty="0"/>
          </a:p>
          <a:p>
            <a:r>
              <a:rPr lang="en-GB" sz="2000" dirty="0"/>
              <a:t>Is this the case? Why might Juliet feel apprehensive? 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569724" y="1492849"/>
            <a:ext cx="4421821" cy="1600438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/>
              <a:t>Consider: </a:t>
            </a:r>
          </a:p>
          <a:p>
            <a:r>
              <a:rPr lang="en-GB" sz="2000" b="1" dirty="0"/>
              <a:t>Juliet, Lady Capulet and The Nurse’s relationship. What do we learn from this scene?</a:t>
            </a: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088FB3-7E46-4A22-A49F-91028365EA36}"/>
              </a:ext>
            </a:extLst>
          </p:cNvPr>
          <p:cNvSpPr txBox="1"/>
          <p:nvPr/>
        </p:nvSpPr>
        <p:spPr>
          <a:xfrm>
            <a:off x="7569724" y="3429000"/>
            <a:ext cx="4506661" cy="3170099"/>
          </a:xfrm>
          <a:prstGeom prst="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/>
              <a:t>Prioritise: </a:t>
            </a:r>
            <a:r>
              <a:rPr lang="en-GB" sz="2000" dirty="0"/>
              <a:t>Choose your top five quotes from this part of the play and explode them with: </a:t>
            </a:r>
          </a:p>
          <a:p>
            <a:r>
              <a:rPr lang="en-GB" sz="2000" dirty="0"/>
              <a:t>Meaning/Effect </a:t>
            </a:r>
          </a:p>
          <a:p>
            <a:r>
              <a:rPr lang="en-GB" sz="2000" dirty="0"/>
              <a:t>Exploration of the context that links &amp; why</a:t>
            </a:r>
          </a:p>
          <a:p>
            <a:r>
              <a:rPr lang="en-GB" sz="2000" dirty="0"/>
              <a:t>Zooming in on a word in the quote </a:t>
            </a:r>
          </a:p>
          <a:p>
            <a:r>
              <a:rPr lang="en-GB" sz="2000" dirty="0"/>
              <a:t>Use triplets to develop your ideas </a:t>
            </a:r>
          </a:p>
          <a:p>
            <a:r>
              <a:rPr lang="en-GB" sz="2000" dirty="0"/>
              <a:t>Focus on context </a:t>
            </a:r>
          </a:p>
          <a:p>
            <a:r>
              <a:rPr lang="en-GB" sz="2000" dirty="0"/>
              <a:t>Exploration of the connotations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032A40-B0FA-4898-9B77-658D91CEFE5D}"/>
              </a:ext>
            </a:extLst>
          </p:cNvPr>
          <p:cNvSpPr/>
          <p:nvPr/>
        </p:nvSpPr>
        <p:spPr>
          <a:xfrm>
            <a:off x="3445023" y="-35687"/>
            <a:ext cx="3137853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/>
              <a:t>LADY CAPULET</a:t>
            </a:r>
          </a:p>
          <a:p>
            <a:r>
              <a:rPr lang="en-GB" sz="1050" dirty="0"/>
              <a:t>Marry, that 'marry' is the very theme</a:t>
            </a:r>
          </a:p>
          <a:p>
            <a:r>
              <a:rPr lang="en-GB" sz="1050" dirty="0"/>
              <a:t>I came to talk of. Tell me, daughter Juliet,</a:t>
            </a:r>
          </a:p>
          <a:p>
            <a:r>
              <a:rPr lang="en-GB" sz="1050" dirty="0"/>
              <a:t>How stands your disposition to be married?</a:t>
            </a:r>
          </a:p>
          <a:p>
            <a:r>
              <a:rPr lang="en-GB" sz="1050" dirty="0"/>
              <a:t>JULIET</a:t>
            </a:r>
          </a:p>
          <a:p>
            <a:r>
              <a:rPr lang="en-GB" sz="1050" dirty="0"/>
              <a:t>It is an honour that I dream not of.</a:t>
            </a:r>
          </a:p>
          <a:p>
            <a:r>
              <a:rPr lang="en-GB" sz="1050" dirty="0"/>
              <a:t>Nurse</a:t>
            </a:r>
          </a:p>
          <a:p>
            <a:r>
              <a:rPr lang="en-GB" sz="1050" dirty="0"/>
              <a:t>An honour! were not I thine only nurse,</a:t>
            </a:r>
          </a:p>
          <a:p>
            <a:r>
              <a:rPr lang="en-GB" sz="1050" dirty="0"/>
              <a:t>I would say thou </a:t>
            </a:r>
            <a:r>
              <a:rPr lang="en-GB" sz="1050" dirty="0" err="1"/>
              <a:t>hadst</a:t>
            </a:r>
            <a:r>
              <a:rPr lang="en-GB" sz="1050" dirty="0"/>
              <a:t> </a:t>
            </a:r>
            <a:r>
              <a:rPr lang="en-GB" sz="1050" dirty="0" err="1"/>
              <a:t>suck'd</a:t>
            </a:r>
            <a:r>
              <a:rPr lang="en-GB" sz="1050" dirty="0"/>
              <a:t> wisdom from thy teat.</a:t>
            </a:r>
          </a:p>
          <a:p>
            <a:r>
              <a:rPr lang="en-GB" sz="1050" dirty="0"/>
              <a:t>LADY CAPULET</a:t>
            </a:r>
          </a:p>
          <a:p>
            <a:r>
              <a:rPr lang="en-GB" sz="1050" dirty="0"/>
              <a:t>Well, think of marriage now; younger than you,</a:t>
            </a:r>
          </a:p>
          <a:p>
            <a:r>
              <a:rPr lang="en-GB" sz="1050" dirty="0"/>
              <a:t>Here in Verona, ladies of esteem,</a:t>
            </a:r>
          </a:p>
          <a:p>
            <a:r>
              <a:rPr lang="en-GB" sz="1050" dirty="0"/>
              <a:t>Are made already mothers: by my count,</a:t>
            </a:r>
          </a:p>
          <a:p>
            <a:r>
              <a:rPr lang="en-GB" sz="1050" dirty="0"/>
              <a:t>I was your mother much upon these years</a:t>
            </a:r>
          </a:p>
          <a:p>
            <a:r>
              <a:rPr lang="en-GB" sz="1050" dirty="0"/>
              <a:t>That you are now a maid. Thus then in brief:</a:t>
            </a:r>
          </a:p>
          <a:p>
            <a:r>
              <a:rPr lang="en-GB" sz="1050" dirty="0"/>
              <a:t>The valiant Paris seeks you for his love.</a:t>
            </a:r>
          </a:p>
          <a:p>
            <a:r>
              <a:rPr lang="en-GB" sz="1050" dirty="0"/>
              <a:t>Nurse</a:t>
            </a:r>
          </a:p>
          <a:p>
            <a:r>
              <a:rPr lang="en-GB" sz="1050" dirty="0"/>
              <a:t>A man, young lady! lady, such a man</a:t>
            </a:r>
          </a:p>
          <a:p>
            <a:r>
              <a:rPr lang="en-GB" sz="1050" dirty="0"/>
              <a:t>As all the world--why, he's a man of wax.</a:t>
            </a:r>
          </a:p>
          <a:p>
            <a:r>
              <a:rPr lang="en-GB" sz="1050" dirty="0"/>
              <a:t>LADY CAPULET</a:t>
            </a:r>
          </a:p>
          <a:p>
            <a:r>
              <a:rPr lang="en-GB" sz="1050" dirty="0"/>
              <a:t>Verona's summer hath not such a flower.</a:t>
            </a:r>
          </a:p>
          <a:p>
            <a:r>
              <a:rPr lang="en-GB" sz="1050" dirty="0"/>
              <a:t>Nurse</a:t>
            </a:r>
          </a:p>
          <a:p>
            <a:r>
              <a:rPr lang="en-GB" sz="1050" dirty="0"/>
              <a:t>Nay, he's a flower; in faith, a very flower.</a:t>
            </a:r>
          </a:p>
          <a:p>
            <a:r>
              <a:rPr lang="en-GB" sz="1050" dirty="0"/>
              <a:t>LADY CAPULET</a:t>
            </a:r>
          </a:p>
          <a:p>
            <a:r>
              <a:rPr lang="en-GB" sz="1050" dirty="0"/>
              <a:t>What say you? can you love the gentleman?</a:t>
            </a:r>
          </a:p>
          <a:p>
            <a:r>
              <a:rPr lang="en-GB" sz="1050" dirty="0"/>
              <a:t>This night you shall behold him at our feast;</a:t>
            </a:r>
          </a:p>
          <a:p>
            <a:r>
              <a:rPr lang="en-GB" sz="1050" dirty="0"/>
              <a:t>Read o'er the volume of young Paris' face,</a:t>
            </a:r>
          </a:p>
          <a:p>
            <a:r>
              <a:rPr lang="en-GB" sz="1050" dirty="0"/>
              <a:t>And find delight writ there with beauty's pen;</a:t>
            </a:r>
          </a:p>
          <a:p>
            <a:r>
              <a:rPr lang="en-GB" sz="1050" dirty="0"/>
              <a:t>Examine every married lineament,</a:t>
            </a:r>
          </a:p>
          <a:p>
            <a:r>
              <a:rPr lang="en-GB" sz="1050" dirty="0"/>
              <a:t>And see how one another lends content</a:t>
            </a:r>
          </a:p>
          <a:p>
            <a:r>
              <a:rPr lang="en-GB" sz="1050" dirty="0"/>
              <a:t>And what obscured in this fair volume lies</a:t>
            </a:r>
          </a:p>
          <a:p>
            <a:r>
              <a:rPr lang="en-GB" sz="1050" dirty="0"/>
              <a:t>Find written in the margent of his eyes.</a:t>
            </a:r>
          </a:p>
          <a:p>
            <a:r>
              <a:rPr lang="en-GB" sz="1050" dirty="0"/>
              <a:t>This precious book of love, this unbound lover,</a:t>
            </a:r>
          </a:p>
          <a:p>
            <a:r>
              <a:rPr lang="en-GB" sz="1050" dirty="0"/>
              <a:t>To beautify him, only lacks a cover:</a:t>
            </a:r>
          </a:p>
          <a:p>
            <a:r>
              <a:rPr lang="en-GB" sz="1050" dirty="0"/>
              <a:t>The fish lives in the sea, and 'tis much pride</a:t>
            </a:r>
          </a:p>
          <a:p>
            <a:r>
              <a:rPr lang="en-GB" sz="1050" dirty="0"/>
              <a:t>For fair without the fair within to hide:</a:t>
            </a:r>
          </a:p>
          <a:p>
            <a:r>
              <a:rPr lang="en-GB" sz="1050" dirty="0"/>
              <a:t>That book in </a:t>
            </a:r>
            <a:r>
              <a:rPr lang="en-GB" sz="1050" dirty="0" err="1"/>
              <a:t>many's</a:t>
            </a:r>
            <a:r>
              <a:rPr lang="en-GB" sz="1050" dirty="0"/>
              <a:t> eyes doth share the glory,</a:t>
            </a:r>
          </a:p>
          <a:p>
            <a:r>
              <a:rPr lang="en-GB" sz="1050" dirty="0"/>
              <a:t>That in gold clasps locks in the golden story;</a:t>
            </a:r>
          </a:p>
          <a:p>
            <a:r>
              <a:rPr lang="en-GB" sz="1050" dirty="0"/>
              <a:t>So shall you share all that he doth possess,</a:t>
            </a:r>
          </a:p>
          <a:p>
            <a:r>
              <a:rPr lang="en-GB" sz="1050" dirty="0"/>
              <a:t>By having him, making yourself no less.</a:t>
            </a:r>
          </a:p>
          <a:p>
            <a:r>
              <a:rPr lang="en-GB" sz="1050" dirty="0"/>
              <a:t>Nurse</a:t>
            </a:r>
          </a:p>
          <a:p>
            <a:r>
              <a:rPr lang="en-GB" sz="1050" dirty="0"/>
              <a:t>No less! nay, bigger; women grow by men.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B611E3-47EE-46BC-9FE7-EC7404A963F7}"/>
              </a:ext>
            </a:extLst>
          </p:cNvPr>
          <p:cNvSpPr/>
          <p:nvPr/>
        </p:nvSpPr>
        <p:spPr>
          <a:xfrm>
            <a:off x="6187125" y="34036"/>
            <a:ext cx="325853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LADY CAPULET</a:t>
            </a:r>
          </a:p>
          <a:p>
            <a:r>
              <a:rPr lang="en-GB" sz="1200" dirty="0"/>
              <a:t>Speak briefly, can you like of Paris' love?</a:t>
            </a:r>
          </a:p>
          <a:p>
            <a:r>
              <a:rPr lang="en-GB" sz="1200" dirty="0"/>
              <a:t>JULIET</a:t>
            </a:r>
          </a:p>
          <a:p>
            <a:r>
              <a:rPr lang="en-GB" sz="1200" dirty="0"/>
              <a:t>I'll look to like, if looking liking move:</a:t>
            </a:r>
          </a:p>
          <a:p>
            <a:r>
              <a:rPr lang="en-GB" sz="1200" dirty="0"/>
              <a:t>But no more deep will I </a:t>
            </a:r>
            <a:r>
              <a:rPr lang="en-GB" sz="1200" dirty="0" err="1"/>
              <a:t>endart</a:t>
            </a:r>
            <a:r>
              <a:rPr lang="en-GB" sz="1200" dirty="0"/>
              <a:t> mine eye</a:t>
            </a:r>
          </a:p>
          <a:p>
            <a:r>
              <a:rPr lang="en-GB" sz="1200" dirty="0"/>
              <a:t>Than your consent gives strength to make it fly</a:t>
            </a:r>
            <a:r>
              <a:rPr lang="en-GB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9E6948-9246-499F-B794-6D65BAE4F53B}"/>
              </a:ext>
            </a:extLst>
          </p:cNvPr>
          <p:cNvSpPr txBox="1"/>
          <p:nvPr/>
        </p:nvSpPr>
        <p:spPr>
          <a:xfrm>
            <a:off x="9813303" y="377072"/>
            <a:ext cx="216437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800" b="1" dirty="0"/>
              <a:t>Act 1 Scene 3</a:t>
            </a:r>
          </a:p>
        </p:txBody>
      </p:sp>
    </p:spTree>
    <p:extLst>
      <p:ext uri="{BB962C8B-B14F-4D97-AF65-F5344CB8AC3E}">
        <p14:creationId xmlns:p14="http://schemas.microsoft.com/office/powerpoint/2010/main" val="437993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500" y="239084"/>
            <a:ext cx="2726897" cy="2492990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/>
              <a:t>Transform:</a:t>
            </a:r>
          </a:p>
          <a:p>
            <a:r>
              <a:rPr lang="en-GB" sz="2000" b="1" dirty="0"/>
              <a:t>Write out the problem Mercutio is trying to solve with Romeo.</a:t>
            </a:r>
          </a:p>
          <a:p>
            <a:endParaRPr lang="en-GB" sz="2000" b="1" dirty="0"/>
          </a:p>
          <a:p>
            <a:endParaRPr lang="en-GB" sz="2000" b="1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A40B78-142A-4232-AAAC-B8E16EE66A82}"/>
              </a:ext>
            </a:extLst>
          </p:cNvPr>
          <p:cNvSpPr txBox="1"/>
          <p:nvPr/>
        </p:nvSpPr>
        <p:spPr>
          <a:xfrm>
            <a:off x="8087710" y="78828"/>
            <a:ext cx="3988676" cy="2339102"/>
          </a:xfrm>
          <a:prstGeom prst="rect">
            <a:avLst/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/>
              <a:t>Consider:</a:t>
            </a:r>
          </a:p>
          <a:p>
            <a:r>
              <a:rPr lang="en-GB" b="1" dirty="0"/>
              <a:t>How is Mercutio presented? </a:t>
            </a:r>
          </a:p>
          <a:p>
            <a:r>
              <a:rPr lang="en-GB" b="1" dirty="0"/>
              <a:t>Is he wise or rash? </a:t>
            </a:r>
          </a:p>
          <a:p>
            <a:r>
              <a:rPr lang="en-GB" b="1" dirty="0"/>
              <a:t>Is he patient or impatient? </a:t>
            </a:r>
          </a:p>
          <a:p>
            <a:br>
              <a:rPr lang="en-GB" b="1" dirty="0"/>
            </a:br>
            <a:r>
              <a:rPr lang="en-GB" b="1" dirty="0"/>
              <a:t>Say how and why? </a:t>
            </a:r>
          </a:p>
          <a:p>
            <a:endParaRPr lang="en-GB" b="1" dirty="0"/>
          </a:p>
          <a:p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C07B94-CA34-40C4-A47A-8A6AFA0DFCE4}"/>
              </a:ext>
            </a:extLst>
          </p:cNvPr>
          <p:cNvSpPr txBox="1"/>
          <p:nvPr/>
        </p:nvSpPr>
        <p:spPr>
          <a:xfrm>
            <a:off x="269501" y="3353752"/>
            <a:ext cx="2726896" cy="2831544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/>
              <a:t>Examine: </a:t>
            </a:r>
          </a:p>
          <a:p>
            <a:endParaRPr lang="en-GB" sz="2000" b="1" dirty="0"/>
          </a:p>
          <a:p>
            <a:r>
              <a:rPr lang="en-GB" sz="2000" b="1" dirty="0"/>
              <a:t>How is repetition used to reinforce Romeo’s heartbreak? </a:t>
            </a:r>
          </a:p>
          <a:p>
            <a:endParaRPr lang="en-GB" sz="2000" dirty="0"/>
          </a:p>
          <a:p>
            <a:r>
              <a:rPr lang="en-GB" sz="2000" dirty="0"/>
              <a:t>Is it realistic that he’d feel so downhearted?  </a:t>
            </a:r>
            <a:endParaRPr lang="en-GB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700207-B338-4D4F-BD3A-F8F38B6E4AE7}"/>
              </a:ext>
            </a:extLst>
          </p:cNvPr>
          <p:cNvSpPr txBox="1"/>
          <p:nvPr/>
        </p:nvSpPr>
        <p:spPr>
          <a:xfrm>
            <a:off x="8087710" y="3699641"/>
            <a:ext cx="3988676" cy="1938992"/>
          </a:xfrm>
          <a:prstGeom prst="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/>
              <a:t>Prioritise:</a:t>
            </a:r>
          </a:p>
          <a:p>
            <a:endParaRPr lang="en-GB" sz="2000" b="1" dirty="0"/>
          </a:p>
          <a:p>
            <a:r>
              <a:rPr lang="en-GB" sz="2000" b="1" dirty="0"/>
              <a:t>The reference to Cupid. </a:t>
            </a:r>
            <a:br>
              <a:rPr lang="en-GB" sz="2000" b="1" dirty="0"/>
            </a:br>
            <a:br>
              <a:rPr lang="en-GB" sz="2000" b="1" dirty="0"/>
            </a:br>
            <a:r>
              <a:rPr lang="en-GB" sz="2000" b="1" dirty="0"/>
              <a:t>How can this be used to develop context?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9E39EE-9437-455E-ACC4-E0094EA0128E}"/>
              </a:ext>
            </a:extLst>
          </p:cNvPr>
          <p:cNvSpPr/>
          <p:nvPr/>
        </p:nvSpPr>
        <p:spPr>
          <a:xfrm>
            <a:off x="3217683" y="43458"/>
            <a:ext cx="4399175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b="1" dirty="0">
                <a:solidFill>
                  <a:srgbClr val="000000"/>
                </a:solidFill>
                <a:latin typeface="&amp;quot"/>
              </a:rPr>
              <a:t>ACT 1 SCENE 4</a:t>
            </a:r>
          </a:p>
          <a:p>
            <a:pPr fontAlgn="base"/>
            <a:r>
              <a:rPr lang="en-GB" sz="1400" dirty="0">
                <a:solidFill>
                  <a:srgbClr val="000000"/>
                </a:solidFill>
                <a:latin typeface="&amp;quot"/>
              </a:rPr>
              <a:t>MERCUTIO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Nay, gentle Romeo, we must have you dance.</a:t>
            </a:r>
          </a:p>
          <a:p>
            <a:pPr fontAlgn="base"/>
            <a:r>
              <a:rPr lang="en-GB" sz="1400" dirty="0">
                <a:solidFill>
                  <a:srgbClr val="000000"/>
                </a:solidFill>
                <a:latin typeface="&amp;quot"/>
              </a:rPr>
              <a:t>ROMEO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Not I, believe me: you have dancing shoes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With nimble soles: I have a soul of lead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So stakes me to the ground I cannot move.</a:t>
            </a:r>
          </a:p>
          <a:p>
            <a:pPr fontAlgn="base"/>
            <a:r>
              <a:rPr lang="en-GB" sz="1400" dirty="0">
                <a:solidFill>
                  <a:srgbClr val="000000"/>
                </a:solidFill>
                <a:latin typeface="&amp;quot"/>
              </a:rPr>
              <a:t>MERCUTIO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You are a lover; borrow Cupid's wings,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And soar with them above a common bound.</a:t>
            </a:r>
          </a:p>
          <a:p>
            <a:pPr fontAlgn="base"/>
            <a:r>
              <a:rPr lang="en-GB" sz="1400" dirty="0">
                <a:solidFill>
                  <a:srgbClr val="000000"/>
                </a:solidFill>
                <a:latin typeface="&amp;quot"/>
              </a:rPr>
              <a:t>ROMEO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I am too sore </a:t>
            </a:r>
            <a:r>
              <a:rPr lang="en-GB" sz="1400" dirty="0" err="1">
                <a:solidFill>
                  <a:srgbClr val="000000"/>
                </a:solidFill>
                <a:latin typeface="&amp;quot"/>
              </a:rPr>
              <a:t>enpierced</a:t>
            </a:r>
            <a:r>
              <a:rPr lang="en-GB" sz="1400" dirty="0">
                <a:solidFill>
                  <a:srgbClr val="000000"/>
                </a:solidFill>
                <a:latin typeface="&amp;quot"/>
              </a:rPr>
              <a:t> with his shaft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To soar with his light feathers, and so bound,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I cannot bound a pitch above dull woe: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Under love's heavy burden do I sink.</a:t>
            </a:r>
          </a:p>
          <a:p>
            <a:pPr fontAlgn="base"/>
            <a:r>
              <a:rPr lang="en-GB" sz="1400" dirty="0">
                <a:solidFill>
                  <a:srgbClr val="000000"/>
                </a:solidFill>
                <a:latin typeface="&amp;quot"/>
              </a:rPr>
              <a:t>MERCUTIO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And, to sink in it, should you burden love;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Too great oppression for a tender thing.</a:t>
            </a:r>
          </a:p>
          <a:p>
            <a:pPr fontAlgn="base"/>
            <a:r>
              <a:rPr lang="en-GB" sz="1400" dirty="0">
                <a:solidFill>
                  <a:srgbClr val="000000"/>
                </a:solidFill>
                <a:latin typeface="&amp;quot"/>
              </a:rPr>
              <a:t>ROMEO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Is love a tender thing? it is too rough,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Too rude, too boisterous, and it pricks like thorn.</a:t>
            </a:r>
          </a:p>
          <a:p>
            <a:pPr fontAlgn="base"/>
            <a:r>
              <a:rPr lang="en-GB" sz="1400" dirty="0">
                <a:solidFill>
                  <a:srgbClr val="000000"/>
                </a:solidFill>
                <a:latin typeface="&amp;quot"/>
              </a:rPr>
              <a:t>MERCUTIO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If love be rough with you, be rough with love;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Prick love for pricking, and you beat love down.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Give me a case to put my visage in: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A visor for a visor! what care I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What curious eye doth quote deformities?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Here are the beetle brows shall blush for me.</a:t>
            </a:r>
          </a:p>
          <a:p>
            <a:pPr fontAlgn="base"/>
            <a:r>
              <a:rPr lang="en-GB" sz="1400" dirty="0">
                <a:solidFill>
                  <a:srgbClr val="000000"/>
                </a:solidFill>
                <a:latin typeface="&amp;quot"/>
              </a:rPr>
              <a:t>BENVOLIO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Come, knock and enter; and no sooner in,</a:t>
            </a:r>
            <a:br>
              <a:rPr lang="en-GB" sz="1400" dirty="0">
                <a:solidFill>
                  <a:srgbClr val="000000"/>
                </a:solidFill>
                <a:latin typeface="&amp;quot"/>
              </a:rPr>
            </a:br>
            <a:r>
              <a:rPr lang="en-GB" sz="1400" dirty="0">
                <a:solidFill>
                  <a:srgbClr val="000000"/>
                </a:solidFill>
                <a:latin typeface="&amp;quot"/>
              </a:rPr>
              <a:t>But every man betake him to his legs.</a:t>
            </a:r>
            <a:endParaRPr lang="en-GB" sz="1400" b="0" i="0" u="none" strike="noStrike" dirty="0">
              <a:solidFill>
                <a:srgbClr val="000000"/>
              </a:solidFill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47564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2B770-496B-4DA0-9244-C1E0ACB3C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52328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b="1" u="sng" dirty="0"/>
              <a:t>Comment on how Romeo views love.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44719-EAA7-4C7C-B907-BAC35D137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8086" y="689315"/>
            <a:ext cx="11463997" cy="6281225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sz="2000" dirty="0">
                <a:solidFill>
                  <a:srgbClr val="000000"/>
                </a:solidFill>
                <a:latin typeface="Josefin Slab"/>
              </a:rPr>
              <a:t>ROMEO</a:t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Josefin Slab"/>
              </a:rPr>
              <a:t>O, she doth teach the torches to burn bright!</a:t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Josefin Slab"/>
              </a:rPr>
              <a:t>It seems she hangs upon the cheek of night</a:t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Josefin Slab"/>
              </a:rPr>
              <a:t>Like a rich jewel in an </a:t>
            </a:r>
            <a:r>
              <a:rPr lang="en-GB" sz="2000" dirty="0" err="1">
                <a:solidFill>
                  <a:srgbClr val="000000"/>
                </a:solidFill>
                <a:latin typeface="Josefin Slab"/>
              </a:rPr>
              <a:t>Ethiope's</a:t>
            </a:r>
            <a:r>
              <a:rPr lang="en-GB" sz="2000" dirty="0">
                <a:solidFill>
                  <a:srgbClr val="000000"/>
                </a:solidFill>
                <a:latin typeface="Josefin Slab"/>
              </a:rPr>
              <a:t> ear;</a:t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Josefin Slab"/>
              </a:rPr>
              <a:t>Beauty too rich for use, for earth too dear!</a:t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Josefin Slab"/>
              </a:rPr>
              <a:t>So shows a snowy dove trooping with crows,</a:t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Josefin Slab"/>
              </a:rPr>
              <a:t>As yonder lady o'er her fellows shows.</a:t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Josefin Slab"/>
              </a:rPr>
              <a:t>The measure done, I'll watch her place of stand,</a:t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Josefin Slab"/>
              </a:rPr>
              <a:t>And, touching hers, make blessed my rude hand.</a:t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Josefin Slab"/>
              </a:rPr>
              <a:t>Did my heart love till now? forswear it, sight!</a:t>
            </a:r>
            <a:br>
              <a:rPr lang="en-GB" sz="2000" dirty="0"/>
            </a:br>
            <a:r>
              <a:rPr lang="en-GB" sz="2000" dirty="0">
                <a:solidFill>
                  <a:srgbClr val="000000"/>
                </a:solidFill>
                <a:latin typeface="Josefin Slab"/>
              </a:rPr>
              <a:t>For I ne'er saw true beauty till this night.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B8C768-6996-483A-8470-B2451F9B40B9}"/>
              </a:ext>
            </a:extLst>
          </p:cNvPr>
          <p:cNvSpPr txBox="1"/>
          <p:nvPr/>
        </p:nvSpPr>
        <p:spPr>
          <a:xfrm>
            <a:off x="10027625" y="-20213"/>
            <a:ext cx="216437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800" b="1" dirty="0"/>
              <a:t>Act 1 Scene 5</a:t>
            </a:r>
          </a:p>
        </p:txBody>
      </p:sp>
    </p:spTree>
    <p:extLst>
      <p:ext uri="{BB962C8B-B14F-4D97-AF65-F5344CB8AC3E}">
        <p14:creationId xmlns:p14="http://schemas.microsoft.com/office/powerpoint/2010/main" val="4257542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380B5C3-5FFD-43D5-9D90-46EB44D0A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33681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How is the theme of love explored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2CB7F-643F-46DF-9D8A-E17CE137D6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2440" y="1431730"/>
            <a:ext cx="5181600" cy="4351338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en-GB" sz="2800" dirty="0"/>
              <a:t>ROMEO</a:t>
            </a:r>
            <a:br>
              <a:rPr lang="en-GB" sz="2800" dirty="0"/>
            </a:br>
            <a:r>
              <a:rPr lang="en-GB" sz="2800" dirty="0"/>
              <a:t>[To JULIET] If I profane with my unworthiest hand</a:t>
            </a:r>
            <a:br>
              <a:rPr lang="en-GB" sz="2800" dirty="0"/>
            </a:br>
            <a:r>
              <a:rPr lang="en-GB" sz="2800" dirty="0"/>
              <a:t>This holy shrine, the gentle fine is this:</a:t>
            </a:r>
            <a:br>
              <a:rPr lang="en-GB" sz="2800" dirty="0"/>
            </a:br>
            <a:r>
              <a:rPr lang="en-GB" sz="2800" dirty="0"/>
              <a:t>My lips, two blushing pilgrims, ready stand</a:t>
            </a:r>
            <a:br>
              <a:rPr lang="en-GB" sz="2800" dirty="0"/>
            </a:br>
            <a:r>
              <a:rPr lang="en-GB" sz="2800" dirty="0"/>
              <a:t>To smooth that rough touch with a tender kiss.</a:t>
            </a:r>
          </a:p>
          <a:p>
            <a:pPr marL="0" indent="0" fontAlgn="base">
              <a:buNone/>
            </a:pPr>
            <a:r>
              <a:rPr lang="en-GB" sz="2800" dirty="0"/>
              <a:t>JULIET</a:t>
            </a:r>
            <a:br>
              <a:rPr lang="en-GB" sz="2800" dirty="0"/>
            </a:br>
            <a:r>
              <a:rPr lang="en-GB" sz="2800" dirty="0"/>
              <a:t>Good pilgrim, you do wrong your hand too much,</a:t>
            </a:r>
            <a:br>
              <a:rPr lang="en-GB" sz="2800" dirty="0"/>
            </a:br>
            <a:r>
              <a:rPr lang="en-GB" sz="2800" dirty="0"/>
              <a:t>Which mannerly devotion shows in this;</a:t>
            </a:r>
            <a:br>
              <a:rPr lang="en-GB" sz="2800" dirty="0"/>
            </a:br>
            <a:r>
              <a:rPr lang="en-GB" sz="2800" dirty="0"/>
              <a:t>For saints have hands that pilgrims' hands do touch,</a:t>
            </a:r>
            <a:br>
              <a:rPr lang="en-GB" sz="2800" dirty="0"/>
            </a:br>
            <a:r>
              <a:rPr lang="en-GB" sz="2800" dirty="0"/>
              <a:t>And palm to palm is holy palmers' kiss.</a:t>
            </a:r>
          </a:p>
          <a:p>
            <a:pPr marL="0" indent="0" fontAlgn="base">
              <a:buNone/>
            </a:pPr>
            <a:r>
              <a:rPr lang="en-GB" sz="2800" dirty="0"/>
              <a:t>ROMEO</a:t>
            </a:r>
            <a:br>
              <a:rPr lang="en-GB" sz="2800" dirty="0"/>
            </a:br>
            <a:r>
              <a:rPr lang="en-GB" sz="2800" dirty="0"/>
              <a:t>Have not saints lips, and holy palmers too?</a:t>
            </a:r>
          </a:p>
          <a:p>
            <a:pPr marL="0" indent="0" fontAlgn="base">
              <a:buNone/>
            </a:pPr>
            <a:r>
              <a:rPr lang="en-GB" sz="2800" dirty="0"/>
              <a:t>JULIET</a:t>
            </a:r>
            <a:br>
              <a:rPr lang="en-GB" sz="2800" dirty="0"/>
            </a:br>
            <a:r>
              <a:rPr lang="en-GB" sz="2800" dirty="0"/>
              <a:t>Ay, pilgrim, lips that they must use in prayer.</a:t>
            </a:r>
          </a:p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FFC6B7C-94D6-4DFE-9EE2-DF3EF968B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3215" y="1431730"/>
            <a:ext cx="5181600" cy="4351338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en-GB" sz="2800" dirty="0"/>
              <a:t>ROMEO</a:t>
            </a:r>
            <a:br>
              <a:rPr lang="en-GB" sz="2800" dirty="0"/>
            </a:br>
            <a:r>
              <a:rPr lang="en-GB" sz="2800" dirty="0"/>
              <a:t>O, then, dear saint, let lips do what hands do;</a:t>
            </a:r>
            <a:br>
              <a:rPr lang="en-GB" sz="2800" dirty="0"/>
            </a:br>
            <a:r>
              <a:rPr lang="en-GB" sz="2800" dirty="0"/>
              <a:t>They pray, grant thou, lest faith turn to despair.</a:t>
            </a:r>
          </a:p>
          <a:p>
            <a:pPr marL="0" indent="0" fontAlgn="base">
              <a:buNone/>
            </a:pPr>
            <a:r>
              <a:rPr lang="en-GB" sz="2800" dirty="0"/>
              <a:t>JULIET</a:t>
            </a:r>
            <a:br>
              <a:rPr lang="en-GB" sz="2800" dirty="0"/>
            </a:br>
            <a:r>
              <a:rPr lang="en-GB" sz="2800" dirty="0"/>
              <a:t>Saints do not move, though grant for prayers' sake.</a:t>
            </a:r>
            <a:endParaRPr lang="en-GB" sz="2800" dirty="0">
              <a:solidFill>
                <a:prstClr val="black"/>
              </a:solidFill>
            </a:endParaRPr>
          </a:p>
          <a:p>
            <a:pPr marL="0" lvl="0" indent="0" fontAlgn="base">
              <a:buNone/>
            </a:pPr>
            <a:r>
              <a:rPr lang="en-GB" sz="2800" dirty="0">
                <a:solidFill>
                  <a:prstClr val="black"/>
                </a:solidFill>
              </a:rPr>
              <a:t>ROMEO</a:t>
            </a:r>
            <a:br>
              <a:rPr lang="en-GB" sz="2800" dirty="0">
                <a:solidFill>
                  <a:prstClr val="black"/>
                </a:solidFill>
              </a:rPr>
            </a:br>
            <a:r>
              <a:rPr lang="en-GB" sz="2800" dirty="0">
                <a:solidFill>
                  <a:prstClr val="black"/>
                </a:solidFill>
              </a:rPr>
              <a:t>Then move not, while my prayer's effect I take.</a:t>
            </a:r>
            <a:br>
              <a:rPr lang="en-GB" sz="2800" dirty="0">
                <a:solidFill>
                  <a:prstClr val="black"/>
                </a:solidFill>
              </a:rPr>
            </a:br>
            <a:r>
              <a:rPr lang="en-GB" sz="2800" dirty="0">
                <a:solidFill>
                  <a:prstClr val="black"/>
                </a:solidFill>
              </a:rPr>
              <a:t>Thus from my lips, by yours, my sin is purged.</a:t>
            </a:r>
          </a:p>
          <a:p>
            <a:pPr marL="0" lvl="0" indent="0" fontAlgn="base">
              <a:buNone/>
            </a:pPr>
            <a:r>
              <a:rPr lang="en-GB" sz="2800" dirty="0">
                <a:solidFill>
                  <a:prstClr val="black"/>
                </a:solidFill>
              </a:rPr>
              <a:t>JULIET</a:t>
            </a:r>
            <a:br>
              <a:rPr lang="en-GB" sz="2800" dirty="0">
                <a:solidFill>
                  <a:prstClr val="black"/>
                </a:solidFill>
              </a:rPr>
            </a:br>
            <a:r>
              <a:rPr lang="en-GB" sz="2800" dirty="0">
                <a:solidFill>
                  <a:prstClr val="black"/>
                </a:solidFill>
              </a:rPr>
              <a:t>Then have my lips the sin that they have took.</a:t>
            </a:r>
          </a:p>
          <a:p>
            <a:pPr marL="0" lvl="0" indent="0" fontAlgn="base">
              <a:buNone/>
            </a:pPr>
            <a:r>
              <a:rPr lang="en-GB" sz="2800" dirty="0">
                <a:solidFill>
                  <a:prstClr val="black"/>
                </a:solidFill>
              </a:rPr>
              <a:t>ROMEO</a:t>
            </a:r>
            <a:br>
              <a:rPr lang="en-GB" sz="2800" dirty="0">
                <a:solidFill>
                  <a:prstClr val="black"/>
                </a:solidFill>
              </a:rPr>
            </a:br>
            <a:r>
              <a:rPr lang="en-GB" sz="2800" dirty="0">
                <a:solidFill>
                  <a:prstClr val="black"/>
                </a:solidFill>
              </a:rPr>
              <a:t>Sin from thy lips? O trespass sweetly urged!</a:t>
            </a:r>
            <a:br>
              <a:rPr lang="en-GB" sz="2800" dirty="0">
                <a:solidFill>
                  <a:prstClr val="black"/>
                </a:solidFill>
              </a:rPr>
            </a:br>
            <a:r>
              <a:rPr lang="en-GB" sz="2800" dirty="0">
                <a:solidFill>
                  <a:prstClr val="black"/>
                </a:solidFill>
              </a:rPr>
              <a:t>Give me my sin again.</a:t>
            </a:r>
          </a:p>
          <a:p>
            <a:pPr marL="0" lvl="0" indent="0" fontAlgn="base">
              <a:buNone/>
            </a:pPr>
            <a:r>
              <a:rPr lang="en-GB" sz="2800" dirty="0">
                <a:solidFill>
                  <a:prstClr val="black"/>
                </a:solidFill>
              </a:rPr>
              <a:t>JULIET</a:t>
            </a:r>
            <a:br>
              <a:rPr lang="en-GB" sz="2800" dirty="0">
                <a:solidFill>
                  <a:prstClr val="black"/>
                </a:solidFill>
              </a:rPr>
            </a:br>
            <a:r>
              <a:rPr lang="en-GB" sz="2800" dirty="0">
                <a:solidFill>
                  <a:prstClr val="black"/>
                </a:solidFill>
              </a:rPr>
              <a:t>You kiss by the book</a:t>
            </a:r>
            <a:r>
              <a:rPr lang="en-GB" dirty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805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A30B6CA5-656B-4699-BBC2-42690EAF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GB" sz="3700">
                <a:solidFill>
                  <a:srgbClr val="FFFFFF"/>
                </a:solidFill>
              </a:rPr>
              <a:t>Comment on how the theme of love is explored in Act 1 Scene 5.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CE2EBAC-1F40-43CC-9291-6A4F2F5A8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782" y="41846"/>
            <a:ext cx="5306084" cy="3332812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</a:rPr>
              <a:t>One PETER paragraph focusing on when Romeo first sees Juliet.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>
                <a:solidFill>
                  <a:srgbClr val="000000"/>
                </a:solidFill>
              </a:rPr>
              <a:t>One PETER paragraph focusing on Romeo &amp; Juliet’s use of religious imager.</a:t>
            </a:r>
          </a:p>
        </p:txBody>
      </p:sp>
      <p:pic>
        <p:nvPicPr>
          <p:cNvPr id="1026" name="Picture 2" descr="Image result for romeo and juliet act 1 scene 5">
            <a:extLst>
              <a:ext uri="{FF2B5EF4-FFF2-40B4-BE49-F238E27FC236}">
                <a16:creationId xmlns:a16="http://schemas.microsoft.com/office/drawing/2014/main" id="{D748DC6A-B1FF-4A2B-AC6B-4D5B57315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043" y="3315080"/>
            <a:ext cx="4095823" cy="333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756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1572</Words>
  <Application>Microsoft Office PowerPoint</Application>
  <PresentationFormat>Widescreen</PresentationFormat>
  <Paragraphs>155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&amp;quot</vt:lpstr>
      <vt:lpstr>Arial</vt:lpstr>
      <vt:lpstr>Calibri</vt:lpstr>
      <vt:lpstr>Calibri Light</vt:lpstr>
      <vt:lpstr>Josefin Slab</vt:lpstr>
      <vt:lpstr>Office Theme</vt:lpstr>
      <vt:lpstr>PowerPoint Presentation</vt:lpstr>
      <vt:lpstr>PowerPoint Presentation</vt:lpstr>
      <vt:lpstr>PowerPoint Presentation</vt:lpstr>
      <vt:lpstr>Comment on how Romeo views love.</vt:lpstr>
      <vt:lpstr>How is the theme of love explored here?</vt:lpstr>
      <vt:lpstr>Comment on how the theme of love is explored in Act 1 Scene 5.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Allen</dc:creator>
  <cp:lastModifiedBy>Amanda Allen</cp:lastModifiedBy>
  <cp:revision>2</cp:revision>
  <dcterms:created xsi:type="dcterms:W3CDTF">2020-09-27T14:13:22Z</dcterms:created>
  <dcterms:modified xsi:type="dcterms:W3CDTF">2020-09-27T14:25:42Z</dcterms:modified>
</cp:coreProperties>
</file>